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yst layout 2 - Markering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Mørkt layout 1 - Markering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llemlayout 3 - Markering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llemlayout 3 - Markering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5" autoAdjust="0"/>
    <p:restoredTop sz="94660"/>
  </p:normalViewPr>
  <p:slideViewPr>
    <p:cSldViewPr snapToGrid="0">
      <p:cViewPr varScale="1">
        <p:scale>
          <a:sx n="114" d="100"/>
          <a:sy n="114"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err="1"/>
              <a:t>Boolsk</a:t>
            </a:r>
            <a:r>
              <a:rPr lang="da-DK" dirty="0"/>
              <a:t> algebra</a:t>
            </a:r>
          </a:p>
        </p:txBody>
      </p:sp>
      <p:sp>
        <p:nvSpPr>
          <p:cNvPr id="3" name="Undertitel 2"/>
          <p:cNvSpPr>
            <a:spLocks noGrp="1"/>
          </p:cNvSpPr>
          <p:nvPr>
            <p:ph type="subTitle" idx="1"/>
          </p:nvPr>
        </p:nvSpPr>
        <p:spPr/>
        <p:txBody>
          <a:bodyPr/>
          <a:lstStyle/>
          <a:p>
            <a:r>
              <a:rPr lang="da-DK" dirty="0"/>
              <a:t>&amp;&amp;, ||, !, !=, ==, &gt;, &gt;=, &lt;, &lt;=</a:t>
            </a:r>
          </a:p>
        </p:txBody>
      </p:sp>
    </p:spTree>
    <p:extLst>
      <p:ext uri="{BB962C8B-B14F-4D97-AF65-F5344CB8AC3E}">
        <p14:creationId xmlns:p14="http://schemas.microsoft.com/office/powerpoint/2010/main" val="410310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Tavleopgave</a:t>
            </a:r>
          </a:p>
        </p:txBody>
      </p:sp>
      <p:sp>
        <p:nvSpPr>
          <p:cNvPr id="3" name="Pladsholder til indhold 2"/>
          <p:cNvSpPr>
            <a:spLocks noGrp="1"/>
          </p:cNvSpPr>
          <p:nvPr>
            <p:ph idx="1"/>
          </p:nvPr>
        </p:nvSpPr>
        <p:spPr>
          <a:xfrm>
            <a:off x="1097280" y="1845734"/>
            <a:ext cx="7332345" cy="4023360"/>
          </a:xfrm>
        </p:spPr>
        <p:txBody>
          <a:bodyPr/>
          <a:lstStyle/>
          <a:p>
            <a:pPr>
              <a:buFont typeface="Wingdings" panose="05000000000000000000" pitchFamily="2" charset="2"/>
              <a:buChar char="Ø"/>
            </a:pPr>
            <a:r>
              <a:rPr lang="da-DK" dirty="0"/>
              <a:t>Hvis man har 0 eller mindre liv, så skal den skrive ”Du er død”</a:t>
            </a:r>
          </a:p>
          <a:p>
            <a:pPr>
              <a:buFont typeface="Wingdings" panose="05000000000000000000" pitchFamily="2" charset="2"/>
              <a:buChar char="Ø"/>
            </a:pPr>
            <a:endParaRPr lang="da-DK" dirty="0"/>
          </a:p>
          <a:p>
            <a:pPr>
              <a:buFont typeface="Wingdings" panose="05000000000000000000" pitchFamily="2" charset="2"/>
              <a:buChar char="Ø"/>
            </a:pPr>
            <a:r>
              <a:rPr lang="da-DK" dirty="0"/>
              <a:t>Hvis man er en troldmand, og man har mindst 10 </a:t>
            </a:r>
            <a:r>
              <a:rPr lang="da-DK" dirty="0" err="1"/>
              <a:t>mana</a:t>
            </a:r>
            <a:r>
              <a:rPr lang="da-DK" dirty="0"/>
              <a:t>, så kan man udføre en </a:t>
            </a:r>
            <a:r>
              <a:rPr lang="da-DK" dirty="0" err="1"/>
              <a:t>Freeze</a:t>
            </a:r>
            <a:r>
              <a:rPr lang="da-DK" dirty="0"/>
              <a:t> </a:t>
            </a:r>
            <a:r>
              <a:rPr lang="da-DK" dirty="0" err="1"/>
              <a:t>spell</a:t>
            </a:r>
            <a:r>
              <a:rPr lang="da-DK" dirty="0"/>
              <a:t> (udskriv ”Iskrystaller, iskrystaller, FRYS!”)</a:t>
            </a:r>
          </a:p>
          <a:p>
            <a:pPr>
              <a:buFont typeface="Wingdings" panose="05000000000000000000" pitchFamily="2" charset="2"/>
              <a:buChar char="Ø"/>
            </a:pPr>
            <a:endParaRPr lang="da-DK" dirty="0"/>
          </a:p>
          <a:p>
            <a:pPr>
              <a:buFont typeface="Wingdings" panose="05000000000000000000" pitchFamily="2" charset="2"/>
              <a:buChar char="Ø"/>
            </a:pPr>
            <a:r>
              <a:rPr lang="da-DK" dirty="0"/>
              <a:t>Hvis man er </a:t>
            </a:r>
            <a:r>
              <a:rPr lang="da-DK" dirty="0" err="1"/>
              <a:t>level</a:t>
            </a:r>
            <a:r>
              <a:rPr lang="da-DK" dirty="0"/>
              <a:t> 5 og man ikke er en troldmand, så har man vundet spillet</a:t>
            </a:r>
          </a:p>
        </p:txBody>
      </p:sp>
      <p:pic>
        <p:nvPicPr>
          <p:cNvPr id="5" name="Billede 4"/>
          <p:cNvPicPr>
            <a:picLocks noChangeAspect="1"/>
          </p:cNvPicPr>
          <p:nvPr/>
        </p:nvPicPr>
        <p:blipFill>
          <a:blip r:embed="rId2"/>
          <a:stretch>
            <a:fillRect/>
          </a:stretch>
        </p:blipFill>
        <p:spPr>
          <a:xfrm>
            <a:off x="8612505" y="1845734"/>
            <a:ext cx="2543175" cy="1485900"/>
          </a:xfrm>
          <a:prstGeom prst="rect">
            <a:avLst/>
          </a:prstGeom>
        </p:spPr>
      </p:pic>
    </p:spTree>
    <p:extLst>
      <p:ext uri="{BB962C8B-B14F-4D97-AF65-F5344CB8AC3E}">
        <p14:creationId xmlns:p14="http://schemas.microsoft.com/office/powerpoint/2010/main" val="36007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er </a:t>
            </a:r>
            <a:r>
              <a:rPr lang="da-DK" dirty="0" err="1"/>
              <a:t>boolsk</a:t>
            </a:r>
            <a:r>
              <a:rPr lang="da-DK" dirty="0"/>
              <a:t> algebra?</a:t>
            </a:r>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Den gren af matematikken hvor man regner med sandt/falsk</a:t>
            </a:r>
          </a:p>
          <a:p>
            <a:pPr>
              <a:buFont typeface="Wingdings" panose="05000000000000000000" pitchFamily="2" charset="2"/>
              <a:buChar char="Ø"/>
            </a:pPr>
            <a:endParaRPr lang="da-DK" dirty="0"/>
          </a:p>
          <a:p>
            <a:pPr>
              <a:buFont typeface="Wingdings" panose="05000000000000000000" pitchFamily="2" charset="2"/>
              <a:buChar char="Ø"/>
            </a:pPr>
            <a:r>
              <a:rPr lang="da-DK" dirty="0"/>
              <a:t>Sand/falsk i stedet for tal</a:t>
            </a:r>
          </a:p>
        </p:txBody>
      </p:sp>
    </p:spTree>
    <p:extLst>
      <p:ext uri="{BB962C8B-B14F-4D97-AF65-F5344CB8AC3E}">
        <p14:creationId xmlns:p14="http://schemas.microsoft.com/office/powerpoint/2010/main" val="21692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Sammenlignings operatører</a:t>
            </a:r>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X større end Y:			X &gt; Y</a:t>
            </a:r>
          </a:p>
          <a:p>
            <a:pPr>
              <a:buFont typeface="Wingdings" panose="05000000000000000000" pitchFamily="2" charset="2"/>
              <a:buChar char="Ø"/>
            </a:pPr>
            <a:r>
              <a:rPr lang="da-DK" dirty="0"/>
              <a:t>X større end eller lig med Y: 	X &gt;= Y</a:t>
            </a:r>
          </a:p>
          <a:p>
            <a:pPr>
              <a:buFont typeface="Wingdings" panose="05000000000000000000" pitchFamily="2" charset="2"/>
              <a:buChar char="Ø"/>
            </a:pPr>
            <a:r>
              <a:rPr lang="da-DK" dirty="0"/>
              <a:t>X mindre end Y:			X &lt; Y</a:t>
            </a:r>
          </a:p>
          <a:p>
            <a:pPr>
              <a:buFont typeface="Wingdings" panose="05000000000000000000" pitchFamily="2" charset="2"/>
              <a:buChar char="Ø"/>
            </a:pPr>
            <a:r>
              <a:rPr lang="da-DK" dirty="0"/>
              <a:t>X mindre end eller lig med Y: 	X &lt;= Y</a:t>
            </a:r>
          </a:p>
          <a:p>
            <a:pPr>
              <a:buFont typeface="Wingdings" panose="05000000000000000000" pitchFamily="2" charset="2"/>
              <a:buChar char="Ø"/>
            </a:pPr>
            <a:r>
              <a:rPr lang="da-DK" dirty="0"/>
              <a:t>X lig med Y:			X == Y</a:t>
            </a:r>
          </a:p>
          <a:p>
            <a:pPr>
              <a:buFont typeface="Wingdings" panose="05000000000000000000" pitchFamily="2" charset="2"/>
              <a:buChar char="Ø"/>
            </a:pPr>
            <a:r>
              <a:rPr lang="da-DK" dirty="0"/>
              <a:t>X ikke lig med Y:		X != Y</a:t>
            </a:r>
          </a:p>
          <a:p>
            <a:endParaRPr lang="da-DK" dirty="0"/>
          </a:p>
        </p:txBody>
      </p:sp>
    </p:spTree>
    <p:extLst>
      <p:ext uri="{BB962C8B-B14F-4D97-AF65-F5344CB8AC3E}">
        <p14:creationId xmlns:p14="http://schemas.microsoft.com/office/powerpoint/2010/main" val="50637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Betingede operatører</a:t>
            </a:r>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X AND Y: 		X &amp;&amp; Y</a:t>
            </a:r>
          </a:p>
          <a:p>
            <a:pPr>
              <a:buFont typeface="Wingdings" panose="05000000000000000000" pitchFamily="2" charset="2"/>
              <a:buChar char="Ø"/>
            </a:pPr>
            <a:endParaRPr lang="da-DK" dirty="0"/>
          </a:p>
          <a:p>
            <a:pPr>
              <a:buFont typeface="Wingdings" panose="05000000000000000000" pitchFamily="2" charset="2"/>
              <a:buChar char="Ø"/>
            </a:pPr>
            <a:r>
              <a:rPr lang="da-DK" dirty="0"/>
              <a:t>X OR Y:		X || Y</a:t>
            </a:r>
          </a:p>
          <a:p>
            <a:pPr>
              <a:buFont typeface="Wingdings" panose="05000000000000000000" pitchFamily="2" charset="2"/>
              <a:buChar char="Ø"/>
            </a:pPr>
            <a:endParaRPr lang="da-DK" dirty="0"/>
          </a:p>
          <a:p>
            <a:pPr>
              <a:buFont typeface="Wingdings" panose="05000000000000000000" pitchFamily="2" charset="2"/>
              <a:buChar char="Ø"/>
            </a:pPr>
            <a:r>
              <a:rPr lang="da-DK" dirty="0"/>
              <a:t>Ikke X:			!X</a:t>
            </a:r>
          </a:p>
        </p:txBody>
      </p:sp>
      <p:sp>
        <p:nvSpPr>
          <p:cNvPr id="4" name="Tekstfelt 3"/>
          <p:cNvSpPr txBox="1"/>
          <p:nvPr/>
        </p:nvSpPr>
        <p:spPr>
          <a:xfrm>
            <a:off x="6713836" y="4473147"/>
            <a:ext cx="4242487" cy="1200329"/>
          </a:xfrm>
          <a:prstGeom prst="rect">
            <a:avLst/>
          </a:prstGeom>
          <a:noFill/>
        </p:spPr>
        <p:txBody>
          <a:bodyPr wrap="square" rtlCol="0">
            <a:spAutoFit/>
          </a:bodyPr>
          <a:lstStyle/>
          <a:p>
            <a:r>
              <a:rPr lang="da-DK" b="1" dirty="0"/>
              <a:t>Note:</a:t>
            </a:r>
          </a:p>
          <a:p>
            <a:r>
              <a:rPr lang="da-DK" i="1" dirty="0"/>
              <a:t>AND operatøren evalueres før OR.</a:t>
            </a:r>
            <a:br>
              <a:rPr lang="da-DK" i="1" dirty="0"/>
            </a:br>
            <a:r>
              <a:rPr lang="da-DK" i="1" dirty="0"/>
              <a:t>(På samme måde som gange og division evalueres før plus og minus) </a:t>
            </a:r>
          </a:p>
        </p:txBody>
      </p:sp>
    </p:spTree>
    <p:extLst>
      <p:ext uri="{BB962C8B-B14F-4D97-AF65-F5344CB8AC3E}">
        <p14:creationId xmlns:p14="http://schemas.microsoft.com/office/powerpoint/2010/main" val="141081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Sandhedstabel &amp;&amp;</a:t>
            </a:r>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2568217880"/>
              </p:ext>
            </p:extLst>
          </p:nvPr>
        </p:nvGraphicFramePr>
        <p:xfrm>
          <a:off x="1096963" y="2398713"/>
          <a:ext cx="3969987" cy="1112520"/>
        </p:xfrm>
        <a:graphic>
          <a:graphicData uri="http://schemas.openxmlformats.org/drawingml/2006/table">
            <a:tbl>
              <a:tblPr firstRow="1" firstCol="1" bandRow="1">
                <a:tableStyleId>{85BE263C-DBD7-4A20-BB59-AAB30ACAA65A}</a:tableStyleId>
              </a:tblPr>
              <a:tblGrid>
                <a:gridCol w="1512013">
                  <a:extLst>
                    <a:ext uri="{9D8B030D-6E8A-4147-A177-3AD203B41FA5}">
                      <a16:colId xmlns:a16="http://schemas.microsoft.com/office/drawing/2014/main" val="20000"/>
                    </a:ext>
                  </a:extLst>
                </a:gridCol>
                <a:gridCol w="1182848">
                  <a:extLst>
                    <a:ext uri="{9D8B030D-6E8A-4147-A177-3AD203B41FA5}">
                      <a16:colId xmlns:a16="http://schemas.microsoft.com/office/drawing/2014/main" val="20001"/>
                    </a:ext>
                  </a:extLst>
                </a:gridCol>
                <a:gridCol w="1275126">
                  <a:extLst>
                    <a:ext uri="{9D8B030D-6E8A-4147-A177-3AD203B41FA5}">
                      <a16:colId xmlns:a16="http://schemas.microsoft.com/office/drawing/2014/main" val="20002"/>
                    </a:ext>
                  </a:extLst>
                </a:gridCol>
              </a:tblGrid>
              <a:tr h="370840">
                <a:tc>
                  <a:txBody>
                    <a:bodyPr/>
                    <a:lstStyle/>
                    <a:p>
                      <a:r>
                        <a:rPr lang="da-DK" dirty="0"/>
                        <a:t>&amp;&amp;</a:t>
                      </a:r>
                      <a:r>
                        <a:rPr lang="da-DK" baseline="0" dirty="0"/>
                        <a:t> (AND)</a:t>
                      </a:r>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ktangel 4"/>
          <p:cNvSpPr/>
          <p:nvPr/>
        </p:nvSpPr>
        <p:spPr>
          <a:xfrm>
            <a:off x="1096963" y="4361074"/>
            <a:ext cx="3393989" cy="1200329"/>
          </a:xfrm>
          <a:prstGeom prst="rect">
            <a:avLst/>
          </a:prstGeom>
        </p:spPr>
        <p:txBody>
          <a:bodyPr wrap="square">
            <a:spAutoFit/>
          </a:bodyPr>
          <a:lstStyle/>
          <a:p>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&amp;&amp; </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true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&amp;&amp;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false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&amp;&amp; </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false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&amp;&amp;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false</a:t>
            </a:r>
            <a:endParaRPr lang="da-DK" dirty="0"/>
          </a:p>
        </p:txBody>
      </p:sp>
    </p:spTree>
    <p:extLst>
      <p:ext uri="{BB962C8B-B14F-4D97-AF65-F5344CB8AC3E}">
        <p14:creationId xmlns:p14="http://schemas.microsoft.com/office/powerpoint/2010/main" val="18311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Sandhedstabel ||</a:t>
            </a:r>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2576845974"/>
              </p:ext>
            </p:extLst>
          </p:nvPr>
        </p:nvGraphicFramePr>
        <p:xfrm>
          <a:off x="1096963" y="2398713"/>
          <a:ext cx="3978376" cy="1112520"/>
        </p:xfrm>
        <a:graphic>
          <a:graphicData uri="http://schemas.openxmlformats.org/drawingml/2006/table">
            <a:tbl>
              <a:tblPr firstRow="1" firstCol="1" bandRow="1">
                <a:tableStyleId>{85BE263C-DBD7-4A20-BB59-AAB30ACAA65A}</a:tableStyleId>
              </a:tblPr>
              <a:tblGrid>
                <a:gridCol w="877935">
                  <a:extLst>
                    <a:ext uri="{9D8B030D-6E8A-4147-A177-3AD203B41FA5}">
                      <a16:colId xmlns:a16="http://schemas.microsoft.com/office/drawing/2014/main" val="20000"/>
                    </a:ext>
                  </a:extLst>
                </a:gridCol>
                <a:gridCol w="1196141">
                  <a:extLst>
                    <a:ext uri="{9D8B030D-6E8A-4147-A177-3AD203B41FA5}">
                      <a16:colId xmlns:a16="http://schemas.microsoft.com/office/drawing/2014/main" val="20001"/>
                    </a:ext>
                  </a:extLst>
                </a:gridCol>
                <a:gridCol w="1904300">
                  <a:extLst>
                    <a:ext uri="{9D8B030D-6E8A-4147-A177-3AD203B41FA5}">
                      <a16:colId xmlns:a16="http://schemas.microsoft.com/office/drawing/2014/main" val="20002"/>
                    </a:ext>
                  </a:extLst>
                </a:gridCol>
              </a:tblGrid>
              <a:tr h="370840">
                <a:tc>
                  <a:txBody>
                    <a:bodyPr/>
                    <a:lstStyle/>
                    <a:p>
                      <a:r>
                        <a:rPr lang="da-DK" dirty="0"/>
                        <a:t>||</a:t>
                      </a:r>
                      <a:r>
                        <a:rPr lang="da-DK" baseline="0" dirty="0"/>
                        <a:t> (OR)</a:t>
                      </a:r>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ktangel 4"/>
          <p:cNvSpPr/>
          <p:nvPr/>
        </p:nvSpPr>
        <p:spPr>
          <a:xfrm>
            <a:off x="1096963" y="4361074"/>
            <a:ext cx="3393989" cy="1200329"/>
          </a:xfrm>
          <a:prstGeom prst="rect">
            <a:avLst/>
          </a:prstGeom>
        </p:spPr>
        <p:txBody>
          <a:bodyPr wrap="square">
            <a:spAutoFit/>
          </a:bodyPr>
          <a:lstStyle/>
          <a:p>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true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true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true</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false</a:t>
            </a:r>
            <a:endParaRPr lang="da-DK" dirty="0"/>
          </a:p>
        </p:txBody>
      </p:sp>
    </p:spTree>
    <p:extLst>
      <p:ext uri="{BB962C8B-B14F-4D97-AF65-F5344CB8AC3E}">
        <p14:creationId xmlns:p14="http://schemas.microsoft.com/office/powerpoint/2010/main" val="87727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Sandhedstabel !</a:t>
            </a:r>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2842743729"/>
              </p:ext>
            </p:extLst>
          </p:nvPr>
        </p:nvGraphicFramePr>
        <p:xfrm>
          <a:off x="1096963" y="2398713"/>
          <a:ext cx="3105921" cy="741680"/>
        </p:xfrm>
        <a:graphic>
          <a:graphicData uri="http://schemas.openxmlformats.org/drawingml/2006/table">
            <a:tbl>
              <a:tblPr firstRow="1" firstCol="1" bandRow="1">
                <a:tableStyleId>{85BE263C-DBD7-4A20-BB59-AAB30ACAA65A}</a:tableStyleId>
              </a:tblPr>
              <a:tblGrid>
                <a:gridCol w="1025452">
                  <a:extLst>
                    <a:ext uri="{9D8B030D-6E8A-4147-A177-3AD203B41FA5}">
                      <a16:colId xmlns:a16="http://schemas.microsoft.com/office/drawing/2014/main" val="20000"/>
                    </a:ext>
                  </a:extLst>
                </a:gridCol>
                <a:gridCol w="931178">
                  <a:extLst>
                    <a:ext uri="{9D8B030D-6E8A-4147-A177-3AD203B41FA5}">
                      <a16:colId xmlns:a16="http://schemas.microsoft.com/office/drawing/2014/main" val="20001"/>
                    </a:ext>
                  </a:extLst>
                </a:gridCol>
                <a:gridCol w="1149291">
                  <a:extLst>
                    <a:ext uri="{9D8B030D-6E8A-4147-A177-3AD203B41FA5}">
                      <a16:colId xmlns:a16="http://schemas.microsoft.com/office/drawing/2014/main" val="20002"/>
                    </a:ext>
                  </a:extLst>
                </a:gridCol>
              </a:tblGrid>
              <a:tr h="370840">
                <a:tc>
                  <a:txBody>
                    <a:bodyPr/>
                    <a:lstStyle/>
                    <a:p>
                      <a:r>
                        <a:rPr lang="da-DK"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ktangel 4"/>
          <p:cNvSpPr/>
          <p:nvPr/>
        </p:nvSpPr>
        <p:spPr>
          <a:xfrm>
            <a:off x="1096963" y="4361074"/>
            <a:ext cx="3393989" cy="646331"/>
          </a:xfrm>
          <a:prstGeom prst="rect">
            <a:avLst/>
          </a:prstGeom>
        </p:spPr>
        <p:txBody>
          <a:bodyPr wrap="square">
            <a:spAutoFit/>
          </a:bodyPr>
          <a:lstStyle/>
          <a:p>
            <a:r>
              <a:rPr lang="da-DK" dirty="0">
                <a:solidFill>
                  <a:srgbClr val="000000"/>
                </a:solidFill>
                <a:latin typeface="Consolas" panose="020B0609020204030204" pitchFamily="49" charset="0"/>
              </a:rPr>
              <a:t>!</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false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 -&gt; </a:t>
            </a:r>
            <a:r>
              <a:rPr lang="da-DK" dirty="0">
                <a:solidFill>
                  <a:srgbClr val="0000FF"/>
                </a:solidFill>
                <a:latin typeface="Consolas" panose="020B0609020204030204" pitchFamily="49" charset="0"/>
              </a:rPr>
              <a:t>true</a:t>
            </a:r>
            <a:endParaRPr lang="da-DK" dirty="0"/>
          </a:p>
        </p:txBody>
      </p:sp>
    </p:spTree>
    <p:extLst>
      <p:ext uri="{BB962C8B-B14F-4D97-AF65-F5344CB8AC3E}">
        <p14:creationId xmlns:p14="http://schemas.microsoft.com/office/powerpoint/2010/main" val="2362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Eksempler</a:t>
            </a:r>
          </a:p>
        </p:txBody>
      </p:sp>
      <p:pic>
        <p:nvPicPr>
          <p:cNvPr id="4" name="Billede 3"/>
          <p:cNvPicPr>
            <a:picLocks noChangeAspect="1"/>
          </p:cNvPicPr>
          <p:nvPr/>
        </p:nvPicPr>
        <p:blipFill>
          <a:blip r:embed="rId2"/>
          <a:stretch>
            <a:fillRect/>
          </a:stretch>
        </p:blipFill>
        <p:spPr>
          <a:xfrm>
            <a:off x="1097280" y="1845734"/>
            <a:ext cx="3705225" cy="1257300"/>
          </a:xfrm>
          <a:prstGeom prst="rect">
            <a:avLst/>
          </a:prstGeom>
        </p:spPr>
      </p:pic>
      <p:pic>
        <p:nvPicPr>
          <p:cNvPr id="5" name="Billede 4"/>
          <p:cNvPicPr>
            <a:picLocks noChangeAspect="1"/>
          </p:cNvPicPr>
          <p:nvPr/>
        </p:nvPicPr>
        <p:blipFill>
          <a:blip r:embed="rId3"/>
          <a:stretch>
            <a:fillRect/>
          </a:stretch>
        </p:blipFill>
        <p:spPr>
          <a:xfrm>
            <a:off x="1097280" y="3674534"/>
            <a:ext cx="8572500" cy="1533525"/>
          </a:xfrm>
          <a:prstGeom prst="rect">
            <a:avLst/>
          </a:prstGeom>
        </p:spPr>
      </p:pic>
    </p:spTree>
    <p:extLst>
      <p:ext uri="{BB962C8B-B14F-4D97-AF65-F5344CB8AC3E}">
        <p14:creationId xmlns:p14="http://schemas.microsoft.com/office/powerpoint/2010/main" val="40514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Eksempler</a:t>
            </a:r>
          </a:p>
        </p:txBody>
      </p:sp>
      <p:pic>
        <p:nvPicPr>
          <p:cNvPr id="6" name="Billede 5"/>
          <p:cNvPicPr>
            <a:picLocks noChangeAspect="1"/>
          </p:cNvPicPr>
          <p:nvPr/>
        </p:nvPicPr>
        <p:blipFill>
          <a:blip r:embed="rId2"/>
          <a:stretch>
            <a:fillRect/>
          </a:stretch>
        </p:blipFill>
        <p:spPr>
          <a:xfrm>
            <a:off x="1097280" y="2623762"/>
            <a:ext cx="8134350" cy="3592671"/>
          </a:xfrm>
          <a:prstGeom prst="rect">
            <a:avLst/>
          </a:prstGeom>
        </p:spPr>
      </p:pic>
      <p:pic>
        <p:nvPicPr>
          <p:cNvPr id="4" name="Billede 3"/>
          <p:cNvPicPr>
            <a:picLocks noChangeAspect="1"/>
          </p:cNvPicPr>
          <p:nvPr/>
        </p:nvPicPr>
        <p:blipFill>
          <a:blip r:embed="rId3"/>
          <a:stretch>
            <a:fillRect/>
          </a:stretch>
        </p:blipFill>
        <p:spPr>
          <a:xfrm>
            <a:off x="6488430" y="1912409"/>
            <a:ext cx="3236595" cy="1098279"/>
          </a:xfrm>
          <a:prstGeom prst="rect">
            <a:avLst/>
          </a:prstGeom>
        </p:spPr>
      </p:pic>
    </p:spTree>
    <p:extLst>
      <p:ext uri="{BB962C8B-B14F-4D97-AF65-F5344CB8AC3E}">
        <p14:creationId xmlns:p14="http://schemas.microsoft.com/office/powerpoint/2010/main" val="31923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255935-85AA-4222-B677-80E63B54BB62}">
  <ds:schemaRefs>
    <ds:schemaRef ds:uri="http://schemas.microsoft.com/sharepoint/v3/contenttype/forms"/>
  </ds:schemaRefs>
</ds:datastoreItem>
</file>

<file path=customXml/itemProps2.xml><?xml version="1.0" encoding="utf-8"?>
<ds:datastoreItem xmlns:ds="http://schemas.openxmlformats.org/officeDocument/2006/customXml" ds:itemID="{917D8A5B-C900-4E30-AA71-9C52D36953C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65A8F038-6B18-49C3-AD85-AB63FF9D0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SoftwareKonstruktion</Template>
  <TotalTime>1857</TotalTime>
  <Words>304</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10</vt:i4>
      </vt:variant>
    </vt:vector>
  </HeadingPairs>
  <TitlesOfParts>
    <vt:vector size="15" baseType="lpstr">
      <vt:lpstr>Calibri</vt:lpstr>
      <vt:lpstr>Calibri Light</vt:lpstr>
      <vt:lpstr>Consolas</vt:lpstr>
      <vt:lpstr>Wingdings</vt:lpstr>
      <vt:lpstr>SoftwareKonstruktion</vt:lpstr>
      <vt:lpstr>Boolsk algebra</vt:lpstr>
      <vt:lpstr>Hvad er boolsk algebra?</vt:lpstr>
      <vt:lpstr>Sammenlignings operatører</vt:lpstr>
      <vt:lpstr>Betingede operatører</vt:lpstr>
      <vt:lpstr>Sandhedstabel &amp;&amp;</vt:lpstr>
      <vt:lpstr>Sandhedstabel ||</vt:lpstr>
      <vt:lpstr>Sandhedstabel !</vt:lpstr>
      <vt:lpstr>Eksempler</vt:lpstr>
      <vt:lpstr>Eksempler</vt:lpstr>
      <vt:lpstr>Tavleopgave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Ulf Skaaning</cp:lastModifiedBy>
  <cp:revision>35</cp:revision>
  <dcterms:created xsi:type="dcterms:W3CDTF">2016-04-19T20:11:05Z</dcterms:created>
  <dcterms:modified xsi:type="dcterms:W3CDTF">2021-04-27T12:57:13Z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