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4" r:id="rId6"/>
    <p:sldId id="259" r:id="rId7"/>
    <p:sldId id="260" r:id="rId8"/>
    <p:sldId id="261" r:id="rId9"/>
    <p:sldId id="262" r:id="rId10"/>
    <p:sldId id="263" r:id="rId11"/>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1D1DF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473" autoAdjust="0"/>
  </p:normalViewPr>
  <p:slideViewPr>
    <p:cSldViewPr snapToGrid="0">
      <p:cViewPr varScale="1">
        <p:scale>
          <a:sx n="64" d="100"/>
          <a:sy n="64" d="100"/>
        </p:scale>
        <p:origin x="96" y="222"/>
      </p:cViewPr>
      <p:guideLst/>
    </p:cSldViewPr>
  </p:slideViewPr>
  <p:outlineViewPr>
    <p:cViewPr>
      <p:scale>
        <a:sx n="33" d="100"/>
        <a:sy n="33" d="100"/>
      </p:scale>
      <p:origin x="0" y="-1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a-DK" smtClean="0"/>
              <a:t>Klik for at redigere i master</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a-DK" smtClean="0"/>
              <a:t>Klik for at redigere i master</a:t>
            </a:r>
            <a:endParaRPr lang="en-US" dirty="0"/>
          </a:p>
        </p:txBody>
      </p:sp>
      <p:sp>
        <p:nvSpPr>
          <p:cNvPr id="4" name="Date Placeholder 3"/>
          <p:cNvSpPr>
            <a:spLocks noGrp="1"/>
          </p:cNvSpPr>
          <p:nvPr>
            <p:ph type="dt" sz="half" idx="10"/>
          </p:nvPr>
        </p:nvSpPr>
        <p:spPr/>
        <p:txBody>
          <a:bodyPr/>
          <a:lstStyle/>
          <a:p>
            <a:fld id="{951D5938-F62F-4BC3-BE64-254DB96059F0}" type="datetimeFigureOut">
              <a:rPr lang="da-DK" smtClean="0"/>
              <a:t>22-11-2017</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64E3402A-6879-43FA-9556-37C623E002BC}" type="slidenum">
              <a:rPr lang="da-DK" smtClean="0"/>
              <a:t>‹nr.›</a:t>
            </a:fld>
            <a:endParaRPr lang="da-DK"/>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7948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Date Placeholder 3"/>
          <p:cNvSpPr>
            <a:spLocks noGrp="1"/>
          </p:cNvSpPr>
          <p:nvPr>
            <p:ph type="dt" sz="half" idx="10"/>
          </p:nvPr>
        </p:nvSpPr>
        <p:spPr/>
        <p:txBody>
          <a:bodyPr/>
          <a:lstStyle/>
          <a:p>
            <a:fld id="{951D5938-F62F-4BC3-BE64-254DB96059F0}" type="datetimeFigureOut">
              <a:rPr lang="da-DK" smtClean="0"/>
              <a:t>22-11-2017</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64E3402A-6879-43FA-9556-37C623E002BC}" type="slidenum">
              <a:rPr lang="da-DK" smtClean="0"/>
              <a:t>‹nr.›</a:t>
            </a:fld>
            <a:endParaRPr lang="da-DK"/>
          </a:p>
        </p:txBody>
      </p:sp>
    </p:spTree>
    <p:extLst>
      <p:ext uri="{BB962C8B-B14F-4D97-AF65-F5344CB8AC3E}">
        <p14:creationId xmlns:p14="http://schemas.microsoft.com/office/powerpoint/2010/main" val="1700997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Lodret titel og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da-DK" smtClean="0"/>
              <a:t>Klik for at redigere i master</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Date Placeholder 3"/>
          <p:cNvSpPr>
            <a:spLocks noGrp="1"/>
          </p:cNvSpPr>
          <p:nvPr>
            <p:ph type="dt" sz="half" idx="10"/>
          </p:nvPr>
        </p:nvSpPr>
        <p:spPr/>
        <p:txBody>
          <a:bodyPr/>
          <a:lstStyle/>
          <a:p>
            <a:fld id="{951D5938-F62F-4BC3-BE64-254DB96059F0}" type="datetimeFigureOut">
              <a:rPr lang="da-DK" smtClean="0"/>
              <a:t>22-11-2017</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64E3402A-6879-43FA-9556-37C623E002BC}" type="slidenum">
              <a:rPr lang="da-DK" smtClean="0"/>
              <a:t>‹nr.›</a:t>
            </a:fld>
            <a:endParaRPr lang="da-DK"/>
          </a:p>
        </p:txBody>
      </p:sp>
    </p:spTree>
    <p:extLst>
      <p:ext uri="{BB962C8B-B14F-4D97-AF65-F5344CB8AC3E}">
        <p14:creationId xmlns:p14="http://schemas.microsoft.com/office/powerpoint/2010/main" val="511826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lang="en-US" dirty="0"/>
          </a:p>
        </p:txBody>
      </p:sp>
      <p:sp>
        <p:nvSpPr>
          <p:cNvPr id="3" name="Content Placeholder 2"/>
          <p:cNvSpPr>
            <a:spLocks noGrp="1"/>
          </p:cNvSpPr>
          <p:nvPr>
            <p:ph idx="1"/>
          </p:nvPr>
        </p:nvSpPr>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Date Placeholder 3"/>
          <p:cNvSpPr>
            <a:spLocks noGrp="1"/>
          </p:cNvSpPr>
          <p:nvPr>
            <p:ph type="dt" sz="half" idx="10"/>
          </p:nvPr>
        </p:nvSpPr>
        <p:spPr/>
        <p:txBody>
          <a:bodyPr/>
          <a:lstStyle/>
          <a:p>
            <a:fld id="{951D5938-F62F-4BC3-BE64-254DB96059F0}" type="datetimeFigureOut">
              <a:rPr lang="da-DK" smtClean="0"/>
              <a:t>22-11-2017</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64E3402A-6879-43FA-9556-37C623E002BC}" type="slidenum">
              <a:rPr lang="da-DK" smtClean="0"/>
              <a:t>‹nr.›</a:t>
            </a:fld>
            <a:endParaRPr lang="da-DK"/>
          </a:p>
        </p:txBody>
      </p:sp>
    </p:spTree>
    <p:extLst>
      <p:ext uri="{BB962C8B-B14F-4D97-AF65-F5344CB8AC3E}">
        <p14:creationId xmlns:p14="http://schemas.microsoft.com/office/powerpoint/2010/main" val="667052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fsnitsoversk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a-DK" smtClean="0"/>
              <a:t>Klik for at redigere i master</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smtClean="0"/>
              <a:t>Klik for at redigere i master</a:t>
            </a:r>
          </a:p>
        </p:txBody>
      </p:sp>
      <p:sp>
        <p:nvSpPr>
          <p:cNvPr id="4" name="Date Placeholder 3"/>
          <p:cNvSpPr>
            <a:spLocks noGrp="1"/>
          </p:cNvSpPr>
          <p:nvPr>
            <p:ph type="dt" sz="half" idx="10"/>
          </p:nvPr>
        </p:nvSpPr>
        <p:spPr/>
        <p:txBody>
          <a:bodyPr/>
          <a:lstStyle/>
          <a:p>
            <a:fld id="{951D5938-F62F-4BC3-BE64-254DB96059F0}" type="datetimeFigureOut">
              <a:rPr lang="da-DK" smtClean="0"/>
              <a:t>22-11-2017</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64E3402A-6879-43FA-9556-37C623E002BC}" type="slidenum">
              <a:rPr lang="da-DK" smtClean="0"/>
              <a:t>‹nr.›</a:t>
            </a:fld>
            <a:endParaRPr lang="da-DK"/>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0362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a-DK" smtClean="0"/>
              <a:t>Klik for at redigere i master</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5" name="Date Placeholder 4"/>
          <p:cNvSpPr>
            <a:spLocks noGrp="1"/>
          </p:cNvSpPr>
          <p:nvPr>
            <p:ph type="dt" sz="half" idx="10"/>
          </p:nvPr>
        </p:nvSpPr>
        <p:spPr/>
        <p:txBody>
          <a:bodyPr/>
          <a:lstStyle/>
          <a:p>
            <a:fld id="{951D5938-F62F-4BC3-BE64-254DB96059F0}" type="datetimeFigureOut">
              <a:rPr lang="da-DK" smtClean="0"/>
              <a:t>22-11-2017</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64E3402A-6879-43FA-9556-37C623E002BC}" type="slidenum">
              <a:rPr lang="da-DK" smtClean="0"/>
              <a:t>‹nr.›</a:t>
            </a:fld>
            <a:endParaRPr lang="da-DK"/>
          </a:p>
        </p:txBody>
      </p:sp>
    </p:spTree>
    <p:extLst>
      <p:ext uri="{BB962C8B-B14F-4D97-AF65-F5344CB8AC3E}">
        <p14:creationId xmlns:p14="http://schemas.microsoft.com/office/powerpoint/2010/main" val="2638859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a-DK" smtClean="0"/>
              <a:t>Klik for at redigere i master</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4" name="Content Placeholder 3"/>
          <p:cNvSpPr>
            <a:spLocks noGrp="1"/>
          </p:cNvSpPr>
          <p:nvPr>
            <p:ph sz="half" idx="2"/>
          </p:nvPr>
        </p:nvSpPr>
        <p:spPr>
          <a:xfrm>
            <a:off x="1097280" y="2582334"/>
            <a:ext cx="4937760" cy="3378200"/>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6" name="Content Placeholder 5"/>
          <p:cNvSpPr>
            <a:spLocks noGrp="1"/>
          </p:cNvSpPr>
          <p:nvPr>
            <p:ph sz="quarter" idx="4"/>
          </p:nvPr>
        </p:nvSpPr>
        <p:spPr>
          <a:xfrm>
            <a:off x="6217920" y="2582334"/>
            <a:ext cx="4937760" cy="3378200"/>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7" name="Date Placeholder 6"/>
          <p:cNvSpPr>
            <a:spLocks noGrp="1"/>
          </p:cNvSpPr>
          <p:nvPr>
            <p:ph type="dt" sz="half" idx="10"/>
          </p:nvPr>
        </p:nvSpPr>
        <p:spPr/>
        <p:txBody>
          <a:bodyPr/>
          <a:lstStyle/>
          <a:p>
            <a:fld id="{951D5938-F62F-4BC3-BE64-254DB96059F0}" type="datetimeFigureOut">
              <a:rPr lang="da-DK" smtClean="0"/>
              <a:t>22-11-2017</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64E3402A-6879-43FA-9556-37C623E002BC}" type="slidenum">
              <a:rPr lang="da-DK" smtClean="0"/>
              <a:t>‹nr.›</a:t>
            </a:fld>
            <a:endParaRPr lang="da-DK"/>
          </a:p>
        </p:txBody>
      </p:sp>
    </p:spTree>
    <p:extLst>
      <p:ext uri="{BB962C8B-B14F-4D97-AF65-F5344CB8AC3E}">
        <p14:creationId xmlns:p14="http://schemas.microsoft.com/office/powerpoint/2010/main" val="3240452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lang="en-US" dirty="0"/>
          </a:p>
        </p:txBody>
      </p:sp>
      <p:sp>
        <p:nvSpPr>
          <p:cNvPr id="3" name="Date Placeholder 2"/>
          <p:cNvSpPr>
            <a:spLocks noGrp="1"/>
          </p:cNvSpPr>
          <p:nvPr>
            <p:ph type="dt" sz="half" idx="10"/>
          </p:nvPr>
        </p:nvSpPr>
        <p:spPr/>
        <p:txBody>
          <a:bodyPr/>
          <a:lstStyle/>
          <a:p>
            <a:fld id="{951D5938-F62F-4BC3-BE64-254DB96059F0}" type="datetimeFigureOut">
              <a:rPr lang="da-DK" smtClean="0"/>
              <a:t>22-11-2017</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64E3402A-6879-43FA-9556-37C623E002BC}" type="slidenum">
              <a:rPr lang="da-DK" smtClean="0"/>
              <a:t>‹nr.›</a:t>
            </a:fld>
            <a:endParaRPr lang="da-DK"/>
          </a:p>
        </p:txBody>
      </p:sp>
    </p:spTree>
    <p:extLst>
      <p:ext uri="{BB962C8B-B14F-4D97-AF65-F5344CB8AC3E}">
        <p14:creationId xmlns:p14="http://schemas.microsoft.com/office/powerpoint/2010/main" val="3918021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om">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51D5938-F62F-4BC3-BE64-254DB96059F0}" type="datetimeFigureOut">
              <a:rPr lang="da-DK" smtClean="0"/>
              <a:t>22-11-2017</a:t>
            </a:fld>
            <a:endParaRPr lang="da-DK"/>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da-DK"/>
          </a:p>
        </p:txBody>
      </p:sp>
      <p:sp>
        <p:nvSpPr>
          <p:cNvPr id="9" name="Slide Number Placeholder 8"/>
          <p:cNvSpPr>
            <a:spLocks noGrp="1"/>
          </p:cNvSpPr>
          <p:nvPr>
            <p:ph type="sldNum" sz="quarter" idx="12"/>
          </p:nvPr>
        </p:nvSpPr>
        <p:spPr/>
        <p:txBody>
          <a:bodyPr/>
          <a:lstStyle/>
          <a:p>
            <a:fld id="{64E3402A-6879-43FA-9556-37C623E002BC}" type="slidenum">
              <a:rPr lang="da-DK" smtClean="0"/>
              <a:t>‹nr.›</a:t>
            </a:fld>
            <a:endParaRPr lang="da-DK"/>
          </a:p>
        </p:txBody>
      </p:sp>
    </p:spTree>
    <p:extLst>
      <p:ext uri="{BB962C8B-B14F-4D97-AF65-F5344CB8AC3E}">
        <p14:creationId xmlns:p14="http://schemas.microsoft.com/office/powerpoint/2010/main" val="4095318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dhold med billedteks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a-DK" smtClean="0"/>
              <a:t>Klik for at redigere i master</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i master</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51D5938-F62F-4BC3-BE64-254DB96059F0}" type="datetimeFigureOut">
              <a:rPr lang="da-DK" smtClean="0"/>
              <a:t>22-11-2017</a:t>
            </a:fld>
            <a:endParaRPr lang="da-DK"/>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da-DK"/>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4E3402A-6879-43FA-9556-37C623E002BC}" type="slidenum">
              <a:rPr lang="da-DK" smtClean="0"/>
              <a:t>‹nr.›</a:t>
            </a:fld>
            <a:endParaRPr lang="da-DK"/>
          </a:p>
        </p:txBody>
      </p:sp>
    </p:spTree>
    <p:extLst>
      <p:ext uri="{BB962C8B-B14F-4D97-AF65-F5344CB8AC3E}">
        <p14:creationId xmlns:p14="http://schemas.microsoft.com/office/powerpoint/2010/main" val="3763804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lede med billedteks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da-DK" smtClean="0"/>
              <a:t>Klik for at redigere i master</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smtClean="0"/>
              <a:t>Klik på ikonet for at tilføje et billede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i master</a:t>
            </a:r>
          </a:p>
        </p:txBody>
      </p:sp>
      <p:sp>
        <p:nvSpPr>
          <p:cNvPr id="5" name="Date Placeholder 4"/>
          <p:cNvSpPr>
            <a:spLocks noGrp="1"/>
          </p:cNvSpPr>
          <p:nvPr>
            <p:ph type="dt" sz="half" idx="10"/>
          </p:nvPr>
        </p:nvSpPr>
        <p:spPr/>
        <p:txBody>
          <a:bodyPr/>
          <a:lstStyle/>
          <a:p>
            <a:fld id="{951D5938-F62F-4BC3-BE64-254DB96059F0}" type="datetimeFigureOut">
              <a:rPr lang="da-DK" smtClean="0"/>
              <a:t>22-11-2017</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64E3402A-6879-43FA-9556-37C623E002BC}" type="slidenum">
              <a:rPr lang="da-DK" smtClean="0"/>
              <a:t>‹nr.›</a:t>
            </a:fld>
            <a:endParaRPr lang="da-DK"/>
          </a:p>
        </p:txBody>
      </p:sp>
    </p:spTree>
    <p:extLst>
      <p:ext uri="{BB962C8B-B14F-4D97-AF65-F5344CB8AC3E}">
        <p14:creationId xmlns:p14="http://schemas.microsoft.com/office/powerpoint/2010/main" val="1177120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a-DK" smtClean="0"/>
              <a:t>Klik for at redigere i master</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51D5938-F62F-4BC3-BE64-254DB96059F0}" type="datetimeFigureOut">
              <a:rPr lang="da-DK" smtClean="0"/>
              <a:t>22-11-2017</a:t>
            </a:fld>
            <a:endParaRPr lang="da-DK"/>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da-DK"/>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4E3402A-6879-43FA-9556-37C623E002BC}" type="slidenum">
              <a:rPr lang="da-DK" smtClean="0"/>
              <a:t>‹nr.›</a:t>
            </a:fld>
            <a:endParaRPr lang="da-DK"/>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55653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a-DK" dirty="0" err="1" smtClean="0"/>
              <a:t>Iteration</a:t>
            </a:r>
            <a:endParaRPr lang="da-DK" dirty="0"/>
          </a:p>
        </p:txBody>
      </p:sp>
      <p:sp>
        <p:nvSpPr>
          <p:cNvPr id="3" name="Undertitel 2"/>
          <p:cNvSpPr>
            <a:spLocks noGrp="1"/>
          </p:cNvSpPr>
          <p:nvPr>
            <p:ph type="subTitle" idx="1"/>
          </p:nvPr>
        </p:nvSpPr>
        <p:spPr/>
        <p:txBody>
          <a:bodyPr/>
          <a:lstStyle/>
          <a:p>
            <a:r>
              <a:rPr lang="da-DK" dirty="0" smtClean="0"/>
              <a:t>For </a:t>
            </a:r>
            <a:r>
              <a:rPr lang="da-DK" smtClean="0"/>
              <a:t>løkke/loop </a:t>
            </a:r>
            <a:endParaRPr lang="da-DK" dirty="0"/>
          </a:p>
        </p:txBody>
      </p:sp>
    </p:spTree>
    <p:extLst>
      <p:ext uri="{BB962C8B-B14F-4D97-AF65-F5344CB8AC3E}">
        <p14:creationId xmlns:p14="http://schemas.microsoft.com/office/powerpoint/2010/main" val="1741347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smtClean="0"/>
              <a:t>Iteration</a:t>
            </a:r>
            <a:r>
              <a:rPr lang="da-DK" dirty="0" smtClean="0"/>
              <a:t> </a:t>
            </a:r>
            <a:r>
              <a:rPr lang="da-DK" dirty="0" err="1" smtClean="0"/>
              <a:t>while</a:t>
            </a:r>
            <a:r>
              <a:rPr lang="da-DK" dirty="0" smtClean="0"/>
              <a:t> </a:t>
            </a:r>
            <a:r>
              <a:rPr lang="da-DK" dirty="0" err="1" smtClean="0"/>
              <a:t>vs</a:t>
            </a:r>
            <a:r>
              <a:rPr lang="da-DK" dirty="0" smtClean="0"/>
              <a:t> for</a:t>
            </a:r>
            <a:endParaRPr lang="da-DK" dirty="0"/>
          </a:p>
        </p:txBody>
      </p:sp>
      <p:sp>
        <p:nvSpPr>
          <p:cNvPr id="3" name="Pladsholder til indhold 2"/>
          <p:cNvSpPr>
            <a:spLocks noGrp="1"/>
          </p:cNvSpPr>
          <p:nvPr>
            <p:ph idx="1"/>
          </p:nvPr>
        </p:nvSpPr>
        <p:spPr/>
        <p:txBody>
          <a:bodyPr>
            <a:normAutofit lnSpcReduction="10000"/>
          </a:bodyPr>
          <a:lstStyle/>
          <a:p>
            <a:pPr>
              <a:buFont typeface="Wingdings" panose="05000000000000000000" pitchFamily="2" charset="2"/>
              <a:buChar char="Ø"/>
            </a:pPr>
            <a:r>
              <a:rPr lang="da-DK" dirty="0" err="1" smtClean="0"/>
              <a:t>While</a:t>
            </a:r>
            <a:r>
              <a:rPr lang="da-DK" dirty="0" smtClean="0"/>
              <a:t> er simpel – kun en slutbetingelse</a:t>
            </a:r>
          </a:p>
          <a:p>
            <a:pPr>
              <a:buFont typeface="Wingdings" panose="05000000000000000000" pitchFamily="2" charset="2"/>
              <a:buChar char="Ø"/>
            </a:pPr>
            <a:endParaRPr lang="da-DK" dirty="0"/>
          </a:p>
          <a:p>
            <a:pPr>
              <a:buFont typeface="Wingdings" panose="05000000000000000000" pitchFamily="2" charset="2"/>
              <a:buChar char="Ø"/>
            </a:pPr>
            <a:r>
              <a:rPr lang="da-DK" dirty="0" smtClean="0"/>
              <a:t>Ofte brug for en tæller</a:t>
            </a:r>
          </a:p>
          <a:p>
            <a:pPr>
              <a:buFont typeface="Wingdings" panose="05000000000000000000" pitchFamily="2" charset="2"/>
              <a:buChar char="Ø"/>
            </a:pPr>
            <a:endParaRPr lang="da-DK" dirty="0"/>
          </a:p>
          <a:p>
            <a:pPr>
              <a:buFont typeface="Wingdings" panose="05000000000000000000" pitchFamily="2" charset="2"/>
              <a:buChar char="Ø"/>
            </a:pPr>
            <a:r>
              <a:rPr lang="da-DK" dirty="0" smtClean="0"/>
              <a:t>For-løkke har indbygget tæller</a:t>
            </a:r>
          </a:p>
          <a:p>
            <a:pPr>
              <a:buFont typeface="Wingdings" panose="05000000000000000000" pitchFamily="2" charset="2"/>
              <a:buChar char="Ø"/>
            </a:pPr>
            <a:endParaRPr lang="da-DK" dirty="0"/>
          </a:p>
          <a:p>
            <a:pPr>
              <a:buFont typeface="Wingdings" panose="05000000000000000000" pitchFamily="2" charset="2"/>
              <a:buChar char="Ø"/>
            </a:pPr>
            <a:r>
              <a:rPr lang="da-DK" dirty="0" smtClean="0"/>
              <a:t>For-løkke bruges når man ved hvor mange gange noget skal gentages</a:t>
            </a:r>
          </a:p>
          <a:p>
            <a:pPr lvl="1">
              <a:buFont typeface="Wingdings" panose="05000000000000000000" pitchFamily="2" charset="2"/>
              <a:buChar char="Ø"/>
            </a:pPr>
            <a:r>
              <a:rPr lang="da-DK" dirty="0" smtClean="0"/>
              <a:t>10 gange</a:t>
            </a:r>
          </a:p>
          <a:p>
            <a:pPr lvl="1">
              <a:buFont typeface="Wingdings" panose="05000000000000000000" pitchFamily="2" charset="2"/>
              <a:buChar char="Ø"/>
            </a:pPr>
            <a:r>
              <a:rPr lang="da-DK" dirty="0" smtClean="0"/>
              <a:t>20 gange</a:t>
            </a:r>
          </a:p>
          <a:p>
            <a:pPr lvl="1">
              <a:buFont typeface="Wingdings" panose="05000000000000000000" pitchFamily="2" charset="2"/>
              <a:buChar char="Ø"/>
            </a:pPr>
            <a:r>
              <a:rPr lang="da-DK" dirty="0" smtClean="0"/>
              <a:t>Så mange gange som der er elever i en klasse</a:t>
            </a:r>
          </a:p>
          <a:p>
            <a:pPr>
              <a:buFont typeface="Wingdings" panose="05000000000000000000" pitchFamily="2" charset="2"/>
              <a:buChar char="Ø"/>
            </a:pPr>
            <a:endParaRPr lang="da-DK" dirty="0"/>
          </a:p>
          <a:p>
            <a:pPr>
              <a:buFont typeface="Wingdings" panose="05000000000000000000" pitchFamily="2" charset="2"/>
              <a:buChar char="Ø"/>
            </a:pPr>
            <a:endParaRPr lang="da-DK" dirty="0"/>
          </a:p>
        </p:txBody>
      </p:sp>
    </p:spTree>
    <p:extLst>
      <p:ext uri="{BB962C8B-B14F-4D97-AF65-F5344CB8AC3E}">
        <p14:creationId xmlns:p14="http://schemas.microsoft.com/office/powerpoint/2010/main" val="230596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ktangel 2"/>
          <p:cNvSpPr/>
          <p:nvPr/>
        </p:nvSpPr>
        <p:spPr>
          <a:xfrm>
            <a:off x="8260453" y="1392410"/>
            <a:ext cx="3078760" cy="6299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 name="Titel 1"/>
          <p:cNvSpPr>
            <a:spLocks noGrp="1"/>
          </p:cNvSpPr>
          <p:nvPr>
            <p:ph type="title"/>
          </p:nvPr>
        </p:nvSpPr>
        <p:spPr>
          <a:xfrm>
            <a:off x="1097280" y="286603"/>
            <a:ext cx="7061200" cy="1450757"/>
          </a:xfrm>
        </p:spPr>
        <p:txBody>
          <a:bodyPr/>
          <a:lstStyle/>
          <a:p>
            <a:r>
              <a:rPr lang="da-DK" dirty="0" smtClean="0"/>
              <a:t>Flowchart: </a:t>
            </a:r>
            <a:r>
              <a:rPr lang="da-DK" i="1" dirty="0" smtClean="0"/>
              <a:t>for </a:t>
            </a:r>
            <a:r>
              <a:rPr lang="da-DK" dirty="0" smtClean="0"/>
              <a:t>løkke</a:t>
            </a:r>
            <a:endParaRPr lang="da-DK" dirty="0"/>
          </a:p>
        </p:txBody>
      </p:sp>
      <p:sp>
        <p:nvSpPr>
          <p:cNvPr id="4" name="Pladsholder til indhold 3"/>
          <p:cNvSpPr>
            <a:spLocks noGrp="1"/>
          </p:cNvSpPr>
          <p:nvPr>
            <p:ph sz="half" idx="1"/>
          </p:nvPr>
        </p:nvSpPr>
        <p:spPr>
          <a:xfrm>
            <a:off x="838199" y="1825625"/>
            <a:ext cx="6845983" cy="4351338"/>
          </a:xfrm>
        </p:spPr>
        <p:txBody>
          <a:bodyPr>
            <a:normAutofit fontScale="92500" lnSpcReduction="10000"/>
          </a:bodyPr>
          <a:lstStyle/>
          <a:p>
            <a:pPr>
              <a:buFont typeface="Wingdings" panose="05000000000000000000" pitchFamily="2" charset="2"/>
              <a:buChar char="Ø"/>
            </a:pPr>
            <a:r>
              <a:rPr lang="da-DK" dirty="0" smtClean="0"/>
              <a:t>Figuren viser hvordan en </a:t>
            </a:r>
            <a:r>
              <a:rPr lang="da-DK" i="1" dirty="0" smtClean="0"/>
              <a:t>for</a:t>
            </a:r>
            <a:r>
              <a:rPr lang="da-DK" dirty="0" smtClean="0"/>
              <a:t> løkke kører</a:t>
            </a:r>
          </a:p>
          <a:p>
            <a:pPr>
              <a:buFont typeface="Wingdings" panose="05000000000000000000" pitchFamily="2" charset="2"/>
              <a:buChar char="Ø"/>
            </a:pPr>
            <a:r>
              <a:rPr lang="da-DK" dirty="0" smtClean="0"/>
              <a:t>Først sættes en startbetingelse:</a:t>
            </a:r>
            <a:br>
              <a:rPr lang="da-DK" dirty="0" smtClean="0"/>
            </a:br>
            <a:r>
              <a:rPr lang="da-DK" dirty="0" smtClean="0"/>
              <a:t>	</a:t>
            </a:r>
            <a:r>
              <a:rPr lang="da-DK" i="1" dirty="0" err="1" smtClean="0"/>
              <a:t>int</a:t>
            </a:r>
            <a:r>
              <a:rPr lang="da-DK" i="1" dirty="0" smtClean="0"/>
              <a:t> i = 0;</a:t>
            </a:r>
          </a:p>
          <a:p>
            <a:pPr>
              <a:buFont typeface="Wingdings" panose="05000000000000000000" pitchFamily="2" charset="2"/>
              <a:buChar char="Ø"/>
            </a:pPr>
            <a:r>
              <a:rPr lang="da-DK" dirty="0" smtClean="0"/>
              <a:t>Dernæst testes slutbetingelsen:</a:t>
            </a:r>
            <a:br>
              <a:rPr lang="da-DK" dirty="0" smtClean="0"/>
            </a:br>
            <a:r>
              <a:rPr lang="da-DK" dirty="0" smtClean="0"/>
              <a:t>	</a:t>
            </a:r>
            <a:r>
              <a:rPr lang="da-DK" i="1" dirty="0" smtClean="0"/>
              <a:t>i &lt; 10;</a:t>
            </a:r>
          </a:p>
          <a:p>
            <a:pPr>
              <a:buFont typeface="Wingdings" panose="05000000000000000000" pitchFamily="2" charset="2"/>
              <a:buChar char="Ø"/>
            </a:pPr>
            <a:r>
              <a:rPr lang="da-DK" dirty="0" smtClean="0"/>
              <a:t>Hvis i &lt; 10 er sandt, så udføres kode:</a:t>
            </a:r>
            <a:br>
              <a:rPr lang="da-DK" dirty="0" smtClean="0"/>
            </a:br>
            <a:r>
              <a:rPr lang="da-DK" dirty="0" smtClean="0"/>
              <a:t>	</a:t>
            </a:r>
            <a:r>
              <a:rPr lang="da-DK" i="1" dirty="0" err="1" smtClean="0"/>
              <a:t>answer</a:t>
            </a:r>
            <a:r>
              <a:rPr lang="da-DK" i="1" dirty="0" smtClean="0"/>
              <a:t> = </a:t>
            </a:r>
            <a:r>
              <a:rPr lang="da-DK" i="1" dirty="0" err="1" smtClean="0"/>
              <a:t>answer</a:t>
            </a:r>
            <a:r>
              <a:rPr lang="da-DK" i="1" dirty="0" smtClean="0"/>
              <a:t> + 2;</a:t>
            </a:r>
          </a:p>
          <a:p>
            <a:pPr>
              <a:buFont typeface="Wingdings" panose="05000000000000000000" pitchFamily="2" charset="2"/>
              <a:buChar char="Ø"/>
            </a:pPr>
            <a:r>
              <a:rPr lang="da-DK" dirty="0" smtClean="0"/>
              <a:t>Derefter opdateres betingelsen:</a:t>
            </a:r>
            <a:br>
              <a:rPr lang="da-DK" dirty="0" smtClean="0"/>
            </a:br>
            <a:r>
              <a:rPr lang="da-DK" dirty="0" smtClean="0"/>
              <a:t>	</a:t>
            </a:r>
            <a:r>
              <a:rPr lang="da-DK" i="1" dirty="0" smtClean="0"/>
              <a:t>i++;</a:t>
            </a:r>
          </a:p>
          <a:p>
            <a:pPr>
              <a:buFont typeface="Wingdings" panose="05000000000000000000" pitchFamily="2" charset="2"/>
              <a:buChar char="Ø"/>
            </a:pPr>
            <a:r>
              <a:rPr lang="da-DK" dirty="0" smtClean="0"/>
              <a:t>Løkken fortsætter til slutbetingelsen ikke længere er opfyldt </a:t>
            </a:r>
          </a:p>
          <a:p>
            <a:pPr>
              <a:buFont typeface="Wingdings" panose="05000000000000000000" pitchFamily="2" charset="2"/>
              <a:buChar char="Ø"/>
            </a:pPr>
            <a:endParaRPr lang="da-DK" dirty="0"/>
          </a:p>
          <a:p>
            <a:pPr>
              <a:buFont typeface="Wingdings" panose="05000000000000000000" pitchFamily="2" charset="2"/>
              <a:buChar char="Ø"/>
            </a:pPr>
            <a:r>
              <a:rPr lang="da-DK" dirty="0" smtClean="0"/>
              <a:t>Kan du regne ud hvad </a:t>
            </a:r>
            <a:r>
              <a:rPr lang="da-DK" i="1" dirty="0" err="1" smtClean="0"/>
              <a:t>answer</a:t>
            </a:r>
            <a:r>
              <a:rPr lang="da-DK" dirty="0" smtClean="0"/>
              <a:t> er til slut? (hvis </a:t>
            </a:r>
            <a:r>
              <a:rPr lang="da-DK" dirty="0" err="1" smtClean="0"/>
              <a:t>answer</a:t>
            </a:r>
            <a:r>
              <a:rPr lang="da-DK" dirty="0" smtClean="0"/>
              <a:t> er 0 fra start)</a:t>
            </a:r>
            <a:endParaRPr lang="da-DK" dirty="0"/>
          </a:p>
        </p:txBody>
      </p:sp>
      <p:grpSp>
        <p:nvGrpSpPr>
          <p:cNvPr id="51" name="Gruppe 50"/>
          <p:cNvGrpSpPr/>
          <p:nvPr/>
        </p:nvGrpSpPr>
        <p:grpSpPr>
          <a:xfrm>
            <a:off x="8735658" y="454039"/>
            <a:ext cx="2420022" cy="5558951"/>
            <a:chOff x="6301995" y="454039"/>
            <a:chExt cx="2420022" cy="5558951"/>
          </a:xfrm>
        </p:grpSpPr>
        <p:sp>
          <p:nvSpPr>
            <p:cNvPr id="18" name="Terminalpunkt 17"/>
            <p:cNvSpPr/>
            <p:nvPr/>
          </p:nvSpPr>
          <p:spPr>
            <a:xfrm>
              <a:off x="6301995" y="454039"/>
              <a:ext cx="2128350" cy="62992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200" dirty="0" smtClean="0"/>
                <a:t>//Startbetingelse</a:t>
              </a:r>
            </a:p>
            <a:p>
              <a:pPr algn="ctr"/>
              <a:r>
                <a:rPr lang="da-DK" sz="1200" i="1" dirty="0" err="1" smtClean="0"/>
                <a:t>int</a:t>
              </a:r>
              <a:r>
                <a:rPr lang="da-DK" sz="1200" i="1" dirty="0" smtClean="0"/>
                <a:t> i = 0;</a:t>
              </a:r>
              <a:endParaRPr lang="da-DK" sz="1200" i="1" dirty="0"/>
            </a:p>
          </p:txBody>
        </p:sp>
        <p:sp>
          <p:nvSpPr>
            <p:cNvPr id="19" name="Proces 18"/>
            <p:cNvSpPr/>
            <p:nvPr/>
          </p:nvSpPr>
          <p:spPr>
            <a:xfrm>
              <a:off x="6301995" y="3135374"/>
              <a:ext cx="2128350" cy="68645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200" dirty="0" smtClean="0"/>
                <a:t>//Udfør kode</a:t>
              </a:r>
            </a:p>
            <a:p>
              <a:pPr algn="ctr"/>
              <a:r>
                <a:rPr lang="da-DK" sz="1200" i="1" dirty="0" err="1" smtClean="0"/>
                <a:t>answer</a:t>
              </a:r>
              <a:r>
                <a:rPr lang="da-DK" sz="1200" i="1" dirty="0" smtClean="0"/>
                <a:t> = </a:t>
              </a:r>
              <a:r>
                <a:rPr lang="da-DK" sz="1200" i="1" dirty="0" err="1" smtClean="0"/>
                <a:t>answer</a:t>
              </a:r>
              <a:r>
                <a:rPr lang="da-DK" sz="1200" i="1" dirty="0" smtClean="0"/>
                <a:t> + 2;</a:t>
              </a:r>
              <a:endParaRPr lang="da-DK" sz="1200" i="1" dirty="0"/>
            </a:p>
          </p:txBody>
        </p:sp>
        <p:sp>
          <p:nvSpPr>
            <p:cNvPr id="21" name="Proces 20"/>
            <p:cNvSpPr/>
            <p:nvPr/>
          </p:nvSpPr>
          <p:spPr>
            <a:xfrm>
              <a:off x="6301995" y="4177943"/>
              <a:ext cx="2128350" cy="68645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200" dirty="0" smtClean="0"/>
                <a:t>//Opdater Betingelse</a:t>
              </a:r>
            </a:p>
            <a:p>
              <a:pPr algn="ctr"/>
              <a:r>
                <a:rPr lang="da-DK" sz="1200" i="1" dirty="0" smtClean="0"/>
                <a:t>i++;</a:t>
              </a:r>
              <a:endParaRPr lang="da-DK" sz="1200" i="1" dirty="0"/>
            </a:p>
          </p:txBody>
        </p:sp>
        <p:sp>
          <p:nvSpPr>
            <p:cNvPr id="20" name="Terminalpunkt 19"/>
            <p:cNvSpPr/>
            <p:nvPr/>
          </p:nvSpPr>
          <p:spPr>
            <a:xfrm>
              <a:off x="6301995" y="5220510"/>
              <a:ext cx="2128350" cy="79248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200" dirty="0" smtClean="0"/>
                <a:t>//Slut for løkke</a:t>
              </a:r>
              <a:endParaRPr lang="da-DK" sz="1200" dirty="0"/>
            </a:p>
          </p:txBody>
        </p:sp>
        <p:grpSp>
          <p:nvGrpSpPr>
            <p:cNvPr id="23" name="Gruppe 22"/>
            <p:cNvGrpSpPr/>
            <p:nvPr/>
          </p:nvGrpSpPr>
          <p:grpSpPr>
            <a:xfrm>
              <a:off x="6301995" y="1440074"/>
              <a:ext cx="2420022" cy="1339185"/>
              <a:chOff x="6301995" y="1329602"/>
              <a:chExt cx="2420022" cy="1339185"/>
            </a:xfrm>
          </p:grpSpPr>
          <p:sp>
            <p:nvSpPr>
              <p:cNvPr id="17" name="Beslutning 16"/>
              <p:cNvSpPr/>
              <p:nvPr/>
            </p:nvSpPr>
            <p:spPr>
              <a:xfrm>
                <a:off x="6301995" y="1329602"/>
                <a:ext cx="2128350" cy="113877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200" dirty="0" smtClean="0"/>
                  <a:t>//Test Slutbetingelse</a:t>
                </a:r>
              </a:p>
              <a:p>
                <a:pPr algn="ctr"/>
                <a:r>
                  <a:rPr lang="da-DK" sz="1200" i="1" dirty="0" smtClean="0"/>
                  <a:t>i &lt; 10</a:t>
                </a:r>
                <a:endParaRPr lang="da-DK" sz="1200" i="1" dirty="0"/>
              </a:p>
            </p:txBody>
          </p:sp>
          <p:sp>
            <p:nvSpPr>
              <p:cNvPr id="22" name="Tekstfelt 21"/>
              <p:cNvSpPr txBox="1"/>
              <p:nvPr/>
            </p:nvSpPr>
            <p:spPr>
              <a:xfrm>
                <a:off x="6814820" y="2391788"/>
                <a:ext cx="467360" cy="276999"/>
              </a:xfrm>
              <a:prstGeom prst="rect">
                <a:avLst/>
              </a:prstGeom>
              <a:noFill/>
            </p:spPr>
            <p:txBody>
              <a:bodyPr wrap="square" rtlCol="0">
                <a:spAutoFit/>
              </a:bodyPr>
              <a:lstStyle/>
              <a:p>
                <a:r>
                  <a:rPr lang="da-DK" sz="1200" dirty="0" smtClean="0"/>
                  <a:t>JA</a:t>
                </a:r>
                <a:endParaRPr lang="da-DK" sz="1200" dirty="0"/>
              </a:p>
            </p:txBody>
          </p:sp>
          <p:sp>
            <p:nvSpPr>
              <p:cNvPr id="24" name="Tekstfelt 23"/>
              <p:cNvSpPr txBox="1"/>
              <p:nvPr/>
            </p:nvSpPr>
            <p:spPr>
              <a:xfrm>
                <a:off x="8254657" y="2089007"/>
                <a:ext cx="467360" cy="276999"/>
              </a:xfrm>
              <a:prstGeom prst="rect">
                <a:avLst/>
              </a:prstGeom>
              <a:noFill/>
            </p:spPr>
            <p:txBody>
              <a:bodyPr wrap="square" rtlCol="0">
                <a:spAutoFit/>
              </a:bodyPr>
              <a:lstStyle/>
              <a:p>
                <a:r>
                  <a:rPr lang="da-DK" sz="1200" dirty="0" smtClean="0"/>
                  <a:t>NEJ</a:t>
                </a:r>
                <a:endParaRPr lang="da-DK" sz="1200" dirty="0"/>
              </a:p>
            </p:txBody>
          </p:sp>
        </p:grpSp>
        <p:cxnSp>
          <p:nvCxnSpPr>
            <p:cNvPr id="26" name="Lige pilforbindelse 25"/>
            <p:cNvCxnSpPr>
              <a:stCxn id="18" idx="2"/>
              <a:endCxn id="17" idx="0"/>
            </p:cNvCxnSpPr>
            <p:nvPr/>
          </p:nvCxnSpPr>
          <p:spPr>
            <a:xfrm>
              <a:off x="7366170" y="1083959"/>
              <a:ext cx="0" cy="35611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8" name="Lige pilforbindelse 27"/>
            <p:cNvCxnSpPr>
              <a:stCxn id="17" idx="2"/>
              <a:endCxn id="19" idx="0"/>
            </p:cNvCxnSpPr>
            <p:nvPr/>
          </p:nvCxnSpPr>
          <p:spPr>
            <a:xfrm>
              <a:off x="7366170" y="2578852"/>
              <a:ext cx="0" cy="55652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 name="Lige pilforbindelse 29"/>
            <p:cNvCxnSpPr>
              <a:stCxn id="19" idx="2"/>
              <a:endCxn id="21" idx="0"/>
            </p:cNvCxnSpPr>
            <p:nvPr/>
          </p:nvCxnSpPr>
          <p:spPr>
            <a:xfrm>
              <a:off x="7366170" y="3821828"/>
              <a:ext cx="0" cy="35611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3" name="Vinklet forbindelse 42"/>
            <p:cNvCxnSpPr>
              <a:stCxn id="21" idx="1"/>
              <a:endCxn id="17" idx="1"/>
            </p:cNvCxnSpPr>
            <p:nvPr/>
          </p:nvCxnSpPr>
          <p:spPr>
            <a:xfrm rot="10800000">
              <a:off x="6301995" y="2009464"/>
              <a:ext cx="12700" cy="2511707"/>
            </a:xfrm>
            <a:prstGeom prst="bentConnector3">
              <a:avLst>
                <a:gd name="adj1" fmla="val 300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46" name="Vinklet forbindelse 45"/>
            <p:cNvCxnSpPr>
              <a:stCxn id="17" idx="3"/>
              <a:endCxn id="20" idx="0"/>
            </p:cNvCxnSpPr>
            <p:nvPr/>
          </p:nvCxnSpPr>
          <p:spPr>
            <a:xfrm flipH="1">
              <a:off x="7366170" y="2009463"/>
              <a:ext cx="1064175" cy="3211047"/>
            </a:xfrm>
            <a:prstGeom prst="bentConnector4">
              <a:avLst>
                <a:gd name="adj1" fmla="val -42485"/>
                <a:gd name="adj2" fmla="val 93671"/>
              </a:avLst>
            </a:prstGeom>
            <a:ln w="19050">
              <a:tailEnd type="triangle"/>
            </a:ln>
          </p:spPr>
          <p:style>
            <a:lnRef idx="1">
              <a:schemeClr val="dk1"/>
            </a:lnRef>
            <a:fillRef idx="0">
              <a:schemeClr val="dk1"/>
            </a:fillRef>
            <a:effectRef idx="0">
              <a:schemeClr val="dk1"/>
            </a:effectRef>
            <a:fontRef idx="minor">
              <a:schemeClr val="tx1"/>
            </a:fontRef>
          </p:style>
        </p:cxnSp>
      </p:grpSp>
      <p:sp>
        <p:nvSpPr>
          <p:cNvPr id="15" name="Rektangel 14"/>
          <p:cNvSpPr/>
          <p:nvPr/>
        </p:nvSpPr>
        <p:spPr>
          <a:xfrm>
            <a:off x="3235960" y="2178051"/>
            <a:ext cx="5720080" cy="1127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3600" i="1" dirty="0" err="1" smtClean="0"/>
              <a:t>Answer</a:t>
            </a:r>
            <a:r>
              <a:rPr lang="da-DK" sz="3600" dirty="0" smtClean="0"/>
              <a:t> indeholder tallet 20</a:t>
            </a:r>
            <a:endParaRPr lang="da-DK" sz="3600" dirty="0"/>
          </a:p>
        </p:txBody>
      </p:sp>
    </p:spTree>
    <p:extLst>
      <p:ext uri="{BB962C8B-B14F-4D97-AF65-F5344CB8AC3E}">
        <p14:creationId xmlns:p14="http://schemas.microsoft.com/office/powerpoint/2010/main" val="663472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1" presetClass="entr" presetSubtype="2"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heel(2)">
                                      <p:cBhvr>
                                        <p:cTn id="31" dur="1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ktangel 8"/>
          <p:cNvSpPr/>
          <p:nvPr/>
        </p:nvSpPr>
        <p:spPr>
          <a:xfrm>
            <a:off x="5598160" y="2174240"/>
            <a:ext cx="447040" cy="29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a-DK"/>
          </a:p>
        </p:txBody>
      </p:sp>
      <p:sp>
        <p:nvSpPr>
          <p:cNvPr id="8" name="Rektangel 7"/>
          <p:cNvSpPr/>
          <p:nvPr/>
        </p:nvSpPr>
        <p:spPr>
          <a:xfrm>
            <a:off x="4114800" y="2174240"/>
            <a:ext cx="1402080" cy="2946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a-DK"/>
          </a:p>
        </p:txBody>
      </p:sp>
      <p:sp>
        <p:nvSpPr>
          <p:cNvPr id="6" name="Rektangel 5"/>
          <p:cNvSpPr/>
          <p:nvPr/>
        </p:nvSpPr>
        <p:spPr>
          <a:xfrm>
            <a:off x="2722880" y="2174240"/>
            <a:ext cx="1310640" cy="294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 name="Titel 1"/>
          <p:cNvSpPr>
            <a:spLocks noGrp="1"/>
          </p:cNvSpPr>
          <p:nvPr>
            <p:ph type="title"/>
          </p:nvPr>
        </p:nvSpPr>
        <p:spPr/>
        <p:txBody>
          <a:bodyPr/>
          <a:lstStyle/>
          <a:p>
            <a:r>
              <a:rPr lang="da-DK" i="1" dirty="0" smtClean="0"/>
              <a:t>For</a:t>
            </a:r>
            <a:r>
              <a:rPr lang="da-DK" dirty="0" smtClean="0"/>
              <a:t>-løkke struktur</a:t>
            </a:r>
            <a:endParaRPr lang="da-DK" dirty="0"/>
          </a:p>
        </p:txBody>
      </p:sp>
      <p:sp>
        <p:nvSpPr>
          <p:cNvPr id="3" name="Pladsholder til indhold 2"/>
          <p:cNvSpPr>
            <a:spLocks noGrp="1"/>
          </p:cNvSpPr>
          <p:nvPr>
            <p:ph idx="1"/>
          </p:nvPr>
        </p:nvSpPr>
        <p:spPr/>
        <p:txBody>
          <a:bodyPr/>
          <a:lstStyle/>
          <a:p>
            <a:r>
              <a:rPr lang="da-DK" dirty="0" smtClean="0"/>
              <a:t>En </a:t>
            </a:r>
            <a:r>
              <a:rPr lang="da-DK" i="1" dirty="0" smtClean="0"/>
              <a:t>for</a:t>
            </a:r>
            <a:r>
              <a:rPr lang="da-DK" dirty="0" smtClean="0"/>
              <a:t>-løkkes struktur ser sådan ud:</a:t>
            </a:r>
          </a:p>
          <a:p>
            <a:pPr marL="457200" lvl="1" indent="0">
              <a:buNone/>
            </a:pPr>
            <a:r>
              <a:rPr lang="da-DK" dirty="0" smtClean="0"/>
              <a:t>	</a:t>
            </a:r>
            <a:r>
              <a:rPr lang="da-DK" dirty="0" smtClean="0">
                <a:solidFill>
                  <a:srgbClr val="0000FF"/>
                </a:solidFill>
                <a:latin typeface="Consolas" panose="020B0609020204030204" pitchFamily="49" charset="0"/>
                <a:cs typeface="Consolas" panose="020B0609020204030204" pitchFamily="49" charset="0"/>
              </a:rPr>
              <a:t>for </a:t>
            </a:r>
            <a:r>
              <a:rPr lang="da-DK" dirty="0" smtClean="0">
                <a:latin typeface="Consolas" panose="020B0609020204030204" pitchFamily="49" charset="0"/>
                <a:cs typeface="Consolas" panose="020B0609020204030204" pitchFamily="49" charset="0"/>
              </a:rPr>
              <a:t>( </a:t>
            </a:r>
            <a:r>
              <a:rPr lang="da-DK" dirty="0" err="1" smtClean="0">
                <a:solidFill>
                  <a:srgbClr val="0000FF"/>
                </a:solidFill>
                <a:latin typeface="Consolas" panose="020B0609020204030204" pitchFamily="49" charset="0"/>
                <a:cs typeface="Consolas" panose="020B0609020204030204" pitchFamily="49" charset="0"/>
              </a:rPr>
              <a:t>int</a:t>
            </a:r>
            <a:r>
              <a:rPr lang="da-DK" dirty="0" smtClean="0">
                <a:solidFill>
                  <a:srgbClr val="0000FF"/>
                </a:solidFill>
                <a:latin typeface="Consolas" panose="020B0609020204030204" pitchFamily="49" charset="0"/>
                <a:cs typeface="Consolas" panose="020B0609020204030204" pitchFamily="49" charset="0"/>
              </a:rPr>
              <a:t> </a:t>
            </a:r>
            <a:r>
              <a:rPr lang="da-DK" dirty="0" smtClean="0">
                <a:latin typeface="Consolas" panose="020B0609020204030204" pitchFamily="49" charset="0"/>
                <a:cs typeface="Consolas" panose="020B0609020204030204" pitchFamily="49" charset="0"/>
              </a:rPr>
              <a:t>i = 0; i &lt; </a:t>
            </a:r>
            <a:r>
              <a:rPr lang="da-DK" dirty="0" err="1" smtClean="0">
                <a:latin typeface="Consolas" panose="020B0609020204030204" pitchFamily="49" charset="0"/>
                <a:cs typeface="Consolas" panose="020B0609020204030204" pitchFamily="49" charset="0"/>
              </a:rPr>
              <a:t>length</a:t>
            </a:r>
            <a:r>
              <a:rPr lang="da-DK" dirty="0" smtClean="0">
                <a:latin typeface="Consolas" panose="020B0609020204030204" pitchFamily="49" charset="0"/>
                <a:cs typeface="Consolas" panose="020B0609020204030204" pitchFamily="49" charset="0"/>
              </a:rPr>
              <a:t>; i++) { }</a:t>
            </a:r>
          </a:p>
          <a:p>
            <a:r>
              <a:rPr lang="da-DK" dirty="0" smtClean="0"/>
              <a:t>Den </a:t>
            </a:r>
            <a:r>
              <a:rPr lang="da-DK" dirty="0" smtClean="0">
                <a:solidFill>
                  <a:schemeClr val="accent1"/>
                </a:solidFill>
              </a:rPr>
              <a:t>limegrønne </a:t>
            </a:r>
            <a:r>
              <a:rPr lang="da-DK" dirty="0" smtClean="0"/>
              <a:t>markering er </a:t>
            </a:r>
            <a:r>
              <a:rPr lang="da-DK" i="1" dirty="0" err="1" smtClean="0"/>
              <a:t>initialiseringen</a:t>
            </a:r>
            <a:r>
              <a:rPr lang="da-DK" dirty="0"/>
              <a:t> </a:t>
            </a:r>
            <a:r>
              <a:rPr lang="da-DK" dirty="0" smtClean="0"/>
              <a:t>af tælleren.</a:t>
            </a:r>
          </a:p>
          <a:p>
            <a:r>
              <a:rPr lang="da-DK" dirty="0" smtClean="0"/>
              <a:t>Den </a:t>
            </a:r>
            <a:r>
              <a:rPr lang="da-DK" dirty="0" smtClean="0">
                <a:solidFill>
                  <a:schemeClr val="accent3"/>
                </a:solidFill>
              </a:rPr>
              <a:t>grønne</a:t>
            </a:r>
            <a:r>
              <a:rPr lang="da-DK" dirty="0" smtClean="0"/>
              <a:t> markering er </a:t>
            </a:r>
            <a:r>
              <a:rPr lang="da-DK" i="1" dirty="0" smtClean="0"/>
              <a:t>slutbetingelsen</a:t>
            </a:r>
            <a:r>
              <a:rPr lang="da-DK" dirty="0" smtClean="0"/>
              <a:t>.</a:t>
            </a:r>
          </a:p>
          <a:p>
            <a:r>
              <a:rPr lang="da-DK" dirty="0" smtClean="0"/>
              <a:t>Den </a:t>
            </a:r>
            <a:r>
              <a:rPr lang="da-DK" dirty="0" smtClean="0">
                <a:solidFill>
                  <a:schemeClr val="accent6"/>
                </a:solidFill>
              </a:rPr>
              <a:t>blå</a:t>
            </a:r>
            <a:r>
              <a:rPr lang="da-DK" dirty="0" smtClean="0"/>
              <a:t> markering er </a:t>
            </a:r>
            <a:r>
              <a:rPr lang="da-DK" i="1" dirty="0" smtClean="0"/>
              <a:t>opdatering </a:t>
            </a:r>
            <a:r>
              <a:rPr lang="da-DK" dirty="0" smtClean="0"/>
              <a:t>af tæller.</a:t>
            </a:r>
          </a:p>
        </p:txBody>
      </p:sp>
    </p:spTree>
    <p:extLst>
      <p:ext uri="{BB962C8B-B14F-4D97-AF65-F5344CB8AC3E}">
        <p14:creationId xmlns:p14="http://schemas.microsoft.com/office/powerpoint/2010/main" val="697582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Eksempel på </a:t>
            </a:r>
            <a:r>
              <a:rPr lang="da-DK" i="1" dirty="0" smtClean="0"/>
              <a:t>for-</a:t>
            </a:r>
            <a:r>
              <a:rPr lang="da-DK" dirty="0" smtClean="0"/>
              <a:t>løkker </a:t>
            </a:r>
            <a:r>
              <a:rPr lang="da-DK" smtClean="0"/>
              <a:t>(1/3)</a:t>
            </a:r>
            <a:endParaRPr lang="da-DK" dirty="0"/>
          </a:p>
        </p:txBody>
      </p:sp>
      <p:pic>
        <p:nvPicPr>
          <p:cNvPr id="8" name="Pladsholder til indhold 7"/>
          <p:cNvPicPr>
            <a:picLocks noGrp="1" noChangeAspect="1"/>
          </p:cNvPicPr>
          <p:nvPr>
            <p:ph idx="1"/>
          </p:nvPr>
        </p:nvPicPr>
        <p:blipFill>
          <a:blip r:embed="rId2"/>
          <a:stretch>
            <a:fillRect/>
          </a:stretch>
        </p:blipFill>
        <p:spPr>
          <a:xfrm>
            <a:off x="1106611" y="2031352"/>
            <a:ext cx="5400675" cy="1581150"/>
          </a:xfrm>
          <a:prstGeom prst="rect">
            <a:avLst/>
          </a:prstGeom>
        </p:spPr>
      </p:pic>
      <p:pic>
        <p:nvPicPr>
          <p:cNvPr id="9" name="Billede 8"/>
          <p:cNvPicPr>
            <a:picLocks noChangeAspect="1"/>
          </p:cNvPicPr>
          <p:nvPr/>
        </p:nvPicPr>
        <p:blipFill rotWithShape="1">
          <a:blip r:embed="rId3"/>
          <a:srcRect l="2082" t="3367"/>
          <a:stretch/>
        </p:blipFill>
        <p:spPr>
          <a:xfrm>
            <a:off x="1097280" y="3906494"/>
            <a:ext cx="1930621" cy="1693584"/>
          </a:xfrm>
          <a:prstGeom prst="rect">
            <a:avLst/>
          </a:prstGeom>
        </p:spPr>
      </p:pic>
    </p:spTree>
    <p:extLst>
      <p:ext uri="{BB962C8B-B14F-4D97-AF65-F5344CB8AC3E}">
        <p14:creationId xmlns:p14="http://schemas.microsoft.com/office/powerpoint/2010/main" val="3104786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Eksempel </a:t>
            </a:r>
            <a:r>
              <a:rPr lang="da-DK" dirty="0"/>
              <a:t>på </a:t>
            </a:r>
            <a:r>
              <a:rPr lang="da-DK" i="1" dirty="0"/>
              <a:t>for-</a:t>
            </a:r>
            <a:r>
              <a:rPr lang="da-DK" dirty="0"/>
              <a:t>løkker </a:t>
            </a:r>
            <a:r>
              <a:rPr lang="da-DK" dirty="0" smtClean="0"/>
              <a:t>(2/3)</a:t>
            </a:r>
            <a:endParaRPr lang="da-DK" dirty="0"/>
          </a:p>
        </p:txBody>
      </p:sp>
      <p:pic>
        <p:nvPicPr>
          <p:cNvPr id="5" name="Pladsholder til indhold 4"/>
          <p:cNvPicPr>
            <a:picLocks noGrp="1" noChangeAspect="1"/>
          </p:cNvPicPr>
          <p:nvPr>
            <p:ph idx="1"/>
          </p:nvPr>
        </p:nvPicPr>
        <p:blipFill rotWithShape="1">
          <a:blip r:embed="rId2"/>
          <a:srcRect l="931"/>
          <a:stretch/>
        </p:blipFill>
        <p:spPr>
          <a:xfrm>
            <a:off x="1143935" y="2035920"/>
            <a:ext cx="5359815" cy="1590675"/>
          </a:xfrm>
          <a:prstGeom prst="rect">
            <a:avLst/>
          </a:prstGeom>
        </p:spPr>
      </p:pic>
      <p:pic>
        <p:nvPicPr>
          <p:cNvPr id="6" name="Billede 5"/>
          <p:cNvPicPr>
            <a:picLocks noChangeAspect="1"/>
          </p:cNvPicPr>
          <p:nvPr/>
        </p:nvPicPr>
        <p:blipFill rotWithShape="1">
          <a:blip r:embed="rId3"/>
          <a:srcRect t="1809"/>
          <a:stretch/>
        </p:blipFill>
        <p:spPr>
          <a:xfrm>
            <a:off x="1097280" y="3925155"/>
            <a:ext cx="1905000" cy="1683475"/>
          </a:xfrm>
          <a:prstGeom prst="rect">
            <a:avLst/>
          </a:prstGeom>
        </p:spPr>
      </p:pic>
    </p:spTree>
    <p:extLst>
      <p:ext uri="{BB962C8B-B14F-4D97-AF65-F5344CB8AC3E}">
        <p14:creationId xmlns:p14="http://schemas.microsoft.com/office/powerpoint/2010/main" val="2805311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Eksempel på </a:t>
            </a:r>
            <a:r>
              <a:rPr lang="da-DK" i="1" dirty="0"/>
              <a:t>for-</a:t>
            </a:r>
            <a:r>
              <a:rPr lang="da-DK" dirty="0"/>
              <a:t>løkker </a:t>
            </a:r>
            <a:r>
              <a:rPr lang="da-DK" dirty="0" smtClean="0"/>
              <a:t>(3/3)</a:t>
            </a:r>
            <a:endParaRPr lang="da-DK" dirty="0"/>
          </a:p>
        </p:txBody>
      </p:sp>
      <p:pic>
        <p:nvPicPr>
          <p:cNvPr id="4" name="Pladsholder til indhold 3"/>
          <p:cNvPicPr>
            <a:picLocks noGrp="1" noChangeAspect="1"/>
          </p:cNvPicPr>
          <p:nvPr>
            <p:ph idx="1"/>
          </p:nvPr>
        </p:nvPicPr>
        <p:blipFill>
          <a:blip r:embed="rId2"/>
          <a:stretch>
            <a:fillRect/>
          </a:stretch>
        </p:blipFill>
        <p:spPr>
          <a:xfrm>
            <a:off x="1143935" y="2002969"/>
            <a:ext cx="5705475" cy="1619250"/>
          </a:xfrm>
          <a:prstGeom prst="rect">
            <a:avLst/>
          </a:prstGeom>
        </p:spPr>
      </p:pic>
      <p:pic>
        <p:nvPicPr>
          <p:cNvPr id="5" name="Billede 4"/>
          <p:cNvPicPr>
            <a:picLocks noChangeAspect="1"/>
          </p:cNvPicPr>
          <p:nvPr/>
        </p:nvPicPr>
        <p:blipFill rotWithShape="1">
          <a:blip r:embed="rId3"/>
          <a:srcRect l="1674" t="1266"/>
          <a:stretch/>
        </p:blipFill>
        <p:spPr>
          <a:xfrm>
            <a:off x="1097280" y="3887828"/>
            <a:ext cx="1863751" cy="1692801"/>
          </a:xfrm>
          <a:prstGeom prst="rect">
            <a:avLst/>
          </a:prstGeom>
        </p:spPr>
      </p:pic>
    </p:spTree>
    <p:extLst>
      <p:ext uri="{BB962C8B-B14F-4D97-AF65-F5344CB8AC3E}">
        <p14:creationId xmlns:p14="http://schemas.microsoft.com/office/powerpoint/2010/main" val="252021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ftwareKonstruktion">
  <a:themeElements>
    <a:clrScheme name="Retro">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lnDef>
      <a:spPr>
        <a:ln w="19050">
          <a:tailEnd type="triangle"/>
        </a:ln>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SoftwareKonstruktion" id="{0CEE5E72-F75B-4549-A510-57A8DD171B12}" vid="{E70A5810-F716-457F-A8A1-6983F99EAF6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C3C02EDCC1801C4D9198D73D85B43E5B" ma:contentTypeVersion="1" ma:contentTypeDescription="Opret et nyt dokument." ma:contentTypeScope="" ma:versionID="a5206f66006e07f134d36a98436e5a40">
  <xsd:schema xmlns:xsd="http://www.w3.org/2001/XMLSchema" xmlns:xs="http://www.w3.org/2001/XMLSchema" xmlns:p="http://schemas.microsoft.com/office/2006/metadata/properties" xmlns:ns1="http://schemas.microsoft.com/sharepoint/v3" targetNamespace="http://schemas.microsoft.com/office/2006/metadata/properties" ma:root="true" ma:fieldsID="2c21ede9bd8455c41f61b3c474074c18"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tartdato for planlægning" ma:description="Startdato for planlægning er en webstedskolonne, der blev oprettet vha. publiceringsfunktionen. Den bruges til at angive den dato og det klokkeslæt, hvor denne side først vil være synlig for besøgende på webstedet." ma:hidden="true" ma:internalName="PublishingStartDate">
      <xsd:simpleType>
        <xsd:restriction base="dms:Unknown"/>
      </xsd:simpleType>
    </xsd:element>
    <xsd:element name="PublishingExpirationDate" ma:index="9" nillable="true" ma:displayName="Slutdato for planlægning" ma:description="Slutdato for planlægning er en webstedskolonne, der blev oprettet vha. publiceringsfunktionen. Den bruges til at angive den dato og det klokkeslæt, hvor denne side ikke længere vil være synlig for besøgende på webstedet."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6225E505-F183-4919-B843-44CD43823340}"/>
</file>

<file path=customXml/itemProps2.xml><?xml version="1.0" encoding="utf-8"?>
<ds:datastoreItem xmlns:ds="http://schemas.openxmlformats.org/officeDocument/2006/customXml" ds:itemID="{4650F98D-D133-45C8-9910-F6F55E809984}"/>
</file>

<file path=customXml/itemProps3.xml><?xml version="1.0" encoding="utf-8"?>
<ds:datastoreItem xmlns:ds="http://schemas.openxmlformats.org/officeDocument/2006/customXml" ds:itemID="{40E9CED8-52C1-4CFD-BC4E-266AD50EE1F8}"/>
</file>

<file path=docProps/app.xml><?xml version="1.0" encoding="utf-8"?>
<Properties xmlns="http://schemas.openxmlformats.org/officeDocument/2006/extended-properties" xmlns:vt="http://schemas.openxmlformats.org/officeDocument/2006/docPropsVTypes">
  <Template>SoftwareKonstruktion</Template>
  <TotalTime>4746</TotalTime>
  <Words>128</Words>
  <Application>Microsoft Office PowerPoint</Application>
  <PresentationFormat>Widescreen</PresentationFormat>
  <Paragraphs>43</Paragraphs>
  <Slides>7</Slides>
  <Notes>0</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7</vt:i4>
      </vt:variant>
    </vt:vector>
  </HeadingPairs>
  <TitlesOfParts>
    <vt:vector size="12" baseType="lpstr">
      <vt:lpstr>Calibri</vt:lpstr>
      <vt:lpstr>Calibri Light</vt:lpstr>
      <vt:lpstr>Consolas</vt:lpstr>
      <vt:lpstr>Wingdings</vt:lpstr>
      <vt:lpstr>SoftwareKonstruktion</vt:lpstr>
      <vt:lpstr>Iteration</vt:lpstr>
      <vt:lpstr>Iteration while vs for</vt:lpstr>
      <vt:lpstr>Flowchart: for løkke</vt:lpstr>
      <vt:lpstr>For-løkke struktur</vt:lpstr>
      <vt:lpstr>Eksempel på for-løkker (1/3)</vt:lpstr>
      <vt:lpstr>Eksempel på for-løkker (2/3)</vt:lpstr>
      <vt:lpstr>Eksempel på for-løkker (3/3)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løkker</dc:title>
  <dc:creator>Daniel Valsby-Koch</dc:creator>
  <cp:lastModifiedBy>Daniel Valsby-Koch</cp:lastModifiedBy>
  <cp:revision>37</cp:revision>
  <dcterms:created xsi:type="dcterms:W3CDTF">2015-09-14T08:29:23Z</dcterms:created>
  <dcterms:modified xsi:type="dcterms:W3CDTF">2017-11-22T07:22:21Z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ContentTypeId">
    <vt:lpwstr>0x010100C3C02EDCC1801C4D9198D73D85B43E5B</vt:lpwstr>
  </property>
  <property fmtid="{D5CDD505-2E9C-101B-9397-08002B2CF9AE}" pid="4" name="PortalKeyword">
    <vt:lpwstr/>
  </property>
  <property fmtid="{D5CDD505-2E9C-101B-9397-08002B2CF9AE}" pid="5" name="Tfs.LastKnownPath">
    <vt:lpwstr>https://intranet.aspit.dk/fagomrader/softwarekonstruktion/Documents/Planer/S1/S1-2017-2-M3-DAVA/Materialer/Iteration%20-%20For.pptx</vt:lpwstr>
  </property>
</Properties>
</file>