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61" r:id="rId7"/>
    <p:sldId id="258" r:id="rId8"/>
    <p:sldId id="259" r:id="rId9"/>
    <p:sldId id="260"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95" autoAdjust="0"/>
    <p:restoredTop sz="94660"/>
  </p:normalViewPr>
  <p:slideViewPr>
    <p:cSldViewPr snapToGrid="0">
      <p:cViewPr varScale="1">
        <p:scale>
          <a:sx n="109" d="100"/>
          <a:sy n="109" d="100"/>
        </p:scale>
        <p:origin x="132"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a-DK" smtClean="0"/>
              <a:t>Klik for at redigere i master</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a-DK" smtClean="0"/>
              <a:t>Klik for at redigere i master</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ret titel og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da-DK" smtClean="0"/>
              <a:t>Klik for at redigere i master</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dirty="0"/>
          </a:p>
        </p:txBody>
      </p:sp>
      <p:sp>
        <p:nvSpPr>
          <p:cNvPr id="3" name="Content Placeholder 2"/>
          <p:cNvSpPr>
            <a:spLocks noGrp="1"/>
          </p:cNvSpPr>
          <p:nvPr>
            <p:ph idx="1"/>
          </p:nvPr>
        </p:nvSpPr>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a-DK" smtClean="0"/>
              <a:t>Klik for at redigere i master</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Klik for at redigere i master</a:t>
            </a:r>
          </a:p>
        </p:txBody>
      </p:sp>
      <p:sp>
        <p:nvSpPr>
          <p:cNvPr id="4" name="Date Placeholder 3"/>
          <p:cNvSpPr>
            <a:spLocks noGrp="1"/>
          </p:cNvSpPr>
          <p:nvPr>
            <p:ph type="dt" sz="half" idx="10"/>
          </p:nvPr>
        </p:nvSpPr>
        <p:spPr/>
        <p:txBody>
          <a:bodyPr/>
          <a:lstStyle/>
          <a:p>
            <a:fld id="{486F077B-A50F-4D64-8574-E2D6A98A5553}" type="datetimeFigureOut">
              <a:rPr lang="en-US" dirty="0"/>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a-DK" smtClean="0"/>
              <a:t>Klik for at redigere i master</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11/28/2017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a-DK" smtClean="0"/>
              <a:t>Klik for at redigere i master</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4" name="Content Placeholder 3"/>
          <p:cNvSpPr>
            <a:spLocks noGrp="1"/>
          </p:cNvSpPr>
          <p:nvPr>
            <p:ph sz="half" idx="2"/>
          </p:nvPr>
        </p:nvSpPr>
        <p:spPr>
          <a:xfrm>
            <a:off x="1097280" y="2582334"/>
            <a:ext cx="4937760" cy="337820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6" name="Content Placeholder 5"/>
          <p:cNvSpPr>
            <a:spLocks noGrp="1"/>
          </p:cNvSpPr>
          <p:nvPr>
            <p:ph sz="quarter" idx="4"/>
          </p:nvPr>
        </p:nvSpPr>
        <p:spPr>
          <a:xfrm>
            <a:off x="6217920" y="2582334"/>
            <a:ext cx="4937760" cy="337820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11/28/2017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11/28/2017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11/28/2017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dhold med billedteks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a-DK" smtClean="0"/>
              <a:t>Klik for at redigere i master</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11/28/2017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lede med billedteks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da-DK" smtClean="0"/>
              <a:t>Klik for at redigere i master</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smtClean="0"/>
              <a:t>Klik på ikonet for at tilføje et billede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Date Placeholder 4"/>
          <p:cNvSpPr>
            <a:spLocks noGrp="1"/>
          </p:cNvSpPr>
          <p:nvPr>
            <p:ph type="dt" sz="half" idx="10"/>
          </p:nvPr>
        </p:nvSpPr>
        <p:spPr/>
        <p:txBody>
          <a:bodyPr/>
          <a:lstStyle/>
          <a:p>
            <a:fld id="{65B747F8-9654-4282-85D2-65F41AAE7A75}" type="datetimeFigureOut">
              <a:rPr lang="en-US" dirty="0"/>
              <a:t>11/28/2017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a-DK" smtClean="0"/>
              <a:t>Klik for at redigere i master</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11/28/2017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‹nr.›</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smtClean="0"/>
              <a:t>Metoder</a:t>
            </a:r>
            <a:endParaRPr lang="da-DK" dirty="0"/>
          </a:p>
        </p:txBody>
      </p:sp>
      <p:sp>
        <p:nvSpPr>
          <p:cNvPr id="3" name="Undertitel 2"/>
          <p:cNvSpPr>
            <a:spLocks noGrp="1"/>
          </p:cNvSpPr>
          <p:nvPr>
            <p:ph type="subTitle" idx="1"/>
          </p:nvPr>
        </p:nvSpPr>
        <p:spPr/>
        <p:txBody>
          <a:bodyPr/>
          <a:lstStyle/>
          <a:p>
            <a:r>
              <a:rPr lang="da-DK" dirty="0" err="1" smtClean="0"/>
              <a:t>Static</a:t>
            </a:r>
            <a:r>
              <a:rPr lang="da-DK" dirty="0" smtClean="0"/>
              <a:t> metoder</a:t>
            </a:r>
            <a:endParaRPr lang="da-DK" dirty="0"/>
          </a:p>
        </p:txBody>
      </p:sp>
    </p:spTree>
    <p:extLst>
      <p:ext uri="{BB962C8B-B14F-4D97-AF65-F5344CB8AC3E}">
        <p14:creationId xmlns:p14="http://schemas.microsoft.com/office/powerpoint/2010/main" val="4103104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Metoder – hvad er det?</a:t>
            </a:r>
            <a:endParaRPr lang="da-DK" dirty="0"/>
          </a:p>
        </p:txBody>
      </p:sp>
      <p:sp>
        <p:nvSpPr>
          <p:cNvPr id="3" name="Pladsholder til indhold 2"/>
          <p:cNvSpPr>
            <a:spLocks noGrp="1"/>
          </p:cNvSpPr>
          <p:nvPr>
            <p:ph idx="1"/>
          </p:nvPr>
        </p:nvSpPr>
        <p:spPr/>
        <p:txBody>
          <a:bodyPr>
            <a:normAutofit/>
          </a:bodyPr>
          <a:lstStyle/>
          <a:p>
            <a:pPr>
              <a:buFont typeface="Wingdings" panose="05000000000000000000" pitchFamily="2" charset="2"/>
              <a:buChar char="Ø"/>
            </a:pPr>
            <a:r>
              <a:rPr lang="da-DK" dirty="0" smtClean="0"/>
              <a:t>En gruppering af erklæringer (statements) </a:t>
            </a:r>
          </a:p>
          <a:p>
            <a:pPr lvl="1">
              <a:buFont typeface="Wingdings" panose="05000000000000000000" pitchFamily="2" charset="2"/>
              <a:buChar char="Ø"/>
            </a:pPr>
            <a:r>
              <a:rPr lang="da-DK" dirty="0" smtClean="0"/>
              <a:t>En blok af </a:t>
            </a:r>
            <a:r>
              <a:rPr lang="da-DK" dirty="0" smtClean="0"/>
              <a:t>kode</a:t>
            </a:r>
            <a:endParaRPr lang="da-DK" dirty="0"/>
          </a:p>
          <a:p>
            <a:pPr>
              <a:buFont typeface="Wingdings" panose="05000000000000000000" pitchFamily="2" charset="2"/>
              <a:buChar char="Ø"/>
            </a:pPr>
            <a:r>
              <a:rPr lang="da-DK" dirty="0" smtClean="0"/>
              <a:t>Kan kaldes igen og </a:t>
            </a:r>
            <a:r>
              <a:rPr lang="da-DK" dirty="0" smtClean="0"/>
              <a:t>igen</a:t>
            </a:r>
          </a:p>
          <a:p>
            <a:pPr>
              <a:buFont typeface="Wingdings" panose="05000000000000000000" pitchFamily="2" charset="2"/>
              <a:buChar char="Ø"/>
            </a:pPr>
            <a:r>
              <a:rPr lang="da-DK" dirty="0" smtClean="0"/>
              <a:t>Vi bruger dem konstant:</a:t>
            </a:r>
          </a:p>
          <a:p>
            <a:pPr lvl="1">
              <a:buFont typeface="Wingdings" panose="05000000000000000000" pitchFamily="2" charset="2"/>
              <a:buChar char="Ø"/>
            </a:pPr>
            <a:r>
              <a:rPr lang="da-DK" dirty="0" err="1" smtClean="0"/>
              <a:t>Console.WriteLine</a:t>
            </a:r>
            <a:r>
              <a:rPr lang="da-DK" dirty="0" smtClean="0"/>
              <a:t>()</a:t>
            </a:r>
          </a:p>
          <a:p>
            <a:pPr lvl="1">
              <a:buFont typeface="Wingdings" panose="05000000000000000000" pitchFamily="2" charset="2"/>
              <a:buChar char="Ø"/>
            </a:pPr>
            <a:r>
              <a:rPr lang="da-DK" dirty="0" err="1" smtClean="0"/>
              <a:t>int.Parse</a:t>
            </a:r>
            <a:r>
              <a:rPr lang="da-DK" dirty="0" smtClean="0"/>
              <a:t>()</a:t>
            </a:r>
          </a:p>
          <a:p>
            <a:pPr lvl="1">
              <a:buFont typeface="Wingdings" panose="05000000000000000000" pitchFamily="2" charset="2"/>
              <a:buChar char="Ø"/>
            </a:pPr>
            <a:r>
              <a:rPr lang="da-DK" dirty="0" err="1" smtClean="0"/>
              <a:t>Console.ReadLine</a:t>
            </a:r>
            <a:r>
              <a:rPr lang="da-DK" dirty="0" smtClean="0"/>
              <a:t>()</a:t>
            </a:r>
            <a:endParaRPr lang="da-DK" dirty="0"/>
          </a:p>
          <a:p>
            <a:pPr>
              <a:buFont typeface="Wingdings" panose="05000000000000000000" pitchFamily="2" charset="2"/>
              <a:buChar char="Ø"/>
            </a:pPr>
            <a:r>
              <a:rPr lang="da-DK" dirty="0" smtClean="0"/>
              <a:t>Console Application har en metode – </a:t>
            </a:r>
            <a:r>
              <a:rPr lang="da-DK" i="1" dirty="0" smtClean="0"/>
              <a:t>Main</a:t>
            </a:r>
            <a:r>
              <a:rPr lang="da-DK" i="1" dirty="0" smtClean="0"/>
              <a:t>()</a:t>
            </a:r>
          </a:p>
          <a:p>
            <a:pPr>
              <a:buFont typeface="Wingdings" panose="05000000000000000000" pitchFamily="2" charset="2"/>
              <a:buChar char="Ø"/>
            </a:pPr>
            <a:r>
              <a:rPr lang="da-DK" dirty="0" smtClean="0"/>
              <a:t>Metoder placeres uden for metoder, direkte indenfor class</a:t>
            </a:r>
            <a:endParaRPr lang="da-DK" dirty="0" smtClean="0"/>
          </a:p>
          <a:p>
            <a:pPr>
              <a:buFont typeface="Wingdings" panose="05000000000000000000" pitchFamily="2" charset="2"/>
              <a:buChar char="Ø"/>
            </a:pPr>
            <a:endParaRPr lang="da-DK" dirty="0"/>
          </a:p>
          <a:p>
            <a:pPr>
              <a:buFont typeface="Wingdings" panose="05000000000000000000" pitchFamily="2" charset="2"/>
              <a:buChar char="Ø"/>
            </a:pPr>
            <a:endParaRPr lang="da-DK" dirty="0" smtClean="0"/>
          </a:p>
          <a:p>
            <a:pPr>
              <a:buFont typeface="Wingdings" panose="05000000000000000000" pitchFamily="2" charset="2"/>
              <a:buChar char="Ø"/>
            </a:pPr>
            <a:endParaRPr lang="da-DK" dirty="0"/>
          </a:p>
          <a:p>
            <a:pPr>
              <a:buFont typeface="Wingdings" panose="05000000000000000000" pitchFamily="2" charset="2"/>
              <a:buChar char="Ø"/>
            </a:pPr>
            <a:endParaRPr lang="da-DK" dirty="0"/>
          </a:p>
        </p:txBody>
      </p:sp>
    </p:spTree>
    <p:extLst>
      <p:ext uri="{BB962C8B-B14F-4D97-AF65-F5344CB8AC3E}">
        <p14:creationId xmlns:p14="http://schemas.microsoft.com/office/powerpoint/2010/main" val="167427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Hvordan afvikles metoder?</a:t>
            </a:r>
            <a:endParaRPr lang="da-DK" dirty="0"/>
          </a:p>
        </p:txBody>
      </p:sp>
      <p:sp>
        <p:nvSpPr>
          <p:cNvPr id="3" name="Pladsholder til indhold 2"/>
          <p:cNvSpPr>
            <a:spLocks noGrp="1"/>
          </p:cNvSpPr>
          <p:nvPr>
            <p:ph idx="1"/>
          </p:nvPr>
        </p:nvSpPr>
        <p:spPr/>
        <p:txBody>
          <a:bodyPr/>
          <a:lstStyle/>
          <a:p>
            <a:endParaRPr lang="da-DK" dirty="0"/>
          </a:p>
        </p:txBody>
      </p:sp>
    </p:spTree>
    <p:extLst>
      <p:ext uri="{BB962C8B-B14F-4D97-AF65-F5344CB8AC3E}">
        <p14:creationId xmlns:p14="http://schemas.microsoft.com/office/powerpoint/2010/main" val="886042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illede 10"/>
          <p:cNvPicPr>
            <a:picLocks noChangeAspect="1"/>
          </p:cNvPicPr>
          <p:nvPr/>
        </p:nvPicPr>
        <p:blipFill>
          <a:blip r:embed="rId2"/>
          <a:stretch>
            <a:fillRect/>
          </a:stretch>
        </p:blipFill>
        <p:spPr>
          <a:xfrm>
            <a:off x="2302192" y="3732335"/>
            <a:ext cx="6753225" cy="1714500"/>
          </a:xfrm>
          <a:prstGeom prst="rect">
            <a:avLst/>
          </a:prstGeom>
        </p:spPr>
      </p:pic>
      <p:sp>
        <p:nvSpPr>
          <p:cNvPr id="2" name="Titel 1"/>
          <p:cNvSpPr>
            <a:spLocks noGrp="1"/>
          </p:cNvSpPr>
          <p:nvPr>
            <p:ph type="title"/>
          </p:nvPr>
        </p:nvSpPr>
        <p:spPr/>
        <p:txBody>
          <a:bodyPr/>
          <a:lstStyle/>
          <a:p>
            <a:r>
              <a:rPr lang="da-DK" dirty="0" smtClean="0"/>
              <a:t>Metodes opbygning</a:t>
            </a:r>
            <a:endParaRPr lang="da-DK" dirty="0"/>
          </a:p>
        </p:txBody>
      </p:sp>
      <p:sp>
        <p:nvSpPr>
          <p:cNvPr id="3" name="Pladsholder til indhold 2"/>
          <p:cNvSpPr>
            <a:spLocks noGrp="1"/>
          </p:cNvSpPr>
          <p:nvPr>
            <p:ph idx="1"/>
          </p:nvPr>
        </p:nvSpPr>
        <p:spPr/>
        <p:txBody>
          <a:bodyPr/>
          <a:lstStyle/>
          <a:p>
            <a:pPr>
              <a:buFont typeface="Wingdings" panose="05000000000000000000" pitchFamily="2" charset="2"/>
              <a:buChar char="Ø"/>
            </a:pPr>
            <a:r>
              <a:rPr lang="da-DK" dirty="0" smtClean="0"/>
              <a:t>Hoved (signatur)</a:t>
            </a:r>
          </a:p>
          <a:p>
            <a:pPr>
              <a:buFont typeface="Wingdings" panose="05000000000000000000" pitchFamily="2" charset="2"/>
              <a:buChar char="Ø"/>
            </a:pPr>
            <a:endParaRPr lang="da-DK" dirty="0"/>
          </a:p>
          <a:p>
            <a:pPr>
              <a:buFont typeface="Wingdings" panose="05000000000000000000" pitchFamily="2" charset="2"/>
              <a:buChar char="Ø"/>
            </a:pPr>
            <a:r>
              <a:rPr lang="da-DK" dirty="0" smtClean="0"/>
              <a:t>Krop (hvor al kode skal være)</a:t>
            </a:r>
          </a:p>
        </p:txBody>
      </p:sp>
      <p:cxnSp>
        <p:nvCxnSpPr>
          <p:cNvPr id="16" name="Vinklet forbindelse 15"/>
          <p:cNvCxnSpPr/>
          <p:nvPr/>
        </p:nvCxnSpPr>
        <p:spPr>
          <a:xfrm>
            <a:off x="3113903" y="2034746"/>
            <a:ext cx="4148543" cy="1869039"/>
          </a:xfrm>
          <a:prstGeom prst="bentConnector3">
            <a:avLst>
              <a:gd name="adj1" fmla="val 11485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Vinklet forbindelse 21"/>
          <p:cNvCxnSpPr/>
          <p:nvPr/>
        </p:nvCxnSpPr>
        <p:spPr>
          <a:xfrm rot="16200000" flipH="1">
            <a:off x="320564" y="3608887"/>
            <a:ext cx="1850902" cy="514940"/>
          </a:xfrm>
          <a:prstGeom prst="bentConnector3">
            <a:avLst>
              <a:gd name="adj1" fmla="val 100828"/>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Venstre klammeparentes 30"/>
          <p:cNvSpPr/>
          <p:nvPr/>
        </p:nvSpPr>
        <p:spPr>
          <a:xfrm>
            <a:off x="1754659" y="4184822"/>
            <a:ext cx="547533" cy="117848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a-DK"/>
          </a:p>
        </p:txBody>
      </p:sp>
    </p:spTree>
    <p:extLst>
      <p:ext uri="{BB962C8B-B14F-4D97-AF65-F5344CB8AC3E}">
        <p14:creationId xmlns:p14="http://schemas.microsoft.com/office/powerpoint/2010/main" val="87436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Metode opbygning (forts.)</a:t>
            </a:r>
            <a:endParaRPr lang="da-DK" dirty="0"/>
          </a:p>
        </p:txBody>
      </p:sp>
      <p:pic>
        <p:nvPicPr>
          <p:cNvPr id="19" name="Pladsholder til indhold 18"/>
          <p:cNvPicPr>
            <a:picLocks noGrp="1" noChangeAspect="1"/>
          </p:cNvPicPr>
          <p:nvPr>
            <p:ph idx="1"/>
          </p:nvPr>
        </p:nvPicPr>
        <p:blipFill>
          <a:blip r:embed="rId2"/>
          <a:stretch>
            <a:fillRect/>
          </a:stretch>
        </p:blipFill>
        <p:spPr>
          <a:xfrm>
            <a:off x="1096963" y="2358500"/>
            <a:ext cx="10058400" cy="2998251"/>
          </a:xfrm>
          <a:prstGeom prst="rect">
            <a:avLst/>
          </a:prstGeom>
        </p:spPr>
      </p:pic>
      <p:pic>
        <p:nvPicPr>
          <p:cNvPr id="3" name="Billede 2"/>
          <p:cNvPicPr>
            <a:picLocks noChangeAspect="1"/>
          </p:cNvPicPr>
          <p:nvPr/>
        </p:nvPicPr>
        <p:blipFill>
          <a:blip r:embed="rId3"/>
          <a:stretch>
            <a:fillRect/>
          </a:stretch>
        </p:blipFill>
        <p:spPr>
          <a:xfrm>
            <a:off x="1900237" y="5673274"/>
            <a:ext cx="1417055" cy="413971"/>
          </a:xfrm>
          <a:prstGeom prst="rect">
            <a:avLst/>
          </a:prstGeom>
        </p:spPr>
      </p:pic>
      <p:sp>
        <p:nvSpPr>
          <p:cNvPr id="8" name="Nedadgående pil 7"/>
          <p:cNvSpPr/>
          <p:nvPr/>
        </p:nvSpPr>
        <p:spPr>
          <a:xfrm rot="10800000">
            <a:off x="2564804" y="5025921"/>
            <a:ext cx="184638" cy="6616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9" name="Rektangel 8"/>
          <p:cNvSpPr/>
          <p:nvPr/>
        </p:nvSpPr>
        <p:spPr>
          <a:xfrm>
            <a:off x="1096963" y="2358500"/>
            <a:ext cx="2578222" cy="551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1" name="Rektangel 10"/>
          <p:cNvSpPr/>
          <p:nvPr/>
        </p:nvSpPr>
        <p:spPr>
          <a:xfrm>
            <a:off x="3675185" y="2358500"/>
            <a:ext cx="1916723" cy="551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2" name="Rektangel 11"/>
          <p:cNvSpPr/>
          <p:nvPr/>
        </p:nvSpPr>
        <p:spPr>
          <a:xfrm>
            <a:off x="5591909" y="2358500"/>
            <a:ext cx="1565030" cy="551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12"/>
          <p:cNvSpPr/>
          <p:nvPr/>
        </p:nvSpPr>
        <p:spPr>
          <a:xfrm>
            <a:off x="7156938" y="2358500"/>
            <a:ext cx="3824653" cy="551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61407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9"/>
                                        </p:tgtEl>
                                      </p:cBhvr>
                                    </p:animEffect>
                                    <p:anim calcmode="lin" valueType="num">
                                      <p:cBhvr>
                                        <p:cTn id="7" dur="1000"/>
                                        <p:tgtEl>
                                          <p:spTgt spid="9"/>
                                        </p:tgtEl>
                                        <p:attrNameLst>
                                          <p:attrName>ppt_x</p:attrName>
                                        </p:attrNameLst>
                                      </p:cBhvr>
                                      <p:tavLst>
                                        <p:tav tm="0">
                                          <p:val>
                                            <p:strVal val="ppt_x"/>
                                          </p:val>
                                        </p:tav>
                                        <p:tav tm="100000">
                                          <p:val>
                                            <p:strVal val="ppt_x"/>
                                          </p:val>
                                        </p:tav>
                                      </p:tavLst>
                                    </p:anim>
                                    <p:anim calcmode="lin" valueType="num">
                                      <p:cBhvr>
                                        <p:cTn id="8" dur="1000"/>
                                        <p:tgtEl>
                                          <p:spTgt spid="9"/>
                                        </p:tgtEl>
                                        <p:attrNameLst>
                                          <p:attrName>ppt_y</p:attrName>
                                        </p:attrNameLst>
                                      </p:cBhvr>
                                      <p:tavLst>
                                        <p:tav tm="0">
                                          <p:val>
                                            <p:strVal val="ppt_y"/>
                                          </p:val>
                                        </p:tav>
                                        <p:tav tm="100000">
                                          <p:val>
                                            <p:strVal val="ppt_y+.1"/>
                                          </p:val>
                                        </p:tav>
                                      </p:tavLst>
                                    </p:anim>
                                    <p:set>
                                      <p:cBhvr>
                                        <p:cTn id="9" dur="1" fill="hold">
                                          <p:stCondLst>
                                            <p:cond delay="999"/>
                                          </p:stCondLst>
                                        </p:cTn>
                                        <p:tgtEl>
                                          <p:spTgt spid="9"/>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0" nodeType="clickEffect">
                                  <p:stCondLst>
                                    <p:cond delay="0"/>
                                  </p:stCondLst>
                                  <p:childTnLst>
                                    <p:animEffect transition="out" filter="fade">
                                      <p:cBhvr>
                                        <p:cTn id="13" dur="1000"/>
                                        <p:tgtEl>
                                          <p:spTgt spid="11"/>
                                        </p:tgtEl>
                                      </p:cBhvr>
                                    </p:animEffect>
                                    <p:anim calcmode="lin" valueType="num">
                                      <p:cBhvr>
                                        <p:cTn id="14" dur="1000"/>
                                        <p:tgtEl>
                                          <p:spTgt spid="11"/>
                                        </p:tgtEl>
                                        <p:attrNameLst>
                                          <p:attrName>ppt_x</p:attrName>
                                        </p:attrNameLst>
                                      </p:cBhvr>
                                      <p:tavLst>
                                        <p:tav tm="0">
                                          <p:val>
                                            <p:strVal val="ppt_x"/>
                                          </p:val>
                                        </p:tav>
                                        <p:tav tm="100000">
                                          <p:val>
                                            <p:strVal val="ppt_x"/>
                                          </p:val>
                                        </p:tav>
                                      </p:tavLst>
                                    </p:anim>
                                    <p:anim calcmode="lin" valueType="num">
                                      <p:cBhvr>
                                        <p:cTn id="15" dur="1000"/>
                                        <p:tgtEl>
                                          <p:spTgt spid="11"/>
                                        </p:tgtEl>
                                        <p:attrNameLst>
                                          <p:attrName>ppt_y</p:attrName>
                                        </p:attrNameLst>
                                      </p:cBhvr>
                                      <p:tavLst>
                                        <p:tav tm="0">
                                          <p:val>
                                            <p:strVal val="ppt_y"/>
                                          </p:val>
                                        </p:tav>
                                        <p:tav tm="100000">
                                          <p:val>
                                            <p:strVal val="ppt_y+.1"/>
                                          </p:val>
                                        </p:tav>
                                      </p:tavLst>
                                    </p:anim>
                                    <p:set>
                                      <p:cBhvr>
                                        <p:cTn id="16" dur="1" fill="hold">
                                          <p:stCondLst>
                                            <p:cond delay="999"/>
                                          </p:stCondLst>
                                        </p:cTn>
                                        <p:tgtEl>
                                          <p:spTgt spid="1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0" nodeType="clickEffect">
                                  <p:stCondLst>
                                    <p:cond delay="0"/>
                                  </p:stCondLst>
                                  <p:childTnLst>
                                    <p:animEffect transition="out" filter="fade">
                                      <p:cBhvr>
                                        <p:cTn id="20" dur="1000"/>
                                        <p:tgtEl>
                                          <p:spTgt spid="12"/>
                                        </p:tgtEl>
                                      </p:cBhvr>
                                    </p:animEffect>
                                    <p:anim calcmode="lin" valueType="num">
                                      <p:cBhvr>
                                        <p:cTn id="21" dur="1000"/>
                                        <p:tgtEl>
                                          <p:spTgt spid="12"/>
                                        </p:tgtEl>
                                        <p:attrNameLst>
                                          <p:attrName>ppt_x</p:attrName>
                                        </p:attrNameLst>
                                      </p:cBhvr>
                                      <p:tavLst>
                                        <p:tav tm="0">
                                          <p:val>
                                            <p:strVal val="ppt_x"/>
                                          </p:val>
                                        </p:tav>
                                        <p:tav tm="100000">
                                          <p:val>
                                            <p:strVal val="ppt_x"/>
                                          </p:val>
                                        </p:tav>
                                      </p:tavLst>
                                    </p:anim>
                                    <p:anim calcmode="lin" valueType="num">
                                      <p:cBhvr>
                                        <p:cTn id="22" dur="1000"/>
                                        <p:tgtEl>
                                          <p:spTgt spid="12"/>
                                        </p:tgtEl>
                                        <p:attrNameLst>
                                          <p:attrName>ppt_y</p:attrName>
                                        </p:attrNameLst>
                                      </p:cBhvr>
                                      <p:tavLst>
                                        <p:tav tm="0">
                                          <p:val>
                                            <p:strVal val="ppt_y"/>
                                          </p:val>
                                        </p:tav>
                                        <p:tav tm="100000">
                                          <p:val>
                                            <p:strVal val="ppt_y+.1"/>
                                          </p:val>
                                        </p:tav>
                                      </p:tavLst>
                                    </p:anim>
                                    <p:set>
                                      <p:cBhvr>
                                        <p:cTn id="23" dur="1" fill="hold">
                                          <p:stCondLst>
                                            <p:cond delay="999"/>
                                          </p:stCondLst>
                                        </p:cTn>
                                        <p:tgtEl>
                                          <p:spTgt spid="1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grpId="0" nodeType="clickEffect">
                                  <p:stCondLst>
                                    <p:cond delay="0"/>
                                  </p:stCondLst>
                                  <p:childTnLst>
                                    <p:animEffect transition="out" filter="fade">
                                      <p:cBhvr>
                                        <p:cTn id="27" dur="1000"/>
                                        <p:tgtEl>
                                          <p:spTgt spid="13"/>
                                        </p:tgtEl>
                                      </p:cBhvr>
                                    </p:animEffect>
                                    <p:anim calcmode="lin" valueType="num">
                                      <p:cBhvr>
                                        <p:cTn id="28" dur="1000"/>
                                        <p:tgtEl>
                                          <p:spTgt spid="13"/>
                                        </p:tgtEl>
                                        <p:attrNameLst>
                                          <p:attrName>ppt_x</p:attrName>
                                        </p:attrNameLst>
                                      </p:cBhvr>
                                      <p:tavLst>
                                        <p:tav tm="0">
                                          <p:val>
                                            <p:strVal val="ppt_x"/>
                                          </p:val>
                                        </p:tav>
                                        <p:tav tm="100000">
                                          <p:val>
                                            <p:strVal val="ppt_x"/>
                                          </p:val>
                                        </p:tav>
                                      </p:tavLst>
                                    </p:anim>
                                    <p:anim calcmode="lin" valueType="num">
                                      <p:cBhvr>
                                        <p:cTn id="29" dur="1000"/>
                                        <p:tgtEl>
                                          <p:spTgt spid="13"/>
                                        </p:tgtEl>
                                        <p:attrNameLst>
                                          <p:attrName>ppt_y</p:attrName>
                                        </p:attrNameLst>
                                      </p:cBhvr>
                                      <p:tavLst>
                                        <p:tav tm="0">
                                          <p:val>
                                            <p:strVal val="ppt_y"/>
                                          </p:val>
                                        </p:tav>
                                        <p:tav tm="100000">
                                          <p:val>
                                            <p:strVal val="ppt_y+.1"/>
                                          </p:val>
                                        </p:tav>
                                      </p:tavLst>
                                    </p:anim>
                                    <p:set>
                                      <p:cBhvr>
                                        <p:cTn id="30" dur="1" fill="hold">
                                          <p:stCondLst>
                                            <p:cond delay="999"/>
                                          </p:stCondLst>
                                        </p:cTn>
                                        <p:tgtEl>
                                          <p:spTgt spid="1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1000"/>
                                        <p:tgtEl>
                                          <p:spTgt spid="3"/>
                                        </p:tgtEl>
                                      </p:cBhvr>
                                    </p:animEffect>
                                    <p:anim calcmode="lin" valueType="num">
                                      <p:cBhvr>
                                        <p:cTn id="41" dur="1000" fill="hold"/>
                                        <p:tgtEl>
                                          <p:spTgt spid="3"/>
                                        </p:tgtEl>
                                        <p:attrNameLst>
                                          <p:attrName>ppt_x</p:attrName>
                                        </p:attrNameLst>
                                      </p:cBhvr>
                                      <p:tavLst>
                                        <p:tav tm="0">
                                          <p:val>
                                            <p:strVal val="#ppt_x"/>
                                          </p:val>
                                        </p:tav>
                                        <p:tav tm="100000">
                                          <p:val>
                                            <p:strVal val="#ppt_x"/>
                                          </p:val>
                                        </p:tav>
                                      </p:tavLst>
                                    </p:anim>
                                    <p:anim calcmode="lin" valueType="num">
                                      <p:cBhvr>
                                        <p:cTn id="4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Eksempel på </a:t>
            </a:r>
            <a:r>
              <a:rPr lang="da-DK" dirty="0" smtClean="0"/>
              <a:t>metode (1/3)</a:t>
            </a:r>
            <a:endParaRPr lang="da-DK" dirty="0"/>
          </a:p>
        </p:txBody>
      </p:sp>
      <p:pic>
        <p:nvPicPr>
          <p:cNvPr id="3" name="Billede 2"/>
          <p:cNvPicPr>
            <a:picLocks noChangeAspect="1"/>
          </p:cNvPicPr>
          <p:nvPr/>
        </p:nvPicPr>
        <p:blipFill>
          <a:blip r:embed="rId2"/>
          <a:stretch>
            <a:fillRect/>
          </a:stretch>
        </p:blipFill>
        <p:spPr>
          <a:xfrm>
            <a:off x="1097280" y="2087806"/>
            <a:ext cx="4638675" cy="1152525"/>
          </a:xfrm>
          <a:prstGeom prst="rect">
            <a:avLst/>
          </a:prstGeom>
        </p:spPr>
      </p:pic>
      <p:pic>
        <p:nvPicPr>
          <p:cNvPr id="5" name="Billede 4"/>
          <p:cNvPicPr>
            <a:picLocks noChangeAspect="1"/>
          </p:cNvPicPr>
          <p:nvPr/>
        </p:nvPicPr>
        <p:blipFill>
          <a:blip r:embed="rId3"/>
          <a:stretch>
            <a:fillRect/>
          </a:stretch>
        </p:blipFill>
        <p:spPr>
          <a:xfrm>
            <a:off x="1097280" y="3677382"/>
            <a:ext cx="3819525" cy="1771650"/>
          </a:xfrm>
          <a:prstGeom prst="rect">
            <a:avLst/>
          </a:prstGeom>
        </p:spPr>
      </p:pic>
    </p:spTree>
    <p:extLst>
      <p:ext uri="{BB962C8B-B14F-4D97-AF65-F5344CB8AC3E}">
        <p14:creationId xmlns:p14="http://schemas.microsoft.com/office/powerpoint/2010/main" val="88293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Eksempel på </a:t>
            </a:r>
            <a:r>
              <a:rPr lang="da-DK" dirty="0" smtClean="0"/>
              <a:t>metode (2/3)</a:t>
            </a:r>
            <a:endParaRPr lang="da-DK" dirty="0"/>
          </a:p>
        </p:txBody>
      </p:sp>
      <p:pic>
        <p:nvPicPr>
          <p:cNvPr id="3" name="Billede 2"/>
          <p:cNvPicPr>
            <a:picLocks noChangeAspect="1"/>
          </p:cNvPicPr>
          <p:nvPr/>
        </p:nvPicPr>
        <p:blipFill>
          <a:blip r:embed="rId2"/>
          <a:stretch>
            <a:fillRect/>
          </a:stretch>
        </p:blipFill>
        <p:spPr>
          <a:xfrm>
            <a:off x="1097280" y="1969477"/>
            <a:ext cx="4042043" cy="1951892"/>
          </a:xfrm>
          <a:prstGeom prst="rect">
            <a:avLst/>
          </a:prstGeom>
        </p:spPr>
      </p:pic>
      <p:pic>
        <p:nvPicPr>
          <p:cNvPr id="4" name="Billede 3"/>
          <p:cNvPicPr>
            <a:picLocks noChangeAspect="1"/>
          </p:cNvPicPr>
          <p:nvPr/>
        </p:nvPicPr>
        <p:blipFill>
          <a:blip r:embed="rId3"/>
          <a:stretch>
            <a:fillRect/>
          </a:stretch>
        </p:blipFill>
        <p:spPr>
          <a:xfrm>
            <a:off x="5046785" y="3872112"/>
            <a:ext cx="6791031" cy="2414388"/>
          </a:xfrm>
          <a:prstGeom prst="rect">
            <a:avLst/>
          </a:prstGeom>
        </p:spPr>
      </p:pic>
    </p:spTree>
    <p:extLst>
      <p:ext uri="{BB962C8B-B14F-4D97-AF65-F5344CB8AC3E}">
        <p14:creationId xmlns:p14="http://schemas.microsoft.com/office/powerpoint/2010/main" val="38688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Eksempel på </a:t>
            </a:r>
            <a:r>
              <a:rPr lang="da-DK" dirty="0" smtClean="0"/>
              <a:t>metode (3/3)</a:t>
            </a:r>
            <a:endParaRPr lang="da-DK" dirty="0"/>
          </a:p>
        </p:txBody>
      </p:sp>
      <p:pic>
        <p:nvPicPr>
          <p:cNvPr id="3" name="Billede 2"/>
          <p:cNvPicPr>
            <a:picLocks noChangeAspect="1"/>
          </p:cNvPicPr>
          <p:nvPr/>
        </p:nvPicPr>
        <p:blipFill>
          <a:blip r:embed="rId2"/>
          <a:stretch>
            <a:fillRect/>
          </a:stretch>
        </p:blipFill>
        <p:spPr>
          <a:xfrm>
            <a:off x="1097281" y="1926248"/>
            <a:ext cx="6068826" cy="1933575"/>
          </a:xfrm>
          <a:prstGeom prst="rect">
            <a:avLst/>
          </a:prstGeom>
        </p:spPr>
      </p:pic>
      <p:pic>
        <p:nvPicPr>
          <p:cNvPr id="4" name="Billede 3"/>
          <p:cNvPicPr>
            <a:picLocks noChangeAspect="1"/>
          </p:cNvPicPr>
          <p:nvPr/>
        </p:nvPicPr>
        <p:blipFill>
          <a:blip r:embed="rId3"/>
          <a:stretch>
            <a:fillRect/>
          </a:stretch>
        </p:blipFill>
        <p:spPr>
          <a:xfrm>
            <a:off x="4423996" y="3859823"/>
            <a:ext cx="7581900" cy="2343150"/>
          </a:xfrm>
          <a:prstGeom prst="rect">
            <a:avLst/>
          </a:prstGeom>
        </p:spPr>
      </p:pic>
    </p:spTree>
    <p:extLst>
      <p:ext uri="{BB962C8B-B14F-4D97-AF65-F5344CB8AC3E}">
        <p14:creationId xmlns:p14="http://schemas.microsoft.com/office/powerpoint/2010/main" val="824400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ftwareKonstruktion">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oftwareKonstruktion" id="{0CEE5E72-F75B-4549-A510-57A8DD171B12}" vid="{E70A5810-F716-457F-A8A1-6983F99EAF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C3C02EDCC1801C4D9198D73D85B43E5B" ma:contentTypeVersion="1" ma:contentTypeDescription="Opret et nyt dokument." ma:contentTypeScope="" ma:versionID="a5206f66006e07f134d36a98436e5a40">
  <xsd:schema xmlns:xsd="http://www.w3.org/2001/XMLSchema" xmlns:xs="http://www.w3.org/2001/XMLSchema" xmlns:p="http://schemas.microsoft.com/office/2006/metadata/properties" xmlns:ns1="http://schemas.microsoft.com/sharepoint/v3" targetNamespace="http://schemas.microsoft.com/office/2006/metadata/properties" ma:root="true" ma:fieldsID="2c21ede9bd8455c41f61b3c474074c1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tartdato for planlægning" ma:description="Startdato for planlægning er en webstedskolonne, der blev oprettet vha. publiceringsfunktionen. Den bruges til at angive den dato og det klokkeslæt, hvor denne side først vil være synlig for besøgende på webstedet." ma:hidden="true" ma:internalName="PublishingStartDate">
      <xsd:simpleType>
        <xsd:restriction base="dms:Unknown"/>
      </xsd:simpleType>
    </xsd:element>
    <xsd:element name="PublishingExpirationDate" ma:index="9" nillable="true" ma:displayName="Slutdato for planlægning" ma:description="Slutdato for planlægning er en webstedskolonne, der blev oprettet vha. publiceringsfunktionen. Den bruges til at angive den dato og det klokkeslæt, hvor denne side ikke længere vil være synlig for besøgende på webstedet."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DDCDD8AE-5C04-4F3D-8AA1-48BD36F73792}"/>
</file>

<file path=customXml/itemProps2.xml><?xml version="1.0" encoding="utf-8"?>
<ds:datastoreItem xmlns:ds="http://schemas.openxmlformats.org/officeDocument/2006/customXml" ds:itemID="{E5255935-85AA-4222-B677-80E63B54BB62}"/>
</file>

<file path=customXml/itemProps3.xml><?xml version="1.0" encoding="utf-8"?>
<ds:datastoreItem xmlns:ds="http://schemas.openxmlformats.org/officeDocument/2006/customXml" ds:itemID="{917D8A5B-C900-4E30-AA71-9C52D36953C3}"/>
</file>

<file path=docProps/app.xml><?xml version="1.0" encoding="utf-8"?>
<Properties xmlns="http://schemas.openxmlformats.org/officeDocument/2006/extended-properties" xmlns:vt="http://schemas.openxmlformats.org/officeDocument/2006/docPropsVTypes">
  <Template>SoftwareKonstruktion</Template>
  <TotalTime>6764</TotalTime>
  <Words>94</Words>
  <Application>Microsoft Office PowerPoint</Application>
  <PresentationFormat>Widescreen</PresentationFormat>
  <Paragraphs>23</Paragraphs>
  <Slides>8</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8</vt:i4>
      </vt:variant>
    </vt:vector>
  </HeadingPairs>
  <TitlesOfParts>
    <vt:vector size="12" baseType="lpstr">
      <vt:lpstr>Calibri</vt:lpstr>
      <vt:lpstr>Calibri Light</vt:lpstr>
      <vt:lpstr>Wingdings</vt:lpstr>
      <vt:lpstr>SoftwareKonstruktion</vt:lpstr>
      <vt:lpstr>Metoder</vt:lpstr>
      <vt:lpstr>Metoder – hvad er det?</vt:lpstr>
      <vt:lpstr>Hvordan afvikles metoder?</vt:lpstr>
      <vt:lpstr>Metodes opbygning</vt:lpstr>
      <vt:lpstr>Metode opbygning (forts.)</vt:lpstr>
      <vt:lpstr>Eksempel på metode (1/3)</vt:lpstr>
      <vt:lpstr>Eksempel på metode (2/3)</vt:lpstr>
      <vt:lpstr>Eksempel på metode (3/3)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 tabel</dc:title>
  <dc:creator>Daniel Valsby-Koch</dc:creator>
  <cp:lastModifiedBy>Daniel Valsby-Koch</cp:lastModifiedBy>
  <cp:revision>32</cp:revision>
  <dcterms:created xsi:type="dcterms:W3CDTF">2016-04-19T20:11:05Z</dcterms:created>
  <dcterms:modified xsi:type="dcterms:W3CDTF">2017-11-28T00:27:30Z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0x010100C3C02EDCC1801C4D9198D73D85B43E5B</vt:lpwstr>
  </property>
  <property fmtid="{D5CDD505-2E9C-101B-9397-08002B2CF9AE}" pid="3" name="PortalKeyword">
    <vt:lpwstr/>
  </property>
</Properties>
</file>