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95" autoAdjust="0"/>
    <p:restoredTop sz="94660"/>
  </p:normalViewPr>
  <p:slideViewPr>
    <p:cSldViewPr snapToGrid="0">
      <p:cViewPr varScale="1">
        <p:scale>
          <a:sx n="118" d="100"/>
          <a:sy n="118"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smtClean="0"/>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smtClean="0"/>
              <a:t>Klik for at redigere i master</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smtClean="0"/>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smtClean="0"/>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486F077B-A50F-4D64-8574-E2D6A98A5553}" type="datetimeFigureOut">
              <a:rPr lang="en-US" dirty="0"/>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11/23/2017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smtClean="0"/>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11/23/2017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a-DK" smtClean="0"/>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65B747F8-9654-4282-85D2-65F41AAE7A75}" type="datetimeFigureOut">
              <a:rPr lang="en-US" dirty="0"/>
              <a:t>11/23/2017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smtClean="0"/>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11/23/2017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Samlinger (Collections)</a:t>
            </a:r>
            <a:endParaRPr lang="da-DK" dirty="0"/>
          </a:p>
        </p:txBody>
      </p:sp>
      <p:sp>
        <p:nvSpPr>
          <p:cNvPr id="3" name="Undertitel 2"/>
          <p:cNvSpPr>
            <a:spLocks noGrp="1"/>
          </p:cNvSpPr>
          <p:nvPr>
            <p:ph type="subTitle" idx="1"/>
          </p:nvPr>
        </p:nvSpPr>
        <p:spPr/>
        <p:txBody>
          <a:bodyPr/>
          <a:lstStyle/>
          <a:p>
            <a:r>
              <a:rPr lang="da-DK" dirty="0" smtClean="0"/>
              <a:t>Arrays</a:t>
            </a:r>
            <a:r>
              <a:rPr lang="da-DK" smtClean="0"/>
              <a:t>, </a:t>
            </a:r>
            <a:r>
              <a:rPr lang="da-DK" smtClean="0"/>
              <a:t>Lister </a:t>
            </a:r>
            <a:endParaRPr lang="da-DK" dirty="0"/>
          </a:p>
        </p:txBody>
      </p:sp>
    </p:spTree>
    <p:extLst>
      <p:ext uri="{BB962C8B-B14F-4D97-AF65-F5344CB8AC3E}">
        <p14:creationId xmlns:p14="http://schemas.microsoft.com/office/powerpoint/2010/main" val="4103104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List&lt;T&gt; - erklæring og tildeling af værdi</a:t>
            </a:r>
            <a:endParaRPr lang="da-DK" dirty="0"/>
          </a:p>
        </p:txBody>
      </p:sp>
      <p:pic>
        <p:nvPicPr>
          <p:cNvPr id="4" name="Pladsholder til indhold 3"/>
          <p:cNvPicPr>
            <a:picLocks noGrp="1" noChangeAspect="1"/>
          </p:cNvPicPr>
          <p:nvPr>
            <p:ph idx="1"/>
          </p:nvPr>
        </p:nvPicPr>
        <p:blipFill>
          <a:blip r:embed="rId2"/>
          <a:stretch>
            <a:fillRect/>
          </a:stretch>
        </p:blipFill>
        <p:spPr>
          <a:xfrm>
            <a:off x="1097280" y="2008677"/>
            <a:ext cx="4067175" cy="1095375"/>
          </a:xfrm>
          <a:prstGeom prst="rect">
            <a:avLst/>
          </a:prstGeom>
        </p:spPr>
      </p:pic>
      <p:pic>
        <p:nvPicPr>
          <p:cNvPr id="5" name="Billede 4"/>
          <p:cNvPicPr>
            <a:picLocks noChangeAspect="1"/>
          </p:cNvPicPr>
          <p:nvPr/>
        </p:nvPicPr>
        <p:blipFill>
          <a:blip r:embed="rId3"/>
          <a:stretch>
            <a:fillRect/>
          </a:stretch>
        </p:blipFill>
        <p:spPr>
          <a:xfrm>
            <a:off x="1097280" y="4032006"/>
            <a:ext cx="8172450" cy="323850"/>
          </a:xfrm>
          <a:prstGeom prst="rect">
            <a:avLst/>
          </a:prstGeom>
        </p:spPr>
      </p:pic>
    </p:spTree>
    <p:extLst>
      <p:ext uri="{BB962C8B-B14F-4D97-AF65-F5344CB8AC3E}">
        <p14:creationId xmlns:p14="http://schemas.microsoft.com/office/powerpoint/2010/main" val="91534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Generel brug af List&lt;T&gt;</a:t>
            </a:r>
            <a:endParaRPr lang="da-DK" dirty="0"/>
          </a:p>
        </p:txBody>
      </p:sp>
      <p:sp>
        <p:nvSpPr>
          <p:cNvPr id="3" name="Pladsholder til indhold 2"/>
          <p:cNvSpPr>
            <a:spLocks noGrp="1"/>
          </p:cNvSpPr>
          <p:nvPr>
            <p:ph idx="1"/>
          </p:nvPr>
        </p:nvSpPr>
        <p:spPr/>
        <p:txBody>
          <a:bodyPr/>
          <a:lstStyle/>
          <a:p>
            <a:pPr marL="0" indent="0">
              <a:buNone/>
            </a:pPr>
            <a:r>
              <a:rPr lang="da-DK" dirty="0" smtClean="0"/>
              <a:t>Fjern første forekomst:</a:t>
            </a:r>
          </a:p>
          <a:p>
            <a:pPr marL="0" indent="0">
              <a:buNone/>
            </a:pPr>
            <a:endParaRPr lang="da-DK" dirty="0"/>
          </a:p>
          <a:p>
            <a:pPr marL="0" indent="0">
              <a:buNone/>
            </a:pPr>
            <a:r>
              <a:rPr lang="da-DK" dirty="0" smtClean="0"/>
              <a:t>Fjern værdien på en bestemt plads:</a:t>
            </a:r>
          </a:p>
          <a:p>
            <a:pPr marL="0" indent="0">
              <a:buNone/>
            </a:pPr>
            <a:endParaRPr lang="da-DK" dirty="0" smtClean="0"/>
          </a:p>
          <a:p>
            <a:pPr marL="0" indent="0">
              <a:buNone/>
            </a:pPr>
            <a:r>
              <a:rPr lang="da-DK" dirty="0" smtClean="0"/>
              <a:t>Størrelsen på listen:</a:t>
            </a:r>
          </a:p>
          <a:p>
            <a:pPr marL="0" indent="0">
              <a:buNone/>
            </a:pPr>
            <a:endParaRPr lang="da-DK" dirty="0"/>
          </a:p>
          <a:p>
            <a:pPr marL="0" indent="0">
              <a:buNone/>
            </a:pPr>
            <a:r>
              <a:rPr lang="da-DK" dirty="0" smtClean="0"/>
              <a:t>Indsæt på en bestemt plads:</a:t>
            </a:r>
          </a:p>
          <a:p>
            <a:pPr marL="0" indent="0">
              <a:buNone/>
            </a:pPr>
            <a:endParaRPr lang="da-DK" dirty="0"/>
          </a:p>
          <a:p>
            <a:pPr marL="0" indent="0">
              <a:buNone/>
            </a:pPr>
            <a:r>
              <a:rPr lang="da-DK" dirty="0" smtClean="0"/>
              <a:t>Afgør om bestemt værdi findes:</a:t>
            </a:r>
            <a:endParaRPr lang="da-DK" dirty="0"/>
          </a:p>
          <a:p>
            <a:pPr marL="0" indent="0">
              <a:buNone/>
            </a:pPr>
            <a:endParaRPr lang="da-DK" dirty="0"/>
          </a:p>
        </p:txBody>
      </p:sp>
      <p:pic>
        <p:nvPicPr>
          <p:cNvPr id="4" name="Billede 3"/>
          <p:cNvPicPr>
            <a:picLocks noChangeAspect="1"/>
          </p:cNvPicPr>
          <p:nvPr/>
        </p:nvPicPr>
        <p:blipFill>
          <a:blip r:embed="rId2"/>
          <a:stretch>
            <a:fillRect/>
          </a:stretch>
        </p:blipFill>
        <p:spPr>
          <a:xfrm>
            <a:off x="6349511" y="1845734"/>
            <a:ext cx="3238500" cy="342900"/>
          </a:xfrm>
          <a:prstGeom prst="rect">
            <a:avLst/>
          </a:prstGeom>
        </p:spPr>
      </p:pic>
      <p:pic>
        <p:nvPicPr>
          <p:cNvPr id="5" name="Billede 4"/>
          <p:cNvPicPr>
            <a:picLocks noChangeAspect="1"/>
          </p:cNvPicPr>
          <p:nvPr/>
        </p:nvPicPr>
        <p:blipFill>
          <a:blip r:embed="rId3"/>
          <a:stretch>
            <a:fillRect/>
          </a:stretch>
        </p:blipFill>
        <p:spPr>
          <a:xfrm>
            <a:off x="6349511" y="2757405"/>
            <a:ext cx="3105150" cy="304800"/>
          </a:xfrm>
          <a:prstGeom prst="rect">
            <a:avLst/>
          </a:prstGeom>
        </p:spPr>
      </p:pic>
      <p:pic>
        <p:nvPicPr>
          <p:cNvPr id="6" name="Billede 5"/>
          <p:cNvPicPr>
            <a:picLocks noChangeAspect="1"/>
          </p:cNvPicPr>
          <p:nvPr/>
        </p:nvPicPr>
        <p:blipFill>
          <a:blip r:embed="rId4"/>
          <a:stretch>
            <a:fillRect/>
          </a:stretch>
        </p:blipFill>
        <p:spPr>
          <a:xfrm>
            <a:off x="6283935" y="3661164"/>
            <a:ext cx="4143375" cy="314325"/>
          </a:xfrm>
          <a:prstGeom prst="rect">
            <a:avLst/>
          </a:prstGeom>
        </p:spPr>
      </p:pic>
      <p:pic>
        <p:nvPicPr>
          <p:cNvPr id="7" name="Billede 6"/>
          <p:cNvPicPr>
            <a:picLocks noChangeAspect="1"/>
          </p:cNvPicPr>
          <p:nvPr/>
        </p:nvPicPr>
        <p:blipFill>
          <a:blip r:embed="rId5"/>
          <a:stretch>
            <a:fillRect/>
          </a:stretch>
        </p:blipFill>
        <p:spPr>
          <a:xfrm>
            <a:off x="6283935" y="4598441"/>
            <a:ext cx="3505200" cy="323850"/>
          </a:xfrm>
          <a:prstGeom prst="rect">
            <a:avLst/>
          </a:prstGeom>
        </p:spPr>
      </p:pic>
      <p:pic>
        <p:nvPicPr>
          <p:cNvPr id="8" name="Billede 7"/>
          <p:cNvPicPr>
            <a:picLocks noChangeAspect="1"/>
          </p:cNvPicPr>
          <p:nvPr/>
        </p:nvPicPr>
        <p:blipFill>
          <a:blip r:embed="rId6"/>
          <a:stretch>
            <a:fillRect/>
          </a:stretch>
        </p:blipFill>
        <p:spPr>
          <a:xfrm>
            <a:off x="6283935" y="5545243"/>
            <a:ext cx="5553075" cy="323850"/>
          </a:xfrm>
          <a:prstGeom prst="rect">
            <a:avLst/>
          </a:prstGeom>
        </p:spPr>
      </p:pic>
    </p:spTree>
    <p:extLst>
      <p:ext uri="{BB962C8B-B14F-4D97-AF65-F5344CB8AC3E}">
        <p14:creationId xmlns:p14="http://schemas.microsoft.com/office/powerpoint/2010/main" val="164853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List&lt;T&gt; eksempler</a:t>
            </a:r>
            <a:endParaRPr lang="da-DK" dirty="0"/>
          </a:p>
        </p:txBody>
      </p:sp>
      <p:sp>
        <p:nvSpPr>
          <p:cNvPr id="5" name="Pladsholder til indhold 4"/>
          <p:cNvSpPr>
            <a:spLocks noGrp="1"/>
          </p:cNvSpPr>
          <p:nvPr>
            <p:ph idx="1"/>
          </p:nvPr>
        </p:nvSpPr>
        <p:spPr/>
        <p:txBody>
          <a:bodyPr/>
          <a:lstStyle/>
          <a:p>
            <a:r>
              <a:rPr lang="da-DK" dirty="0" smtClean="0"/>
              <a:t>Udskrift:</a:t>
            </a:r>
          </a:p>
          <a:p>
            <a:endParaRPr lang="da-DK" dirty="0"/>
          </a:p>
          <a:p>
            <a:pPr marL="0" indent="0">
              <a:buNone/>
            </a:pPr>
            <a:endParaRPr lang="da-DK" dirty="0"/>
          </a:p>
          <a:p>
            <a:r>
              <a:rPr lang="da-DK" dirty="0" smtClean="0"/>
              <a:t>Tilføj værdier fra konsol:</a:t>
            </a:r>
          </a:p>
          <a:p>
            <a:endParaRPr lang="da-DK" dirty="0"/>
          </a:p>
          <a:p>
            <a:endParaRPr lang="da-DK" dirty="0" smtClean="0"/>
          </a:p>
          <a:p>
            <a:endParaRPr lang="da-DK" dirty="0"/>
          </a:p>
          <a:p>
            <a:endParaRPr lang="da-DK" dirty="0"/>
          </a:p>
        </p:txBody>
      </p:sp>
      <p:pic>
        <p:nvPicPr>
          <p:cNvPr id="8" name="Billede 7"/>
          <p:cNvPicPr>
            <a:picLocks noChangeAspect="1"/>
          </p:cNvPicPr>
          <p:nvPr/>
        </p:nvPicPr>
        <p:blipFill>
          <a:blip r:embed="rId2"/>
          <a:stretch>
            <a:fillRect/>
          </a:stretch>
        </p:blipFill>
        <p:spPr>
          <a:xfrm>
            <a:off x="4900245" y="3188117"/>
            <a:ext cx="6600855" cy="3133552"/>
          </a:xfrm>
          <a:prstGeom prst="rect">
            <a:avLst/>
          </a:prstGeom>
        </p:spPr>
      </p:pic>
      <p:pic>
        <p:nvPicPr>
          <p:cNvPr id="9" name="Billede 8"/>
          <p:cNvPicPr>
            <a:picLocks noChangeAspect="1"/>
          </p:cNvPicPr>
          <p:nvPr/>
        </p:nvPicPr>
        <p:blipFill>
          <a:blip r:embed="rId3"/>
          <a:stretch>
            <a:fillRect/>
          </a:stretch>
        </p:blipFill>
        <p:spPr>
          <a:xfrm>
            <a:off x="4900246" y="1840192"/>
            <a:ext cx="7153275" cy="1123950"/>
          </a:xfrm>
          <a:prstGeom prst="rect">
            <a:avLst/>
          </a:prstGeom>
        </p:spPr>
      </p:pic>
    </p:spTree>
    <p:extLst>
      <p:ext uri="{BB962C8B-B14F-4D97-AF65-F5344CB8AC3E}">
        <p14:creationId xmlns:p14="http://schemas.microsoft.com/office/powerpoint/2010/main" val="277302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Samlinger (Collections) – hvorfor?</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smtClean="0"/>
              <a:t>Behov for at samle/gruppere variabler</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I stedet for at lave mange enkeltstående variabler – saml dem i en samling</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Mange former for samlinger i C#:</a:t>
            </a:r>
          </a:p>
          <a:p>
            <a:pPr lvl="1">
              <a:buFont typeface="Wingdings" panose="05000000000000000000" pitchFamily="2" charset="2"/>
              <a:buChar char="Ø"/>
            </a:pPr>
            <a:r>
              <a:rPr lang="da-DK" b="1" dirty="0" smtClean="0"/>
              <a:t>Array</a:t>
            </a:r>
          </a:p>
          <a:p>
            <a:pPr lvl="1">
              <a:buFont typeface="Wingdings" panose="05000000000000000000" pitchFamily="2" charset="2"/>
              <a:buChar char="Ø"/>
            </a:pPr>
            <a:r>
              <a:rPr lang="da-DK" b="1" dirty="0" smtClean="0"/>
              <a:t>List&lt;T&gt;</a:t>
            </a:r>
          </a:p>
          <a:p>
            <a:pPr lvl="1">
              <a:buFont typeface="Wingdings" panose="05000000000000000000" pitchFamily="2" charset="2"/>
              <a:buChar char="Ø"/>
            </a:pPr>
            <a:r>
              <a:rPr lang="da-DK" dirty="0" smtClean="0"/>
              <a:t>Dictionary&lt;</a:t>
            </a:r>
            <a:r>
              <a:rPr lang="da-DK" dirty="0" err="1" smtClean="0"/>
              <a:t>TKey</a:t>
            </a:r>
            <a:r>
              <a:rPr lang="da-DK" dirty="0" smtClean="0"/>
              <a:t>, </a:t>
            </a:r>
            <a:r>
              <a:rPr lang="da-DK" dirty="0" err="1" smtClean="0"/>
              <a:t>TValue</a:t>
            </a:r>
            <a:r>
              <a:rPr lang="da-DK" dirty="0" smtClean="0"/>
              <a:t>&gt;</a:t>
            </a:r>
          </a:p>
          <a:p>
            <a:pPr lvl="1">
              <a:buFont typeface="Wingdings" panose="05000000000000000000" pitchFamily="2" charset="2"/>
              <a:buChar char="Ø"/>
            </a:pPr>
            <a:r>
              <a:rPr lang="da-DK" dirty="0" smtClean="0"/>
              <a:t>Queue&lt;T&gt;</a:t>
            </a:r>
          </a:p>
          <a:p>
            <a:pPr lvl="1">
              <a:buFont typeface="Wingdings" panose="05000000000000000000" pitchFamily="2" charset="2"/>
              <a:buChar char="Ø"/>
            </a:pPr>
            <a:r>
              <a:rPr lang="da-DK" dirty="0" err="1" smtClean="0"/>
              <a:t>Stack</a:t>
            </a:r>
            <a:r>
              <a:rPr lang="da-DK" dirty="0" smtClean="0"/>
              <a:t>&lt;T&gt;</a:t>
            </a:r>
          </a:p>
          <a:p>
            <a:pPr lvl="1">
              <a:buFont typeface="Wingdings" panose="05000000000000000000" pitchFamily="2" charset="2"/>
              <a:buChar char="Ø"/>
            </a:pPr>
            <a:endParaRPr lang="da-DK" dirty="0"/>
          </a:p>
        </p:txBody>
      </p:sp>
    </p:spTree>
    <p:extLst>
      <p:ext uri="{BB962C8B-B14F-4D97-AF65-F5344CB8AC3E}">
        <p14:creationId xmlns:p14="http://schemas.microsoft.com/office/powerpoint/2010/main" val="386472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Samlinger - Arrays</a:t>
            </a:r>
            <a:endParaRPr lang="da-DK" dirty="0"/>
          </a:p>
        </p:txBody>
      </p:sp>
      <p:sp>
        <p:nvSpPr>
          <p:cNvPr id="3" name="Pladsholder til indhold 2"/>
          <p:cNvSpPr>
            <a:spLocks noGrp="1"/>
          </p:cNvSpPr>
          <p:nvPr>
            <p:ph idx="1"/>
          </p:nvPr>
        </p:nvSpPr>
        <p:spPr/>
        <p:txBody>
          <a:bodyPr/>
          <a:lstStyle/>
          <a:p>
            <a:pPr marL="0" indent="0" algn="ctr">
              <a:buNone/>
            </a:pPr>
            <a:endParaRPr lang="da-DK" dirty="0" smtClean="0"/>
          </a:p>
          <a:p>
            <a:pPr marL="0" indent="0" algn="ctr">
              <a:buNone/>
            </a:pPr>
            <a:endParaRPr lang="da-DK" dirty="0"/>
          </a:p>
          <a:p>
            <a:pPr marL="0" indent="0" algn="ctr">
              <a:buNone/>
            </a:pPr>
            <a:r>
              <a:rPr lang="da-DK" dirty="0" smtClean="0"/>
              <a:t>”</a:t>
            </a:r>
            <a:r>
              <a:rPr lang="da-DK" i="1" dirty="0" smtClean="0"/>
              <a:t>Et array er en samling af variabler af samme type</a:t>
            </a:r>
            <a:r>
              <a:rPr lang="da-DK" i="1" dirty="0"/>
              <a:t>, som kan tilgås ved hjælp af et indeks, og som dermed gør det nemmere at håndtere relaterede </a:t>
            </a:r>
            <a:r>
              <a:rPr lang="da-DK" i="1" dirty="0" smtClean="0"/>
              <a:t>data.”</a:t>
            </a:r>
          </a:p>
          <a:p>
            <a:pPr marL="0" indent="0">
              <a:buNone/>
            </a:pPr>
            <a:endParaRPr lang="da-DK" dirty="0"/>
          </a:p>
        </p:txBody>
      </p:sp>
    </p:spTree>
    <p:extLst>
      <p:ext uri="{BB962C8B-B14F-4D97-AF65-F5344CB8AC3E}">
        <p14:creationId xmlns:p14="http://schemas.microsoft.com/office/powerpoint/2010/main" val="945606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Uden brug af arrays</a:t>
            </a:r>
            <a:endParaRPr lang="da-DK" dirty="0"/>
          </a:p>
        </p:txBody>
      </p:sp>
      <p:pic>
        <p:nvPicPr>
          <p:cNvPr id="4" name="Pladsholder til indhold 3"/>
          <p:cNvPicPr>
            <a:picLocks noGrp="1" noChangeAspect="1"/>
          </p:cNvPicPr>
          <p:nvPr>
            <p:ph idx="1"/>
          </p:nvPr>
        </p:nvPicPr>
        <p:blipFill>
          <a:blip r:embed="rId2"/>
          <a:stretch>
            <a:fillRect/>
          </a:stretch>
        </p:blipFill>
        <p:spPr>
          <a:xfrm>
            <a:off x="1097280" y="2005745"/>
            <a:ext cx="3629025" cy="1400175"/>
          </a:xfrm>
          <a:prstGeom prst="rect">
            <a:avLst/>
          </a:prstGeom>
        </p:spPr>
      </p:pic>
      <p:pic>
        <p:nvPicPr>
          <p:cNvPr id="5" name="Billede 4"/>
          <p:cNvPicPr>
            <a:picLocks noChangeAspect="1"/>
          </p:cNvPicPr>
          <p:nvPr/>
        </p:nvPicPr>
        <p:blipFill>
          <a:blip r:embed="rId3"/>
          <a:stretch>
            <a:fillRect/>
          </a:stretch>
        </p:blipFill>
        <p:spPr>
          <a:xfrm>
            <a:off x="1097280" y="3674305"/>
            <a:ext cx="4791075" cy="1504950"/>
          </a:xfrm>
          <a:prstGeom prst="rect">
            <a:avLst/>
          </a:prstGeom>
        </p:spPr>
      </p:pic>
      <p:pic>
        <p:nvPicPr>
          <p:cNvPr id="7" name="Billede 6"/>
          <p:cNvPicPr>
            <a:picLocks noChangeAspect="1"/>
          </p:cNvPicPr>
          <p:nvPr/>
        </p:nvPicPr>
        <p:blipFill>
          <a:blip r:embed="rId4"/>
          <a:stretch>
            <a:fillRect/>
          </a:stretch>
        </p:blipFill>
        <p:spPr>
          <a:xfrm>
            <a:off x="7190915" y="3626680"/>
            <a:ext cx="3257550" cy="1600200"/>
          </a:xfrm>
          <a:prstGeom prst="rect">
            <a:avLst/>
          </a:prstGeom>
        </p:spPr>
      </p:pic>
    </p:spTree>
    <p:extLst>
      <p:ext uri="{BB962C8B-B14F-4D97-AF65-F5344CB8AC3E}">
        <p14:creationId xmlns:p14="http://schemas.microsoft.com/office/powerpoint/2010/main" val="141460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Ved brug af arrays</a:t>
            </a:r>
            <a:endParaRPr lang="da-DK" dirty="0"/>
          </a:p>
        </p:txBody>
      </p:sp>
      <p:pic>
        <p:nvPicPr>
          <p:cNvPr id="4" name="Pladsholder til indhold 3"/>
          <p:cNvPicPr>
            <a:picLocks noGrp="1" noChangeAspect="1"/>
          </p:cNvPicPr>
          <p:nvPr>
            <p:ph idx="1"/>
          </p:nvPr>
        </p:nvPicPr>
        <p:blipFill>
          <a:blip r:embed="rId2"/>
          <a:stretch>
            <a:fillRect/>
          </a:stretch>
        </p:blipFill>
        <p:spPr>
          <a:xfrm>
            <a:off x="1097280" y="1994711"/>
            <a:ext cx="10579350" cy="423174"/>
          </a:xfrm>
          <a:prstGeom prst="rect">
            <a:avLst/>
          </a:prstGeom>
        </p:spPr>
      </p:pic>
      <p:pic>
        <p:nvPicPr>
          <p:cNvPr id="5" name="Billede 4"/>
          <p:cNvPicPr>
            <a:picLocks noChangeAspect="1"/>
          </p:cNvPicPr>
          <p:nvPr/>
        </p:nvPicPr>
        <p:blipFill>
          <a:blip r:embed="rId3"/>
          <a:stretch>
            <a:fillRect/>
          </a:stretch>
        </p:blipFill>
        <p:spPr>
          <a:xfrm>
            <a:off x="1188427" y="2787527"/>
            <a:ext cx="6667500" cy="1247775"/>
          </a:xfrm>
          <a:prstGeom prst="rect">
            <a:avLst/>
          </a:prstGeom>
        </p:spPr>
      </p:pic>
      <p:pic>
        <p:nvPicPr>
          <p:cNvPr id="6" name="Billede 5"/>
          <p:cNvPicPr>
            <a:picLocks noChangeAspect="1"/>
          </p:cNvPicPr>
          <p:nvPr/>
        </p:nvPicPr>
        <p:blipFill>
          <a:blip r:embed="rId4"/>
          <a:stretch>
            <a:fillRect/>
          </a:stretch>
        </p:blipFill>
        <p:spPr>
          <a:xfrm>
            <a:off x="1100507" y="4136634"/>
            <a:ext cx="3257550" cy="1600200"/>
          </a:xfrm>
          <a:prstGeom prst="rect">
            <a:avLst/>
          </a:prstGeom>
        </p:spPr>
      </p:pic>
    </p:spTree>
    <p:extLst>
      <p:ext uri="{BB962C8B-B14F-4D97-AF65-F5344CB8AC3E}">
        <p14:creationId xmlns:p14="http://schemas.microsoft.com/office/powerpoint/2010/main" val="289912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Arrays – kort fortalt</a:t>
            </a:r>
            <a:endParaRPr lang="da-DK" dirty="0"/>
          </a:p>
        </p:txBody>
      </p:sp>
      <p:sp>
        <p:nvSpPr>
          <p:cNvPr id="4" name="Pladsholder til indhold 3"/>
          <p:cNvSpPr>
            <a:spLocks noGrp="1"/>
          </p:cNvSpPr>
          <p:nvPr>
            <p:ph idx="1"/>
          </p:nvPr>
        </p:nvSpPr>
        <p:spPr/>
        <p:txBody>
          <a:bodyPr/>
          <a:lstStyle/>
          <a:p>
            <a:pPr>
              <a:buFont typeface="Wingdings" panose="05000000000000000000" pitchFamily="2" charset="2"/>
              <a:buChar char="Ø"/>
            </a:pPr>
            <a:r>
              <a:rPr lang="da-DK" dirty="0" smtClean="0"/>
              <a:t>Samler værdier, der kan tilgås via indeks</a:t>
            </a:r>
          </a:p>
          <a:p>
            <a:pPr>
              <a:buFont typeface="Wingdings" panose="05000000000000000000" pitchFamily="2" charset="2"/>
              <a:buChar char="Ø"/>
            </a:pPr>
            <a:endParaRPr lang="da-DK" dirty="0" smtClean="0"/>
          </a:p>
          <a:p>
            <a:pPr>
              <a:buFont typeface="Wingdings" panose="05000000000000000000" pitchFamily="2" charset="2"/>
              <a:buChar char="Ø"/>
            </a:pPr>
            <a:r>
              <a:rPr lang="da-DK" dirty="0" smtClean="0"/>
              <a:t>Arrays er 0-indeks baseret</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Skal have en fast størrelse fra start</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Skal have samme datatype i alle felter</a:t>
            </a:r>
            <a:endParaRPr lang="da-DK" dirty="0"/>
          </a:p>
        </p:txBody>
      </p:sp>
      <p:pic>
        <p:nvPicPr>
          <p:cNvPr id="6" name="Picture 2" descr="http://www.bogenomcsharp.dk/pictures/array_mar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567" y="2672986"/>
            <a:ext cx="3114286" cy="20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38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Arrays – erklæring og tildeling af værdi</a:t>
            </a:r>
            <a:endParaRPr lang="da-DK" dirty="0"/>
          </a:p>
        </p:txBody>
      </p:sp>
      <p:pic>
        <p:nvPicPr>
          <p:cNvPr id="4" name="Billede 3"/>
          <p:cNvPicPr>
            <a:picLocks noChangeAspect="1"/>
          </p:cNvPicPr>
          <p:nvPr/>
        </p:nvPicPr>
        <p:blipFill>
          <a:blip r:embed="rId2"/>
          <a:stretch>
            <a:fillRect/>
          </a:stretch>
        </p:blipFill>
        <p:spPr>
          <a:xfrm>
            <a:off x="1097280" y="2034687"/>
            <a:ext cx="2381250" cy="1504950"/>
          </a:xfrm>
          <a:prstGeom prst="rect">
            <a:avLst/>
          </a:prstGeom>
        </p:spPr>
      </p:pic>
      <p:pic>
        <p:nvPicPr>
          <p:cNvPr id="5" name="Billede 4"/>
          <p:cNvPicPr>
            <a:picLocks noChangeAspect="1"/>
          </p:cNvPicPr>
          <p:nvPr/>
        </p:nvPicPr>
        <p:blipFill>
          <a:blip r:embed="rId3"/>
          <a:stretch>
            <a:fillRect/>
          </a:stretch>
        </p:blipFill>
        <p:spPr>
          <a:xfrm>
            <a:off x="5184164" y="2091837"/>
            <a:ext cx="4391025" cy="1447800"/>
          </a:xfrm>
          <a:prstGeom prst="rect">
            <a:avLst/>
          </a:prstGeom>
        </p:spPr>
      </p:pic>
      <p:pic>
        <p:nvPicPr>
          <p:cNvPr id="6" name="Billede 5"/>
          <p:cNvPicPr>
            <a:picLocks noChangeAspect="1"/>
          </p:cNvPicPr>
          <p:nvPr/>
        </p:nvPicPr>
        <p:blipFill>
          <a:blip r:embed="rId4"/>
          <a:stretch>
            <a:fillRect/>
          </a:stretch>
        </p:blipFill>
        <p:spPr>
          <a:xfrm>
            <a:off x="1097280" y="3894114"/>
            <a:ext cx="7686675" cy="390525"/>
          </a:xfrm>
          <a:prstGeom prst="rect">
            <a:avLst/>
          </a:prstGeom>
        </p:spPr>
      </p:pic>
      <p:pic>
        <p:nvPicPr>
          <p:cNvPr id="7" name="Billede 6"/>
          <p:cNvPicPr>
            <a:picLocks noChangeAspect="1"/>
          </p:cNvPicPr>
          <p:nvPr/>
        </p:nvPicPr>
        <p:blipFill>
          <a:blip r:embed="rId5"/>
          <a:stretch>
            <a:fillRect/>
          </a:stretch>
        </p:blipFill>
        <p:spPr>
          <a:xfrm>
            <a:off x="1097280" y="4578303"/>
            <a:ext cx="6743700" cy="438150"/>
          </a:xfrm>
          <a:prstGeom prst="rect">
            <a:avLst/>
          </a:prstGeom>
        </p:spPr>
      </p:pic>
      <p:pic>
        <p:nvPicPr>
          <p:cNvPr id="8" name="Billede 7"/>
          <p:cNvPicPr>
            <a:picLocks noChangeAspect="1"/>
          </p:cNvPicPr>
          <p:nvPr/>
        </p:nvPicPr>
        <p:blipFill>
          <a:blip r:embed="rId6"/>
          <a:stretch>
            <a:fillRect/>
          </a:stretch>
        </p:blipFill>
        <p:spPr>
          <a:xfrm>
            <a:off x="1097280" y="5310117"/>
            <a:ext cx="5429250" cy="342900"/>
          </a:xfrm>
          <a:prstGeom prst="rect">
            <a:avLst/>
          </a:prstGeom>
        </p:spPr>
      </p:pic>
    </p:spTree>
    <p:extLst>
      <p:ext uri="{BB962C8B-B14F-4D97-AF65-F5344CB8AC3E}">
        <p14:creationId xmlns:p14="http://schemas.microsoft.com/office/powerpoint/2010/main" val="246894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Andre eksempler</a:t>
            </a:r>
            <a:endParaRPr lang="da-DK" dirty="0"/>
          </a:p>
        </p:txBody>
      </p:sp>
      <p:sp>
        <p:nvSpPr>
          <p:cNvPr id="3" name="Pladsholder til indhold 2"/>
          <p:cNvSpPr>
            <a:spLocks noGrp="1"/>
          </p:cNvSpPr>
          <p:nvPr>
            <p:ph idx="1"/>
          </p:nvPr>
        </p:nvSpPr>
        <p:spPr/>
        <p:txBody>
          <a:bodyPr/>
          <a:lstStyle/>
          <a:p>
            <a:r>
              <a:rPr lang="da-DK" dirty="0" smtClean="0"/>
              <a:t>Udskrift:</a:t>
            </a:r>
          </a:p>
          <a:p>
            <a:endParaRPr lang="da-DK" dirty="0" smtClean="0"/>
          </a:p>
          <a:p>
            <a:endParaRPr lang="da-DK" dirty="0" smtClean="0"/>
          </a:p>
          <a:p>
            <a:endParaRPr lang="da-DK" dirty="0"/>
          </a:p>
          <a:p>
            <a:r>
              <a:rPr lang="da-DK" dirty="0" smtClean="0"/>
              <a:t>Gemme værdi over i en anden variabel:</a:t>
            </a:r>
          </a:p>
          <a:p>
            <a:endParaRPr lang="da-DK" dirty="0"/>
          </a:p>
          <a:p>
            <a:r>
              <a:rPr lang="da-DK" dirty="0" smtClean="0"/>
              <a:t>Finde gennemsnit:</a:t>
            </a:r>
            <a:endParaRPr lang="da-DK" dirty="0"/>
          </a:p>
        </p:txBody>
      </p:sp>
      <p:pic>
        <p:nvPicPr>
          <p:cNvPr id="4" name="Billede 3"/>
          <p:cNvPicPr>
            <a:picLocks noChangeAspect="1"/>
          </p:cNvPicPr>
          <p:nvPr/>
        </p:nvPicPr>
        <p:blipFill>
          <a:blip r:embed="rId2"/>
          <a:stretch>
            <a:fillRect/>
          </a:stretch>
        </p:blipFill>
        <p:spPr>
          <a:xfrm>
            <a:off x="5506549" y="1845734"/>
            <a:ext cx="6524625" cy="1114425"/>
          </a:xfrm>
          <a:prstGeom prst="rect">
            <a:avLst/>
          </a:prstGeom>
        </p:spPr>
      </p:pic>
      <p:pic>
        <p:nvPicPr>
          <p:cNvPr id="5" name="Billede 4"/>
          <p:cNvPicPr>
            <a:picLocks noChangeAspect="1"/>
          </p:cNvPicPr>
          <p:nvPr/>
        </p:nvPicPr>
        <p:blipFill>
          <a:blip r:embed="rId3"/>
          <a:stretch>
            <a:fillRect/>
          </a:stretch>
        </p:blipFill>
        <p:spPr>
          <a:xfrm>
            <a:off x="5506549" y="3644412"/>
            <a:ext cx="4886325" cy="342900"/>
          </a:xfrm>
          <a:prstGeom prst="rect">
            <a:avLst/>
          </a:prstGeom>
        </p:spPr>
      </p:pic>
      <p:pic>
        <p:nvPicPr>
          <p:cNvPr id="7" name="Billede 6"/>
          <p:cNvPicPr>
            <a:picLocks noChangeAspect="1"/>
          </p:cNvPicPr>
          <p:nvPr/>
        </p:nvPicPr>
        <p:blipFill>
          <a:blip r:embed="rId4"/>
          <a:stretch>
            <a:fillRect/>
          </a:stretch>
        </p:blipFill>
        <p:spPr>
          <a:xfrm>
            <a:off x="5532925" y="4591237"/>
            <a:ext cx="4467225" cy="1628775"/>
          </a:xfrm>
          <a:prstGeom prst="rect">
            <a:avLst/>
          </a:prstGeom>
        </p:spPr>
      </p:pic>
    </p:spTree>
    <p:extLst>
      <p:ext uri="{BB962C8B-B14F-4D97-AF65-F5344CB8AC3E}">
        <p14:creationId xmlns:p14="http://schemas.microsoft.com/office/powerpoint/2010/main" val="110918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List&lt;T&gt;</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smtClean="0"/>
              <a:t>Minder om et array på mange måder</a:t>
            </a:r>
          </a:p>
          <a:p>
            <a:pPr>
              <a:buFont typeface="Wingdings" panose="05000000000000000000" pitchFamily="2" charset="2"/>
              <a:buChar char="Ø"/>
            </a:pPr>
            <a:endParaRPr lang="da-DK" dirty="0" smtClean="0"/>
          </a:p>
          <a:p>
            <a:pPr>
              <a:buFont typeface="Wingdings" panose="05000000000000000000" pitchFamily="2" charset="2"/>
              <a:buChar char="Ø"/>
            </a:pPr>
            <a:r>
              <a:rPr lang="da-DK" dirty="0" smtClean="0"/>
              <a:t>Størrelsen kan ændres ved </a:t>
            </a:r>
            <a:r>
              <a:rPr lang="da-DK" dirty="0" err="1" smtClean="0"/>
              <a:t>runtime</a:t>
            </a:r>
            <a:endParaRPr lang="da-DK" dirty="0" smtClean="0"/>
          </a:p>
          <a:p>
            <a:pPr>
              <a:buFont typeface="Wingdings" panose="05000000000000000000" pitchFamily="2" charset="2"/>
              <a:buChar char="Ø"/>
            </a:pPr>
            <a:endParaRPr lang="da-DK" dirty="0"/>
          </a:p>
          <a:p>
            <a:pPr>
              <a:buFont typeface="Wingdings" panose="05000000000000000000" pitchFamily="2" charset="2"/>
              <a:buChar char="Ø"/>
            </a:pPr>
            <a:r>
              <a:rPr lang="da-DK" dirty="0" smtClean="0"/>
              <a:t>Langsommere, men nemmere at bruge end arrays</a:t>
            </a:r>
            <a:endParaRPr lang="da-DK" dirty="0"/>
          </a:p>
          <a:p>
            <a:pPr>
              <a:buFont typeface="Wingdings" panose="05000000000000000000" pitchFamily="2" charset="2"/>
              <a:buChar char="Ø"/>
            </a:pPr>
            <a:endParaRPr lang="da-DK" dirty="0"/>
          </a:p>
        </p:txBody>
      </p:sp>
    </p:spTree>
    <p:extLst>
      <p:ext uri="{BB962C8B-B14F-4D97-AF65-F5344CB8AC3E}">
        <p14:creationId xmlns:p14="http://schemas.microsoft.com/office/powerpoint/2010/main" val="230971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oftwareKonstruktion">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oftwareKonstruktion" id="{0CEE5E72-F75B-4549-A510-57A8DD171B12}" vid="{E70A5810-F716-457F-A8A1-6983F99EAF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C490C6-2D06-48DD-BD26-F355E8AA3C55}"/>
</file>

<file path=customXml/itemProps2.xml><?xml version="1.0" encoding="utf-8"?>
<ds:datastoreItem xmlns:ds="http://schemas.openxmlformats.org/officeDocument/2006/customXml" ds:itemID="{917D8A5B-C900-4E30-AA71-9C52D36953C3}"/>
</file>

<file path=customXml/itemProps3.xml><?xml version="1.0" encoding="utf-8"?>
<ds:datastoreItem xmlns:ds="http://schemas.openxmlformats.org/officeDocument/2006/customXml" ds:itemID="{E5255935-85AA-4222-B677-80E63B54BB62}"/>
</file>

<file path=docProps/app.xml><?xml version="1.0" encoding="utf-8"?>
<Properties xmlns="http://schemas.openxmlformats.org/officeDocument/2006/extended-properties" xmlns:vt="http://schemas.openxmlformats.org/officeDocument/2006/docPropsVTypes">
  <Template>SoftwareKonstruktion</Template>
  <TotalTime>1450</TotalTime>
  <Words>218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12</vt:i4>
      </vt:variant>
    </vt:vector>
  </HeadingPairs>
  <TitlesOfParts>
    <vt:vector size="16" baseType="lpstr">
      <vt:lpstr>Calibri</vt:lpstr>
      <vt:lpstr>Calibri Light</vt:lpstr>
      <vt:lpstr>Wingdings</vt:lpstr>
      <vt:lpstr>SoftwareKonstruktion</vt:lpstr>
      <vt:lpstr>Samlinger (Collections)</vt:lpstr>
      <vt:lpstr>Samlinger (Collections) – hvorfor?</vt:lpstr>
      <vt:lpstr>Samlinger - Arrays</vt:lpstr>
      <vt:lpstr>Uden brug af arrays</vt:lpstr>
      <vt:lpstr>Ved brug af arrays</vt:lpstr>
      <vt:lpstr>Arrays – kort fortalt</vt:lpstr>
      <vt:lpstr>Arrays – erklæring og tildeling af værdi</vt:lpstr>
      <vt:lpstr>Andre eksempler</vt:lpstr>
      <vt:lpstr>List&lt;T&gt;</vt:lpstr>
      <vt:lpstr>List&lt;T&gt; - erklæring og tildeling af værdi</vt:lpstr>
      <vt:lpstr>Generel brug af List&lt;T&gt;</vt:lpstr>
      <vt:lpstr>List&lt;T&gt; eksempler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 tabel</dc:title>
  <dc:creator>Daniel Valsby-Koch</dc:creator>
  <cp:lastModifiedBy>Daniel Valsby-Koch</cp:lastModifiedBy>
  <cp:revision>38</cp:revision>
  <dcterms:created xsi:type="dcterms:W3CDTF">2016-04-19T20:11:05Z</dcterms:created>
  <dcterms:modified xsi:type="dcterms:W3CDTF">2017-11-23T12:34:43Z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0x010100C3C02EDCC1801C4D9198D73D85B43E5B</vt:lpwstr>
  </property>
  <property fmtid="{D5CDD505-2E9C-101B-9397-08002B2CF9AE}" pid="3" name="PortalKeyword">
    <vt:lpwstr/>
  </property>
</Properties>
</file>