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8" r:id="rId6"/>
    <p:sldId id="257"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95" autoAdjust="0"/>
    <p:restoredTop sz="94660"/>
  </p:normalViewPr>
  <p:slideViewPr>
    <p:cSldViewPr snapToGrid="0">
      <p:cViewPr varScale="1">
        <p:scale>
          <a:sx n="78" d="100"/>
          <a:sy n="78" d="100"/>
        </p:scale>
        <p:origin x="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a-DK" smtClean="0"/>
              <a:t>Klik for at redigere i master</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smtClean="0"/>
              <a:t>Klik for at redigere i master</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a-DK" smtClean="0"/>
              <a:t>Klik for at redigere i master</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3" name="Content Placeholder 2"/>
          <p:cNvSpPr>
            <a:spLocks noGrp="1"/>
          </p:cNvSpPr>
          <p:nvPr>
            <p:ph idx="1"/>
          </p:nvPr>
        </p:nvSpPr>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a-DK" smtClean="0"/>
              <a:t>Klik for at redigere i master</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i master</a:t>
            </a:r>
          </a:p>
        </p:txBody>
      </p:sp>
      <p:sp>
        <p:nvSpPr>
          <p:cNvPr id="4" name="Date Placeholder 3"/>
          <p:cNvSpPr>
            <a:spLocks noGrp="1"/>
          </p:cNvSpPr>
          <p:nvPr>
            <p:ph type="dt" sz="half" idx="10"/>
          </p:nvPr>
        </p:nvSpPr>
        <p:spPr/>
        <p:txBody>
          <a:bodyPr/>
          <a:lstStyle/>
          <a:p>
            <a:fld id="{486F077B-A50F-4D64-8574-E2D6A98A5553}" type="datetimeFigureOut">
              <a:rPr lang="en-US" dirty="0"/>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a-DK" smtClean="0"/>
              <a:t>Klik for at redigere i master</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a-DK" smtClean="0"/>
              <a:t>Klik for at redigere i master</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Content Placeholder 3"/>
          <p:cNvSpPr>
            <a:spLocks noGrp="1"/>
          </p:cNvSpPr>
          <p:nvPr>
            <p:ph sz="half" idx="2"/>
          </p:nvPr>
        </p:nvSpPr>
        <p:spPr>
          <a:xfrm>
            <a:off x="1097280" y="2582334"/>
            <a:ext cx="4937760" cy="33782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Content Placeholder 5"/>
          <p:cNvSpPr>
            <a:spLocks noGrp="1"/>
          </p:cNvSpPr>
          <p:nvPr>
            <p:ph sz="quarter" idx="4"/>
          </p:nvPr>
        </p:nvSpPr>
        <p:spPr>
          <a:xfrm>
            <a:off x="6217920" y="2582334"/>
            <a:ext cx="4937760" cy="33782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11/15/2016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11/15/2016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11/15/2016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a-DK" smtClean="0"/>
              <a:t>Klik for at redigere i master</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11/15/2016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da-DK" smtClean="0"/>
              <a:t>Klik for at redigere i master</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smtClean="0"/>
              <a:t>Klik på ikonet for at tilføje et billede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5" name="Date Placeholder 4"/>
          <p:cNvSpPr>
            <a:spLocks noGrp="1"/>
          </p:cNvSpPr>
          <p:nvPr>
            <p:ph type="dt" sz="half" idx="10"/>
          </p:nvPr>
        </p:nvSpPr>
        <p:spPr/>
        <p:txBody>
          <a:bodyPr/>
          <a:lstStyle/>
          <a:p>
            <a:fld id="{65B747F8-9654-4282-85D2-65F41AAE7A75}" type="datetimeFigureOut">
              <a:rPr lang="en-US" dirty="0"/>
              <a:t>11/15/2016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a-DK" smtClean="0"/>
              <a:t>Klik for at redigere i master</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11/15/2016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‹nr.›</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Computer_programming#Programming_languag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msdn.microsoft.com/en-us/library/ctetwysk.aspx" TargetMode="External"/><Relationship Id="rId3" Type="http://schemas.openxmlformats.org/officeDocument/2006/relationships/hyperlink" Target="https://msdn.microsoft.com/en-us/library/5bdb6693.aspx" TargetMode="External"/><Relationship Id="rId7" Type="http://schemas.openxmlformats.org/officeDocument/2006/relationships/hyperlink" Target="https://msdn.microsoft.com/en-us/library/x0sksh43.aspx" TargetMode="External"/><Relationship Id="rId2" Type="http://schemas.openxmlformats.org/officeDocument/2006/relationships/hyperlink" Target="https://msdn.microsoft.com/en-us/library/d86he86x.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5kzh1b5w.aspx" TargetMode="External"/><Relationship Id="rId5" Type="http://schemas.openxmlformats.org/officeDocument/2006/relationships/hyperlink" Target="https://msdn.microsoft.com/en-us/library/cbf1574z.aspx" TargetMode="External"/><Relationship Id="rId4" Type="http://schemas.openxmlformats.org/officeDocument/2006/relationships/hyperlink" Target="https://msdn.microsoft.com/en-us/library/ybs77ex4.aspx" TargetMode="External"/><Relationship Id="rId9" Type="http://schemas.openxmlformats.org/officeDocument/2006/relationships/hyperlink" Target="https://msdn.microsoft.com/en-us/library/t98873t4.aspx"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msdn.microsoft.com/en-us/library/678hzkk9.aspx" TargetMode="External"/><Relationship Id="rId2" Type="http://schemas.openxmlformats.org/officeDocument/2006/relationships/hyperlink" Target="https://msdn.microsoft.com/en-us/library/b1e65aza.aspx" TargetMode="External"/><Relationship Id="rId1" Type="http://schemas.openxmlformats.org/officeDocument/2006/relationships/slideLayout" Target="../slideLayouts/slideLayout2.xml"/><Relationship Id="rId4" Type="http://schemas.openxmlformats.org/officeDocument/2006/relationships/hyperlink" Target="https://msdn.microsoft.com/en-us/library/364x0z75.aspx"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msdn.microsoft.com/en-us/library/362314fe.aspx" TargetMode="External"/><Relationship Id="rId2" Type="http://schemas.openxmlformats.org/officeDocument/2006/relationships/hyperlink" Target="https://msdn.microsoft.com/en-us/library/x9h8tsay.aspx" TargetMode="External"/><Relationship Id="rId1" Type="http://schemas.openxmlformats.org/officeDocument/2006/relationships/slideLayout" Target="../slideLayouts/slideLayout2.xml"/><Relationship Id="rId4" Type="http://schemas.openxmlformats.org/officeDocument/2006/relationships/hyperlink" Target="https://msdn.microsoft.com/en-us/library/c8f5xwh7.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smtClean="0"/>
              <a:t>Variabler og Datatyper</a:t>
            </a:r>
            <a:endParaRPr lang="da-DK" dirty="0"/>
          </a:p>
        </p:txBody>
      </p:sp>
      <p:sp>
        <p:nvSpPr>
          <p:cNvPr id="3" name="Undertitel 2"/>
          <p:cNvSpPr>
            <a:spLocks noGrp="1"/>
          </p:cNvSpPr>
          <p:nvPr>
            <p:ph type="subTitle" idx="1"/>
          </p:nvPr>
        </p:nvSpPr>
        <p:spPr/>
        <p:txBody>
          <a:bodyPr/>
          <a:lstStyle/>
          <a:p>
            <a:r>
              <a:rPr lang="da-DK" dirty="0" smtClean="0"/>
              <a:t>Variabler, datatyper</a:t>
            </a:r>
            <a:endParaRPr lang="da-DK" dirty="0"/>
          </a:p>
        </p:txBody>
      </p:sp>
    </p:spTree>
    <p:extLst>
      <p:ext uri="{BB962C8B-B14F-4D97-AF65-F5344CB8AC3E}">
        <p14:creationId xmlns:p14="http://schemas.microsoft.com/office/powerpoint/2010/main" val="410310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Citat fra Wikipedia (</a:t>
            </a:r>
            <a:r>
              <a:rPr lang="da-DK" dirty="0" smtClean="0">
                <a:hlinkClick r:id="rId2"/>
              </a:rPr>
              <a:t>link</a:t>
            </a:r>
            <a:r>
              <a:rPr lang="da-DK" dirty="0" smtClean="0"/>
              <a:t>)</a:t>
            </a:r>
            <a:endParaRPr lang="da-DK" dirty="0"/>
          </a:p>
        </p:txBody>
      </p:sp>
      <p:sp>
        <p:nvSpPr>
          <p:cNvPr id="3" name="Pladsholder til indhold 2"/>
          <p:cNvSpPr>
            <a:spLocks noGrp="1"/>
          </p:cNvSpPr>
          <p:nvPr>
            <p:ph idx="1"/>
          </p:nvPr>
        </p:nvSpPr>
        <p:spPr/>
        <p:txBody>
          <a:bodyPr/>
          <a:lstStyle/>
          <a:p>
            <a:r>
              <a:rPr lang="en-US" i="1" dirty="0" smtClean="0"/>
              <a:t>The </a:t>
            </a:r>
            <a:r>
              <a:rPr lang="en-US" i="1" dirty="0"/>
              <a:t>details look different in different languages, but a few basic instructions appear in just about every </a:t>
            </a:r>
            <a:r>
              <a:rPr lang="en-US" i="1" dirty="0" smtClean="0"/>
              <a:t>language:</a:t>
            </a:r>
          </a:p>
          <a:p>
            <a:pPr>
              <a:buFont typeface="Wingdings" panose="05000000000000000000" pitchFamily="2" charset="2"/>
              <a:buChar char="Ø"/>
            </a:pPr>
            <a:r>
              <a:rPr lang="en-US" i="1" dirty="0" smtClean="0"/>
              <a:t>Input</a:t>
            </a:r>
            <a:r>
              <a:rPr lang="en-US" i="1" dirty="0"/>
              <a:t>: Gather data from the keyboard, a file, or some other device.</a:t>
            </a:r>
          </a:p>
          <a:p>
            <a:pPr>
              <a:buFont typeface="Wingdings" panose="05000000000000000000" pitchFamily="2" charset="2"/>
              <a:buChar char="Ø"/>
            </a:pPr>
            <a:r>
              <a:rPr lang="en-US" i="1" dirty="0"/>
              <a:t>Output: Display data on the screen or send data to a file or other device.</a:t>
            </a:r>
          </a:p>
          <a:p>
            <a:pPr>
              <a:buFont typeface="Wingdings" panose="05000000000000000000" pitchFamily="2" charset="2"/>
              <a:buChar char="Ø"/>
            </a:pPr>
            <a:r>
              <a:rPr lang="en-US" i="1" dirty="0"/>
              <a:t>Arithmetic: Perform basic arithmetical operations like addition and multiplication.</a:t>
            </a:r>
          </a:p>
          <a:p>
            <a:pPr>
              <a:buFont typeface="Wingdings" panose="05000000000000000000" pitchFamily="2" charset="2"/>
              <a:buChar char="Ø"/>
            </a:pPr>
            <a:r>
              <a:rPr lang="en-US" i="1" dirty="0"/>
              <a:t>Conditional Execution: Check for certain conditions and execute the appropriate sequence of statements.</a:t>
            </a:r>
          </a:p>
          <a:p>
            <a:pPr>
              <a:buFont typeface="Wingdings" panose="05000000000000000000" pitchFamily="2" charset="2"/>
              <a:buChar char="Ø"/>
            </a:pPr>
            <a:r>
              <a:rPr lang="en-US" i="1" dirty="0"/>
              <a:t>Repetition: Perform some action repeatedly, usually with some variation.</a:t>
            </a:r>
          </a:p>
          <a:p>
            <a:endParaRPr lang="da-DK" i="1" dirty="0"/>
          </a:p>
        </p:txBody>
      </p:sp>
    </p:spTree>
    <p:extLst>
      <p:ext uri="{BB962C8B-B14F-4D97-AF65-F5344CB8AC3E}">
        <p14:creationId xmlns:p14="http://schemas.microsoft.com/office/powerpoint/2010/main" val="1027631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Hvad er en variabel?</a:t>
            </a:r>
            <a:endParaRPr lang="da-DK" dirty="0"/>
          </a:p>
        </p:txBody>
      </p:sp>
      <p:sp>
        <p:nvSpPr>
          <p:cNvPr id="3" name="Pladsholder til indhold 2"/>
          <p:cNvSpPr>
            <a:spLocks noGrp="1"/>
          </p:cNvSpPr>
          <p:nvPr>
            <p:ph idx="1"/>
          </p:nvPr>
        </p:nvSpPr>
        <p:spPr/>
        <p:txBody>
          <a:bodyPr/>
          <a:lstStyle/>
          <a:p>
            <a:pPr>
              <a:buFont typeface="Wingdings" panose="05000000000000000000" pitchFamily="2" charset="2"/>
              <a:buChar char="Ø"/>
            </a:pPr>
            <a:r>
              <a:rPr lang="da-DK" dirty="0" smtClean="0"/>
              <a:t>En variabel gemmer værdier i hukommelsen</a:t>
            </a:r>
          </a:p>
          <a:p>
            <a:pPr>
              <a:buFont typeface="Wingdings" panose="05000000000000000000" pitchFamily="2" charset="2"/>
              <a:buChar char="Ø"/>
            </a:pPr>
            <a:endParaRPr lang="da-DK" dirty="0" smtClean="0"/>
          </a:p>
          <a:p>
            <a:pPr>
              <a:buFont typeface="Wingdings" panose="05000000000000000000" pitchFamily="2" charset="2"/>
              <a:buChar char="Ø"/>
            </a:pPr>
            <a:r>
              <a:rPr lang="da-DK" dirty="0" smtClean="0"/>
              <a:t>En form for genvej til hukommelsen</a:t>
            </a:r>
          </a:p>
          <a:p>
            <a:pPr>
              <a:buFont typeface="Wingdings" panose="05000000000000000000" pitchFamily="2" charset="2"/>
              <a:buChar char="Ø"/>
            </a:pPr>
            <a:endParaRPr lang="da-DK" dirty="0" smtClean="0"/>
          </a:p>
          <a:p>
            <a:pPr>
              <a:buFont typeface="Wingdings" panose="05000000000000000000" pitchFamily="2" charset="2"/>
              <a:buChar char="Ø"/>
            </a:pPr>
            <a:r>
              <a:rPr lang="da-DK" dirty="0" smtClean="0"/>
              <a:t>Eneste formål er, at mærke (med en </a:t>
            </a:r>
            <a:r>
              <a:rPr lang="da-DK" dirty="0" err="1" smtClean="0"/>
              <a:t>identifier</a:t>
            </a:r>
            <a:r>
              <a:rPr lang="da-DK" dirty="0" smtClean="0"/>
              <a:t>/et navn) og gemme data</a:t>
            </a:r>
          </a:p>
          <a:p>
            <a:pPr>
              <a:buFont typeface="Wingdings" panose="05000000000000000000" pitchFamily="2" charset="2"/>
              <a:buChar char="Ø"/>
            </a:pPr>
            <a:endParaRPr lang="da-DK" dirty="0" smtClean="0"/>
          </a:p>
          <a:p>
            <a:pPr>
              <a:buFont typeface="Wingdings" panose="05000000000000000000" pitchFamily="2" charset="2"/>
              <a:buChar char="Ø"/>
            </a:pPr>
            <a:r>
              <a:rPr lang="da-DK" dirty="0" smtClean="0"/>
              <a:t>Denne data kan så genbruges på andre tidspunkter i programmet</a:t>
            </a:r>
            <a:endParaRPr lang="da-DK" dirty="0"/>
          </a:p>
        </p:txBody>
      </p:sp>
    </p:spTree>
    <p:extLst>
      <p:ext uri="{BB962C8B-B14F-4D97-AF65-F5344CB8AC3E}">
        <p14:creationId xmlns:p14="http://schemas.microsoft.com/office/powerpoint/2010/main" val="11123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Eksempler på variabler</a:t>
            </a:r>
            <a:endParaRPr lang="da-DK" dirty="0"/>
          </a:p>
        </p:txBody>
      </p:sp>
      <p:sp>
        <p:nvSpPr>
          <p:cNvPr id="3" name="Pladsholder til indhold 2"/>
          <p:cNvSpPr>
            <a:spLocks noGrp="1"/>
          </p:cNvSpPr>
          <p:nvPr>
            <p:ph idx="1"/>
          </p:nvPr>
        </p:nvSpPr>
        <p:spPr/>
        <p:txBody>
          <a:bodyPr/>
          <a:lstStyle/>
          <a:p>
            <a:r>
              <a:rPr lang="da-DK" dirty="0">
                <a:solidFill>
                  <a:srgbClr val="0000FF"/>
                </a:solidFill>
                <a:latin typeface="Consolas" panose="020B0609020204030204" pitchFamily="49" charset="0"/>
              </a:rPr>
              <a:t>string</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firstName</a:t>
            </a:r>
            <a:r>
              <a:rPr lang="da-DK" dirty="0">
                <a:solidFill>
                  <a:srgbClr val="000000"/>
                </a:solidFill>
                <a:latin typeface="Consolas" panose="020B0609020204030204" pitchFamily="49" charset="0"/>
              </a:rPr>
              <a:t>;</a:t>
            </a:r>
          </a:p>
          <a:p>
            <a:r>
              <a:rPr lang="da-DK" dirty="0" smtClean="0">
                <a:solidFill>
                  <a:srgbClr val="0000FF"/>
                </a:solidFill>
                <a:latin typeface="Consolas" panose="020B0609020204030204" pitchFamily="49" charset="0"/>
              </a:rPr>
              <a:t>string</a:t>
            </a:r>
            <a:r>
              <a:rPr lang="da-DK" dirty="0" smtClean="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lastName</a:t>
            </a:r>
            <a:r>
              <a:rPr lang="da-DK" dirty="0">
                <a:solidFill>
                  <a:srgbClr val="000000"/>
                </a:solidFill>
                <a:latin typeface="Consolas" panose="020B0609020204030204" pitchFamily="49" charset="0"/>
              </a:rPr>
              <a:t>;</a:t>
            </a:r>
          </a:p>
          <a:p>
            <a:r>
              <a:rPr lang="da-DK" dirty="0" err="1" smtClean="0">
                <a:solidFill>
                  <a:srgbClr val="0000FF"/>
                </a:solidFill>
                <a:latin typeface="Consolas" panose="020B0609020204030204" pitchFamily="49" charset="0"/>
              </a:rPr>
              <a:t>int</a:t>
            </a:r>
            <a:r>
              <a:rPr lang="da-DK" dirty="0" smtClean="0">
                <a:solidFill>
                  <a:srgbClr val="000000"/>
                </a:solidFill>
                <a:latin typeface="Consolas" panose="020B0609020204030204" pitchFamily="49" charset="0"/>
              </a:rPr>
              <a:t> </a:t>
            </a:r>
            <a:r>
              <a:rPr lang="da-DK" dirty="0">
                <a:solidFill>
                  <a:srgbClr val="000000"/>
                </a:solidFill>
                <a:latin typeface="Consolas" panose="020B0609020204030204" pitchFamily="49" charset="0"/>
              </a:rPr>
              <a:t>age;</a:t>
            </a:r>
          </a:p>
          <a:p>
            <a:r>
              <a:rPr lang="da-DK" dirty="0" smtClean="0">
                <a:solidFill>
                  <a:srgbClr val="0000FF"/>
                </a:solidFill>
                <a:latin typeface="Consolas" panose="020B0609020204030204" pitchFamily="49" charset="0"/>
              </a:rPr>
              <a:t>bool</a:t>
            </a:r>
            <a:r>
              <a:rPr lang="da-DK" dirty="0" smtClean="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isAlive</a:t>
            </a:r>
            <a:r>
              <a:rPr lang="da-DK" dirty="0">
                <a:solidFill>
                  <a:srgbClr val="000000"/>
                </a:solidFill>
                <a:latin typeface="Consolas" panose="020B0609020204030204" pitchFamily="49" charset="0"/>
              </a:rPr>
              <a:t>;</a:t>
            </a:r>
          </a:p>
          <a:p>
            <a:r>
              <a:rPr lang="da-DK" dirty="0" smtClean="0">
                <a:solidFill>
                  <a:srgbClr val="0000FF"/>
                </a:solidFill>
                <a:latin typeface="Consolas" panose="020B0609020204030204" pitchFamily="49" charset="0"/>
              </a:rPr>
              <a:t>double</a:t>
            </a:r>
            <a:r>
              <a:rPr lang="da-DK" dirty="0" smtClean="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priceTag</a:t>
            </a:r>
            <a:r>
              <a:rPr lang="da-DK" dirty="0">
                <a:solidFill>
                  <a:srgbClr val="000000"/>
                </a:solidFill>
                <a:latin typeface="Consolas" panose="020B0609020204030204" pitchFamily="49" charset="0"/>
              </a:rPr>
              <a:t>;</a:t>
            </a:r>
          </a:p>
          <a:p>
            <a:r>
              <a:rPr lang="da-DK" dirty="0" smtClean="0">
                <a:solidFill>
                  <a:srgbClr val="0000FF"/>
                </a:solidFill>
                <a:latin typeface="Consolas" panose="020B0609020204030204" pitchFamily="49" charset="0"/>
              </a:rPr>
              <a:t>char</a:t>
            </a:r>
            <a:r>
              <a:rPr lang="da-DK" dirty="0" smtClean="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inputCharacter</a:t>
            </a:r>
            <a:r>
              <a:rPr lang="da-DK" dirty="0">
                <a:solidFill>
                  <a:srgbClr val="000000"/>
                </a:solidFill>
                <a:latin typeface="Consolas" panose="020B0609020204030204" pitchFamily="49" charset="0"/>
              </a:rPr>
              <a:t>;</a:t>
            </a:r>
          </a:p>
          <a:p>
            <a:r>
              <a:rPr lang="da-DK" dirty="0" err="1" smtClean="0">
                <a:solidFill>
                  <a:srgbClr val="2B91AF"/>
                </a:solidFill>
                <a:latin typeface="Consolas" panose="020B0609020204030204" pitchFamily="49" charset="0"/>
              </a:rPr>
              <a:t>Random</a:t>
            </a:r>
            <a:r>
              <a:rPr lang="da-DK" dirty="0" smtClean="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numberGenerator</a:t>
            </a:r>
            <a:r>
              <a:rPr lang="da-DK" dirty="0">
                <a:solidFill>
                  <a:srgbClr val="000000"/>
                </a:solidFill>
                <a:latin typeface="Consolas" panose="020B0609020204030204" pitchFamily="49" charset="0"/>
              </a:rPr>
              <a:t>;</a:t>
            </a:r>
            <a:endParaRPr lang="da-DK" dirty="0"/>
          </a:p>
        </p:txBody>
      </p:sp>
    </p:spTree>
    <p:extLst>
      <p:ext uri="{BB962C8B-B14F-4D97-AF65-F5344CB8AC3E}">
        <p14:creationId xmlns:p14="http://schemas.microsoft.com/office/powerpoint/2010/main" val="215193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Variabler med værdier</a:t>
            </a:r>
            <a:endParaRPr lang="da-DK" dirty="0"/>
          </a:p>
        </p:txBody>
      </p:sp>
      <p:sp>
        <p:nvSpPr>
          <p:cNvPr id="3" name="Pladsholder til indhold 2"/>
          <p:cNvSpPr>
            <a:spLocks noGrp="1"/>
          </p:cNvSpPr>
          <p:nvPr>
            <p:ph idx="1"/>
          </p:nvPr>
        </p:nvSpPr>
        <p:spPr/>
        <p:txBody>
          <a:bodyPr/>
          <a:lstStyle/>
          <a:p>
            <a:r>
              <a:rPr lang="da-DK" dirty="0">
                <a:solidFill>
                  <a:srgbClr val="0000FF"/>
                </a:solidFill>
                <a:latin typeface="Consolas" panose="020B0609020204030204" pitchFamily="49" charset="0"/>
              </a:rPr>
              <a:t>string</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firstName</a:t>
            </a:r>
            <a:r>
              <a:rPr lang="da-DK" dirty="0">
                <a:solidFill>
                  <a:srgbClr val="000000"/>
                </a:solidFill>
                <a:latin typeface="Consolas" panose="020B0609020204030204" pitchFamily="49" charset="0"/>
              </a:rPr>
              <a:t> = </a:t>
            </a:r>
            <a:r>
              <a:rPr lang="da-DK" dirty="0">
                <a:solidFill>
                  <a:srgbClr val="A31515"/>
                </a:solidFill>
                <a:latin typeface="Consolas" panose="020B0609020204030204" pitchFamily="49" charset="0"/>
              </a:rPr>
              <a:t>"Daniel"</a:t>
            </a:r>
            <a:r>
              <a:rPr lang="da-DK" dirty="0">
                <a:solidFill>
                  <a:srgbClr val="000000"/>
                </a:solidFill>
                <a:latin typeface="Consolas" panose="020B0609020204030204" pitchFamily="49" charset="0"/>
              </a:rPr>
              <a:t>;</a:t>
            </a:r>
          </a:p>
          <a:p>
            <a:r>
              <a:rPr lang="da-DK" dirty="0">
                <a:solidFill>
                  <a:srgbClr val="0000FF"/>
                </a:solidFill>
                <a:latin typeface="Consolas" panose="020B0609020204030204" pitchFamily="49" charset="0"/>
              </a:rPr>
              <a:t>string</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lastName</a:t>
            </a:r>
            <a:r>
              <a:rPr lang="da-DK" dirty="0">
                <a:solidFill>
                  <a:srgbClr val="000000"/>
                </a:solidFill>
                <a:latin typeface="Consolas" panose="020B0609020204030204" pitchFamily="49" charset="0"/>
              </a:rPr>
              <a:t> = </a:t>
            </a:r>
            <a:r>
              <a:rPr lang="da-DK" dirty="0">
                <a:solidFill>
                  <a:srgbClr val="A31515"/>
                </a:solidFill>
                <a:latin typeface="Consolas" panose="020B0609020204030204" pitchFamily="49" charset="0"/>
              </a:rPr>
              <a:t>"Valsby-Koch"</a:t>
            </a:r>
            <a:r>
              <a:rPr lang="da-DK" dirty="0">
                <a:solidFill>
                  <a:srgbClr val="000000"/>
                </a:solidFill>
                <a:latin typeface="Consolas" panose="020B0609020204030204" pitchFamily="49" charset="0"/>
              </a:rPr>
              <a:t>;</a:t>
            </a:r>
          </a:p>
          <a:p>
            <a:r>
              <a:rPr lang="da-DK" dirty="0" err="1">
                <a:solidFill>
                  <a:srgbClr val="0000FF"/>
                </a:solidFill>
                <a:latin typeface="Consolas" panose="020B0609020204030204" pitchFamily="49" charset="0"/>
              </a:rPr>
              <a:t>int</a:t>
            </a:r>
            <a:r>
              <a:rPr lang="da-DK" dirty="0">
                <a:solidFill>
                  <a:srgbClr val="000000"/>
                </a:solidFill>
                <a:latin typeface="Consolas" panose="020B0609020204030204" pitchFamily="49" charset="0"/>
              </a:rPr>
              <a:t> age = 27;</a:t>
            </a:r>
          </a:p>
          <a:p>
            <a:r>
              <a:rPr lang="da-DK" dirty="0">
                <a:solidFill>
                  <a:srgbClr val="0000FF"/>
                </a:solidFill>
                <a:latin typeface="Consolas" panose="020B0609020204030204" pitchFamily="49" charset="0"/>
              </a:rPr>
              <a:t>bool</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isAlive</a:t>
            </a:r>
            <a:r>
              <a:rPr lang="da-DK" dirty="0">
                <a:solidFill>
                  <a:srgbClr val="000000"/>
                </a:solidFill>
                <a:latin typeface="Consolas" panose="020B0609020204030204" pitchFamily="49" charset="0"/>
              </a:rPr>
              <a:t> = </a:t>
            </a:r>
            <a:r>
              <a:rPr lang="da-DK" dirty="0">
                <a:solidFill>
                  <a:srgbClr val="0000FF"/>
                </a:solidFill>
                <a:latin typeface="Consolas" panose="020B0609020204030204" pitchFamily="49" charset="0"/>
              </a:rPr>
              <a:t>true</a:t>
            </a:r>
            <a:r>
              <a:rPr lang="da-DK" dirty="0">
                <a:solidFill>
                  <a:srgbClr val="000000"/>
                </a:solidFill>
                <a:latin typeface="Consolas" panose="020B0609020204030204" pitchFamily="49" charset="0"/>
              </a:rPr>
              <a:t>;</a:t>
            </a:r>
          </a:p>
          <a:p>
            <a:r>
              <a:rPr lang="da-DK" dirty="0">
                <a:solidFill>
                  <a:srgbClr val="0000FF"/>
                </a:solidFill>
                <a:latin typeface="Consolas" panose="020B0609020204030204" pitchFamily="49" charset="0"/>
              </a:rPr>
              <a:t>double</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priceTag</a:t>
            </a:r>
            <a:r>
              <a:rPr lang="da-DK" dirty="0">
                <a:solidFill>
                  <a:srgbClr val="000000"/>
                </a:solidFill>
                <a:latin typeface="Consolas" panose="020B0609020204030204" pitchFamily="49" charset="0"/>
              </a:rPr>
              <a:t> = 439.95;</a:t>
            </a:r>
          </a:p>
          <a:p>
            <a:r>
              <a:rPr lang="da-DK" dirty="0">
                <a:solidFill>
                  <a:srgbClr val="0000FF"/>
                </a:solidFill>
                <a:latin typeface="Consolas" panose="020B0609020204030204" pitchFamily="49" charset="0"/>
              </a:rPr>
              <a:t>char</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inputCharacter</a:t>
            </a:r>
            <a:r>
              <a:rPr lang="da-DK" dirty="0">
                <a:solidFill>
                  <a:srgbClr val="000000"/>
                </a:solidFill>
                <a:latin typeface="Consolas" panose="020B0609020204030204" pitchFamily="49" charset="0"/>
              </a:rPr>
              <a:t> = </a:t>
            </a:r>
            <a:r>
              <a:rPr lang="da-DK" dirty="0">
                <a:solidFill>
                  <a:srgbClr val="A31515"/>
                </a:solidFill>
                <a:latin typeface="Consolas" panose="020B0609020204030204" pitchFamily="49" charset="0"/>
              </a:rPr>
              <a:t>'æ'</a:t>
            </a:r>
            <a:r>
              <a:rPr lang="da-DK" dirty="0">
                <a:solidFill>
                  <a:srgbClr val="000000"/>
                </a:solidFill>
                <a:latin typeface="Consolas" panose="020B0609020204030204" pitchFamily="49" charset="0"/>
              </a:rPr>
              <a:t>;</a:t>
            </a:r>
          </a:p>
          <a:p>
            <a:r>
              <a:rPr lang="da-DK" dirty="0" err="1">
                <a:solidFill>
                  <a:srgbClr val="2B91AF"/>
                </a:solidFill>
                <a:latin typeface="Consolas" panose="020B0609020204030204" pitchFamily="49" charset="0"/>
              </a:rPr>
              <a:t>Random</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numberGenerator</a:t>
            </a:r>
            <a:r>
              <a:rPr lang="da-DK" dirty="0">
                <a:solidFill>
                  <a:srgbClr val="000000"/>
                </a:solidFill>
                <a:latin typeface="Consolas" panose="020B0609020204030204" pitchFamily="49" charset="0"/>
              </a:rPr>
              <a:t>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Random</a:t>
            </a:r>
            <a:r>
              <a:rPr lang="da-DK" dirty="0">
                <a:solidFill>
                  <a:srgbClr val="000000"/>
                </a:solidFill>
                <a:latin typeface="Consolas" panose="020B0609020204030204" pitchFamily="49" charset="0"/>
              </a:rPr>
              <a:t>();</a:t>
            </a:r>
            <a:endParaRPr lang="da-DK" dirty="0"/>
          </a:p>
        </p:txBody>
      </p:sp>
    </p:spTree>
    <p:extLst>
      <p:ext uri="{BB962C8B-B14F-4D97-AF65-F5344CB8AC3E}">
        <p14:creationId xmlns:p14="http://schemas.microsoft.com/office/powerpoint/2010/main" val="66251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Datatyper</a:t>
            </a:r>
            <a:endParaRPr lang="da-DK" dirty="0"/>
          </a:p>
        </p:txBody>
      </p:sp>
      <p:sp>
        <p:nvSpPr>
          <p:cNvPr id="3" name="Pladsholder til indhold 2"/>
          <p:cNvSpPr>
            <a:spLocks noGrp="1"/>
          </p:cNvSpPr>
          <p:nvPr>
            <p:ph idx="1"/>
          </p:nvPr>
        </p:nvSpPr>
        <p:spPr/>
        <p:txBody>
          <a:bodyPr/>
          <a:lstStyle/>
          <a:p>
            <a:pPr>
              <a:buFont typeface="Wingdings" panose="05000000000000000000" pitchFamily="2" charset="2"/>
              <a:buChar char="Ø"/>
            </a:pPr>
            <a:r>
              <a:rPr lang="da-DK" dirty="0" smtClean="0"/>
              <a:t>Definerer hvilken værdi en variabel kan indeholde</a:t>
            </a:r>
          </a:p>
          <a:p>
            <a:pPr>
              <a:buFont typeface="Wingdings" panose="05000000000000000000" pitchFamily="2" charset="2"/>
              <a:buChar char="Ø"/>
            </a:pPr>
            <a:endParaRPr lang="da-DK" dirty="0"/>
          </a:p>
          <a:p>
            <a:pPr>
              <a:buFont typeface="Wingdings" panose="05000000000000000000" pitchFamily="2" charset="2"/>
              <a:buChar char="Ø"/>
            </a:pPr>
            <a:r>
              <a:rPr lang="da-DK" dirty="0" smtClean="0"/>
              <a:t>C# er </a:t>
            </a:r>
            <a:r>
              <a:rPr lang="da-DK" dirty="0" err="1" smtClean="0"/>
              <a:t>strongly</a:t>
            </a:r>
            <a:r>
              <a:rPr lang="da-DK" dirty="0" smtClean="0"/>
              <a:t> </a:t>
            </a:r>
            <a:r>
              <a:rPr lang="da-DK" dirty="0" err="1" smtClean="0"/>
              <a:t>typed</a:t>
            </a:r>
            <a:r>
              <a:rPr lang="da-DK" dirty="0" smtClean="0"/>
              <a:t> – en variabels datatype skal defineres</a:t>
            </a:r>
          </a:p>
          <a:p>
            <a:pPr>
              <a:buFont typeface="Wingdings" panose="05000000000000000000" pitchFamily="2" charset="2"/>
              <a:buChar char="Ø"/>
            </a:pPr>
            <a:endParaRPr lang="da-DK" dirty="0" smtClean="0"/>
          </a:p>
          <a:p>
            <a:pPr>
              <a:buFont typeface="Wingdings" panose="05000000000000000000" pitchFamily="2" charset="2"/>
              <a:buChar char="Ø"/>
            </a:pPr>
            <a:r>
              <a:rPr lang="da-DK" dirty="0" smtClean="0"/>
              <a:t>Primitive, basic, </a:t>
            </a:r>
            <a:r>
              <a:rPr lang="da-DK" dirty="0" err="1" smtClean="0"/>
              <a:t>built</a:t>
            </a:r>
            <a:r>
              <a:rPr lang="da-DK" dirty="0" smtClean="0"/>
              <a:t>-in datatypes – lad os se på dem på de næste slides</a:t>
            </a:r>
            <a:endParaRPr lang="da-DK" dirty="0"/>
          </a:p>
        </p:txBody>
      </p:sp>
    </p:spTree>
    <p:extLst>
      <p:ext uri="{BB962C8B-B14F-4D97-AF65-F5344CB8AC3E}">
        <p14:creationId xmlns:p14="http://schemas.microsoft.com/office/powerpoint/2010/main" val="375986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Numeriske datatyper - heltal</a:t>
            </a:r>
            <a:endParaRPr lang="da-DK" dirty="0"/>
          </a:p>
        </p:txBody>
      </p:sp>
      <p:graphicFrame>
        <p:nvGraphicFramePr>
          <p:cNvPr id="4" name="Pladsholder til indhold 3"/>
          <p:cNvGraphicFramePr>
            <a:graphicFrameLocks noGrp="1"/>
          </p:cNvGraphicFramePr>
          <p:nvPr>
            <p:ph idx="1"/>
            <p:extLst>
              <p:ext uri="{D42A27DB-BD31-4B8C-83A1-F6EECF244321}">
                <p14:modId xmlns:p14="http://schemas.microsoft.com/office/powerpoint/2010/main" val="3455422565"/>
              </p:ext>
            </p:extLst>
          </p:nvPr>
        </p:nvGraphicFramePr>
        <p:xfrm>
          <a:off x="1096963" y="1846263"/>
          <a:ext cx="10058400" cy="4145280"/>
        </p:xfrm>
        <a:graphic>
          <a:graphicData uri="http://schemas.openxmlformats.org/drawingml/2006/table">
            <a:tbl>
              <a:tblPr firstRow="1" bandRow="1">
                <a:tableStyleId>{5C22544A-7EE6-4342-B048-85BDC9FD1C3A}</a:tableStyleId>
              </a:tblPr>
              <a:tblGrid>
                <a:gridCol w="843603"/>
                <a:gridCol w="3150418"/>
                <a:gridCol w="3632886"/>
                <a:gridCol w="2431493"/>
              </a:tblGrid>
              <a:tr h="370840">
                <a:tc>
                  <a:txBody>
                    <a:bodyPr/>
                    <a:lstStyle/>
                    <a:p>
                      <a:r>
                        <a:rPr lang="da-DK" dirty="0" smtClean="0"/>
                        <a:t>Type</a:t>
                      </a:r>
                      <a:endParaRPr lang="da-DK" dirty="0"/>
                    </a:p>
                  </a:txBody>
                  <a:tcPr/>
                </a:tc>
                <a:tc>
                  <a:txBody>
                    <a:bodyPr/>
                    <a:lstStyle/>
                    <a:p>
                      <a:r>
                        <a:rPr lang="da-DK" dirty="0" smtClean="0"/>
                        <a:t>Rækkevidde</a:t>
                      </a:r>
                      <a:endParaRPr lang="da-DK" dirty="0"/>
                    </a:p>
                  </a:txBody>
                  <a:tcPr/>
                </a:tc>
                <a:tc>
                  <a:txBody>
                    <a:bodyPr/>
                    <a:lstStyle/>
                    <a:p>
                      <a:r>
                        <a:rPr lang="da-DK" dirty="0" smtClean="0"/>
                        <a:t>Størrelse ( i hukommelsen )</a:t>
                      </a:r>
                      <a:endParaRPr lang="da-DK" dirty="0"/>
                    </a:p>
                  </a:txBody>
                  <a:tcPr/>
                </a:tc>
                <a:tc>
                  <a:txBody>
                    <a:bodyPr/>
                    <a:lstStyle/>
                    <a:p>
                      <a:r>
                        <a:rPr lang="da-DK" dirty="0" smtClean="0"/>
                        <a:t>.NET type</a:t>
                      </a:r>
                      <a:endParaRPr lang="da-DK" dirty="0"/>
                    </a:p>
                  </a:txBody>
                  <a:tcPr/>
                </a:tc>
              </a:tr>
              <a:tr h="370840">
                <a:tc>
                  <a:txBody>
                    <a:bodyPr/>
                    <a:lstStyle/>
                    <a:p>
                      <a:pPr marL="0" algn="l" defTabSz="914400" rtl="0" eaLnBrk="1" latinLnBrk="0" hangingPunct="1"/>
                      <a:r>
                        <a:rPr lang="da-DK" sz="1800" kern="1200" dirty="0" err="1">
                          <a:solidFill>
                            <a:schemeClr val="dk1"/>
                          </a:solidFill>
                          <a:latin typeface="+mn-lt"/>
                          <a:ea typeface="+mn-ea"/>
                          <a:cs typeface="+mn-cs"/>
                          <a:hlinkClick r:id="rId2"/>
                        </a:rPr>
                        <a:t>sbyte</a:t>
                      </a:r>
                      <a:endParaRPr lang="da-DK" sz="1800" kern="1200" dirty="0">
                        <a:solidFill>
                          <a:schemeClr val="dk1"/>
                        </a:solidFill>
                        <a:latin typeface="+mn-lt"/>
                        <a:ea typeface="+mn-ea"/>
                        <a:cs typeface="+mn-cs"/>
                      </a:endParaRPr>
                    </a:p>
                  </a:txBody>
                  <a:tcPr anchor="ctr"/>
                </a:tc>
                <a:tc>
                  <a:txBody>
                    <a:bodyPr/>
                    <a:lstStyle/>
                    <a:p>
                      <a:r>
                        <a:rPr lang="da-DK" dirty="0"/>
                        <a:t>-128 to 127</a:t>
                      </a:r>
                    </a:p>
                  </a:txBody>
                  <a:tcPr anchor="ctr"/>
                </a:tc>
                <a:tc>
                  <a:txBody>
                    <a:bodyPr/>
                    <a:lstStyle/>
                    <a:p>
                      <a:r>
                        <a:rPr lang="da-DK"/>
                        <a:t>Signed 8-bit integer</a:t>
                      </a:r>
                    </a:p>
                  </a:txBody>
                  <a:tcPr anchor="ctr"/>
                </a:tc>
                <a:tc>
                  <a:txBody>
                    <a:bodyPr/>
                    <a:lstStyle/>
                    <a:p>
                      <a:r>
                        <a:rPr lang="da-DK" dirty="0" err="1" smtClean="0"/>
                        <a:t>SByte</a:t>
                      </a:r>
                      <a:endParaRPr lang="da-DK" dirty="0"/>
                    </a:p>
                  </a:txBody>
                  <a:tcPr anchor="ctr"/>
                </a:tc>
              </a:tr>
              <a:tr h="370840">
                <a:tc>
                  <a:txBody>
                    <a:bodyPr/>
                    <a:lstStyle/>
                    <a:p>
                      <a:pPr marL="0" algn="l" defTabSz="914400" rtl="0" eaLnBrk="1" latinLnBrk="0" hangingPunct="1"/>
                      <a:r>
                        <a:rPr lang="da-DK" sz="1800" kern="1200" dirty="0">
                          <a:solidFill>
                            <a:schemeClr val="dk1"/>
                          </a:solidFill>
                          <a:latin typeface="+mn-lt"/>
                          <a:ea typeface="+mn-ea"/>
                          <a:cs typeface="+mn-cs"/>
                          <a:hlinkClick r:id="rId3"/>
                        </a:rPr>
                        <a:t>byte</a:t>
                      </a:r>
                      <a:endParaRPr lang="da-DK" sz="1800" kern="1200" dirty="0">
                        <a:solidFill>
                          <a:schemeClr val="dk1"/>
                        </a:solidFill>
                        <a:latin typeface="+mn-lt"/>
                        <a:ea typeface="+mn-ea"/>
                        <a:cs typeface="+mn-cs"/>
                      </a:endParaRPr>
                    </a:p>
                  </a:txBody>
                  <a:tcPr anchor="ctr"/>
                </a:tc>
                <a:tc>
                  <a:txBody>
                    <a:bodyPr/>
                    <a:lstStyle/>
                    <a:p>
                      <a:r>
                        <a:rPr lang="da-DK" dirty="0"/>
                        <a:t>0 to 255</a:t>
                      </a:r>
                    </a:p>
                  </a:txBody>
                  <a:tcPr anchor="ctr"/>
                </a:tc>
                <a:tc>
                  <a:txBody>
                    <a:bodyPr/>
                    <a:lstStyle/>
                    <a:p>
                      <a:r>
                        <a:rPr lang="da-DK"/>
                        <a:t>Unsigned 8-bit integer</a:t>
                      </a:r>
                    </a:p>
                  </a:txBody>
                  <a:tcPr anchor="ctr"/>
                </a:tc>
                <a:tc>
                  <a:txBody>
                    <a:bodyPr/>
                    <a:lstStyle/>
                    <a:p>
                      <a:r>
                        <a:rPr lang="da-DK" dirty="0" smtClean="0"/>
                        <a:t>Byte</a:t>
                      </a:r>
                      <a:endParaRPr lang="da-DK" dirty="0"/>
                    </a:p>
                  </a:txBody>
                  <a:tcPr anchor="ctr"/>
                </a:tc>
              </a:tr>
              <a:tr h="370840">
                <a:tc>
                  <a:txBody>
                    <a:bodyPr/>
                    <a:lstStyle/>
                    <a:p>
                      <a:pPr marL="0" algn="l" defTabSz="914400" rtl="0" eaLnBrk="1" latinLnBrk="0" hangingPunct="1"/>
                      <a:r>
                        <a:rPr lang="da-DK" sz="1800" kern="1200" dirty="0">
                          <a:solidFill>
                            <a:schemeClr val="dk1"/>
                          </a:solidFill>
                          <a:latin typeface="+mn-lt"/>
                          <a:ea typeface="+mn-ea"/>
                          <a:cs typeface="+mn-cs"/>
                          <a:hlinkClick r:id="rId4"/>
                        </a:rPr>
                        <a:t>short</a:t>
                      </a:r>
                      <a:endParaRPr lang="da-DK" sz="1800" kern="1200" dirty="0">
                        <a:solidFill>
                          <a:schemeClr val="dk1"/>
                        </a:solidFill>
                        <a:latin typeface="+mn-lt"/>
                        <a:ea typeface="+mn-ea"/>
                        <a:cs typeface="+mn-cs"/>
                      </a:endParaRPr>
                    </a:p>
                  </a:txBody>
                  <a:tcPr anchor="ctr"/>
                </a:tc>
                <a:tc>
                  <a:txBody>
                    <a:bodyPr/>
                    <a:lstStyle/>
                    <a:p>
                      <a:r>
                        <a:rPr lang="da-DK" dirty="0"/>
                        <a:t>-32,768 to 32,767</a:t>
                      </a:r>
                    </a:p>
                  </a:txBody>
                  <a:tcPr anchor="ctr"/>
                </a:tc>
                <a:tc>
                  <a:txBody>
                    <a:bodyPr/>
                    <a:lstStyle/>
                    <a:p>
                      <a:r>
                        <a:rPr lang="da-DK"/>
                        <a:t>Signed 16-bit integer</a:t>
                      </a:r>
                    </a:p>
                  </a:txBody>
                  <a:tcPr anchor="ctr"/>
                </a:tc>
                <a:tc>
                  <a:txBody>
                    <a:bodyPr/>
                    <a:lstStyle/>
                    <a:p>
                      <a:r>
                        <a:rPr lang="da-DK" dirty="0" smtClean="0"/>
                        <a:t>Int16</a:t>
                      </a:r>
                      <a:endParaRPr lang="da-DK" dirty="0"/>
                    </a:p>
                  </a:txBody>
                  <a:tcPr anchor="ctr"/>
                </a:tc>
              </a:tr>
              <a:tr h="370840">
                <a:tc>
                  <a:txBody>
                    <a:bodyPr/>
                    <a:lstStyle/>
                    <a:p>
                      <a:pPr marL="0" algn="l" defTabSz="914400" rtl="0" eaLnBrk="1" latinLnBrk="0" hangingPunct="1"/>
                      <a:r>
                        <a:rPr lang="da-DK" sz="1800" kern="1200" dirty="0" err="1">
                          <a:solidFill>
                            <a:schemeClr val="dk1"/>
                          </a:solidFill>
                          <a:latin typeface="+mn-lt"/>
                          <a:ea typeface="+mn-ea"/>
                          <a:cs typeface="+mn-cs"/>
                          <a:hlinkClick r:id="rId5"/>
                        </a:rPr>
                        <a:t>ushort</a:t>
                      </a:r>
                      <a:endParaRPr lang="da-DK" sz="1800" kern="1200" dirty="0">
                        <a:solidFill>
                          <a:schemeClr val="dk1"/>
                        </a:solidFill>
                        <a:latin typeface="+mn-lt"/>
                        <a:ea typeface="+mn-ea"/>
                        <a:cs typeface="+mn-cs"/>
                      </a:endParaRPr>
                    </a:p>
                  </a:txBody>
                  <a:tcPr anchor="ctr"/>
                </a:tc>
                <a:tc>
                  <a:txBody>
                    <a:bodyPr/>
                    <a:lstStyle/>
                    <a:p>
                      <a:r>
                        <a:rPr lang="da-DK"/>
                        <a:t>0 to 65,535</a:t>
                      </a:r>
                    </a:p>
                  </a:txBody>
                  <a:tcPr anchor="ctr"/>
                </a:tc>
                <a:tc>
                  <a:txBody>
                    <a:bodyPr/>
                    <a:lstStyle/>
                    <a:p>
                      <a:r>
                        <a:rPr lang="da-DK"/>
                        <a:t>Unsigned 16-bit integer</a:t>
                      </a:r>
                    </a:p>
                  </a:txBody>
                  <a:tcPr anchor="ctr"/>
                </a:tc>
                <a:tc>
                  <a:txBody>
                    <a:bodyPr/>
                    <a:lstStyle/>
                    <a:p>
                      <a:r>
                        <a:rPr lang="da-DK" dirty="0" smtClean="0"/>
                        <a:t>UInt16</a:t>
                      </a:r>
                      <a:endParaRPr lang="da-DK" dirty="0"/>
                    </a:p>
                  </a:txBody>
                  <a:tcPr anchor="ctr"/>
                </a:tc>
              </a:tr>
              <a:tr h="370840">
                <a:tc>
                  <a:txBody>
                    <a:bodyPr/>
                    <a:lstStyle/>
                    <a:p>
                      <a:pPr marL="0" algn="l" defTabSz="914400" rtl="0" eaLnBrk="1" latinLnBrk="0" hangingPunct="1"/>
                      <a:r>
                        <a:rPr lang="da-DK" sz="1800" kern="1200" dirty="0" err="1">
                          <a:solidFill>
                            <a:schemeClr val="dk1"/>
                          </a:solidFill>
                          <a:latin typeface="+mn-lt"/>
                          <a:ea typeface="+mn-ea"/>
                          <a:cs typeface="+mn-cs"/>
                          <a:hlinkClick r:id="rId6"/>
                        </a:rPr>
                        <a:t>int</a:t>
                      </a:r>
                      <a:endParaRPr lang="da-DK" sz="1800" kern="1200" dirty="0">
                        <a:solidFill>
                          <a:schemeClr val="dk1"/>
                        </a:solidFill>
                        <a:latin typeface="+mn-lt"/>
                        <a:ea typeface="+mn-ea"/>
                        <a:cs typeface="+mn-cs"/>
                      </a:endParaRPr>
                    </a:p>
                  </a:txBody>
                  <a:tcPr anchor="ctr"/>
                </a:tc>
                <a:tc>
                  <a:txBody>
                    <a:bodyPr/>
                    <a:lstStyle/>
                    <a:p>
                      <a:r>
                        <a:rPr lang="da-DK" dirty="0"/>
                        <a:t>-2,147,483,648 to 2,147,483,647</a:t>
                      </a:r>
                    </a:p>
                  </a:txBody>
                  <a:tcPr anchor="ctr"/>
                </a:tc>
                <a:tc>
                  <a:txBody>
                    <a:bodyPr/>
                    <a:lstStyle/>
                    <a:p>
                      <a:r>
                        <a:rPr lang="da-DK"/>
                        <a:t>Signed 32-bit integer</a:t>
                      </a:r>
                    </a:p>
                  </a:txBody>
                  <a:tcPr anchor="ctr"/>
                </a:tc>
                <a:tc>
                  <a:txBody>
                    <a:bodyPr/>
                    <a:lstStyle/>
                    <a:p>
                      <a:r>
                        <a:rPr lang="da-DK" dirty="0" smtClean="0"/>
                        <a:t>Int32</a:t>
                      </a:r>
                      <a:endParaRPr lang="da-DK" dirty="0"/>
                    </a:p>
                  </a:txBody>
                  <a:tcPr anchor="ctr"/>
                </a:tc>
              </a:tr>
              <a:tr h="370840">
                <a:tc>
                  <a:txBody>
                    <a:bodyPr/>
                    <a:lstStyle/>
                    <a:p>
                      <a:pPr marL="0" algn="l" defTabSz="914400" rtl="0" eaLnBrk="1" latinLnBrk="0" hangingPunct="1"/>
                      <a:r>
                        <a:rPr lang="da-DK" sz="1800" kern="1200" dirty="0" err="1">
                          <a:solidFill>
                            <a:schemeClr val="dk1"/>
                          </a:solidFill>
                          <a:latin typeface="+mn-lt"/>
                          <a:ea typeface="+mn-ea"/>
                          <a:cs typeface="+mn-cs"/>
                          <a:hlinkClick r:id="rId7"/>
                        </a:rPr>
                        <a:t>uint</a:t>
                      </a:r>
                      <a:endParaRPr lang="da-DK" sz="1800" kern="1200" dirty="0">
                        <a:solidFill>
                          <a:schemeClr val="dk1"/>
                        </a:solidFill>
                        <a:latin typeface="+mn-lt"/>
                        <a:ea typeface="+mn-ea"/>
                        <a:cs typeface="+mn-cs"/>
                      </a:endParaRPr>
                    </a:p>
                  </a:txBody>
                  <a:tcPr anchor="ctr"/>
                </a:tc>
                <a:tc>
                  <a:txBody>
                    <a:bodyPr/>
                    <a:lstStyle/>
                    <a:p>
                      <a:r>
                        <a:rPr lang="da-DK" dirty="0"/>
                        <a:t>0 to 4,294,967,295</a:t>
                      </a:r>
                    </a:p>
                  </a:txBody>
                  <a:tcPr anchor="ctr"/>
                </a:tc>
                <a:tc>
                  <a:txBody>
                    <a:bodyPr/>
                    <a:lstStyle/>
                    <a:p>
                      <a:r>
                        <a:rPr lang="da-DK"/>
                        <a:t>Unsigned 32-bit integer</a:t>
                      </a:r>
                    </a:p>
                  </a:txBody>
                  <a:tcPr anchor="ctr"/>
                </a:tc>
                <a:tc>
                  <a:txBody>
                    <a:bodyPr/>
                    <a:lstStyle/>
                    <a:p>
                      <a:r>
                        <a:rPr lang="da-DK" dirty="0" smtClean="0"/>
                        <a:t>UInt32</a:t>
                      </a:r>
                      <a:endParaRPr lang="da-DK" dirty="0"/>
                    </a:p>
                  </a:txBody>
                  <a:tcPr anchor="ctr"/>
                </a:tc>
              </a:tr>
              <a:tr h="370840">
                <a:tc>
                  <a:txBody>
                    <a:bodyPr/>
                    <a:lstStyle/>
                    <a:p>
                      <a:pPr marL="0" algn="l" defTabSz="914400" rtl="0" eaLnBrk="1" latinLnBrk="0" hangingPunct="1"/>
                      <a:r>
                        <a:rPr lang="da-DK" sz="1800" kern="1200" dirty="0">
                          <a:solidFill>
                            <a:schemeClr val="dk1"/>
                          </a:solidFill>
                          <a:latin typeface="+mn-lt"/>
                          <a:ea typeface="+mn-ea"/>
                          <a:cs typeface="+mn-cs"/>
                          <a:hlinkClick r:id="rId8"/>
                        </a:rPr>
                        <a:t>long</a:t>
                      </a:r>
                      <a:endParaRPr lang="da-DK" sz="1800" kern="1200" dirty="0">
                        <a:solidFill>
                          <a:schemeClr val="dk1"/>
                        </a:solidFill>
                        <a:latin typeface="+mn-lt"/>
                        <a:ea typeface="+mn-ea"/>
                        <a:cs typeface="+mn-cs"/>
                      </a:endParaRPr>
                    </a:p>
                  </a:txBody>
                  <a:tcPr anchor="ctr"/>
                </a:tc>
                <a:tc>
                  <a:txBody>
                    <a:bodyPr/>
                    <a:lstStyle/>
                    <a:p>
                      <a:r>
                        <a:rPr lang="da-DK"/>
                        <a:t>-9,223,372,036,854,775,808 to 9,223,372,036,854,775,807</a:t>
                      </a:r>
                    </a:p>
                  </a:txBody>
                  <a:tcPr anchor="ctr"/>
                </a:tc>
                <a:tc>
                  <a:txBody>
                    <a:bodyPr/>
                    <a:lstStyle/>
                    <a:p>
                      <a:r>
                        <a:rPr lang="da-DK" dirty="0" err="1"/>
                        <a:t>Signed</a:t>
                      </a:r>
                      <a:r>
                        <a:rPr lang="da-DK" dirty="0"/>
                        <a:t> 64-bit </a:t>
                      </a:r>
                      <a:r>
                        <a:rPr lang="da-DK" dirty="0" err="1"/>
                        <a:t>integer</a:t>
                      </a:r>
                      <a:endParaRPr lang="da-DK" dirty="0"/>
                    </a:p>
                  </a:txBody>
                  <a:tcPr anchor="ctr"/>
                </a:tc>
                <a:tc>
                  <a:txBody>
                    <a:bodyPr/>
                    <a:lstStyle/>
                    <a:p>
                      <a:r>
                        <a:rPr lang="da-DK" dirty="0" smtClean="0"/>
                        <a:t>Int64</a:t>
                      </a:r>
                      <a:endParaRPr lang="da-DK" dirty="0"/>
                    </a:p>
                  </a:txBody>
                  <a:tcPr anchor="ctr"/>
                </a:tc>
              </a:tr>
              <a:tr h="370840">
                <a:tc>
                  <a:txBody>
                    <a:bodyPr/>
                    <a:lstStyle/>
                    <a:p>
                      <a:r>
                        <a:rPr lang="da-DK" dirty="0" err="1">
                          <a:hlinkClick r:id="rId9"/>
                        </a:rPr>
                        <a:t>ulong</a:t>
                      </a:r>
                      <a:endParaRPr lang="da-DK" dirty="0"/>
                    </a:p>
                  </a:txBody>
                  <a:tcPr anchor="ctr"/>
                </a:tc>
                <a:tc>
                  <a:txBody>
                    <a:bodyPr/>
                    <a:lstStyle/>
                    <a:p>
                      <a:r>
                        <a:rPr lang="da-DK"/>
                        <a:t>0 to 18,446,744,073,709,551,615</a:t>
                      </a:r>
                    </a:p>
                  </a:txBody>
                  <a:tcPr anchor="ctr"/>
                </a:tc>
                <a:tc>
                  <a:txBody>
                    <a:bodyPr/>
                    <a:lstStyle/>
                    <a:p>
                      <a:r>
                        <a:rPr lang="da-DK" dirty="0" err="1"/>
                        <a:t>Unsigned</a:t>
                      </a:r>
                      <a:r>
                        <a:rPr lang="da-DK" dirty="0"/>
                        <a:t> 64-bit </a:t>
                      </a:r>
                      <a:r>
                        <a:rPr lang="da-DK" dirty="0" err="1"/>
                        <a:t>integer</a:t>
                      </a:r>
                      <a:endParaRPr lang="da-DK" dirty="0"/>
                    </a:p>
                  </a:txBody>
                  <a:tcPr anchor="ctr"/>
                </a:tc>
                <a:tc>
                  <a:txBody>
                    <a:bodyPr/>
                    <a:lstStyle/>
                    <a:p>
                      <a:r>
                        <a:rPr lang="da-DK" dirty="0" smtClean="0"/>
                        <a:t>UInt64</a:t>
                      </a:r>
                      <a:endParaRPr lang="da-DK" dirty="0"/>
                    </a:p>
                  </a:txBody>
                  <a:tcPr anchor="ctr"/>
                </a:tc>
              </a:tr>
            </a:tbl>
          </a:graphicData>
        </a:graphic>
      </p:graphicFrame>
    </p:spTree>
    <p:extLst>
      <p:ext uri="{BB962C8B-B14F-4D97-AF65-F5344CB8AC3E}">
        <p14:creationId xmlns:p14="http://schemas.microsoft.com/office/powerpoint/2010/main" val="2831071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Numeriske datatyper - kommatal</a:t>
            </a:r>
            <a:endParaRPr lang="da-DK" dirty="0"/>
          </a:p>
        </p:txBody>
      </p:sp>
      <p:graphicFrame>
        <p:nvGraphicFramePr>
          <p:cNvPr id="4" name="Pladsholder til indhold 3"/>
          <p:cNvGraphicFramePr>
            <a:graphicFrameLocks noGrp="1"/>
          </p:cNvGraphicFramePr>
          <p:nvPr>
            <p:ph idx="1"/>
            <p:extLst>
              <p:ext uri="{D42A27DB-BD31-4B8C-83A1-F6EECF244321}">
                <p14:modId xmlns:p14="http://schemas.microsoft.com/office/powerpoint/2010/main" val="3719770755"/>
              </p:ext>
            </p:extLst>
          </p:nvPr>
        </p:nvGraphicFramePr>
        <p:xfrm>
          <a:off x="1096963" y="1846263"/>
          <a:ext cx="10058717" cy="1483360"/>
        </p:xfrm>
        <a:graphic>
          <a:graphicData uri="http://schemas.openxmlformats.org/drawingml/2006/table">
            <a:tbl>
              <a:tblPr firstRow="1" bandRow="1">
                <a:tableStyleId>{5C22544A-7EE6-4342-B048-85BDC9FD1C3A}</a:tableStyleId>
              </a:tblPr>
              <a:tblGrid>
                <a:gridCol w="922337"/>
                <a:gridCol w="3454400"/>
                <a:gridCol w="2298700"/>
                <a:gridCol w="1181100"/>
                <a:gridCol w="2202180"/>
              </a:tblGrid>
              <a:tr h="370840">
                <a:tc>
                  <a:txBody>
                    <a:bodyPr/>
                    <a:lstStyle/>
                    <a:p>
                      <a:r>
                        <a:rPr lang="da-DK" dirty="0" smtClean="0"/>
                        <a:t>Type</a:t>
                      </a:r>
                      <a:endParaRPr lang="da-DK" dirty="0"/>
                    </a:p>
                  </a:txBody>
                  <a:tcPr/>
                </a:tc>
                <a:tc>
                  <a:txBody>
                    <a:bodyPr/>
                    <a:lstStyle/>
                    <a:p>
                      <a:r>
                        <a:rPr lang="da-DK" dirty="0" smtClean="0"/>
                        <a:t>Cirka</a:t>
                      </a:r>
                      <a:r>
                        <a:rPr lang="da-DK" baseline="0" dirty="0" smtClean="0"/>
                        <a:t> </a:t>
                      </a:r>
                      <a:r>
                        <a:rPr lang="da-DK" dirty="0" smtClean="0"/>
                        <a:t>Rækkevidde</a:t>
                      </a:r>
                      <a:endParaRPr lang="da-DK" dirty="0"/>
                    </a:p>
                  </a:txBody>
                  <a:tcPr/>
                </a:tc>
                <a:tc>
                  <a:txBody>
                    <a:bodyPr/>
                    <a:lstStyle/>
                    <a:p>
                      <a:r>
                        <a:rPr lang="da-DK" dirty="0" smtClean="0"/>
                        <a:t>Præcision</a:t>
                      </a:r>
                      <a:endParaRPr lang="da-DK" dirty="0"/>
                    </a:p>
                  </a:txBody>
                  <a:tcPr/>
                </a:tc>
                <a:tc>
                  <a:txBody>
                    <a:bodyPr/>
                    <a:lstStyle/>
                    <a:p>
                      <a:r>
                        <a:rPr lang="da-DK" dirty="0" smtClean="0"/>
                        <a:t>Størrelse</a:t>
                      </a:r>
                      <a:endParaRPr lang="da-DK" dirty="0"/>
                    </a:p>
                  </a:txBody>
                  <a:tcPr/>
                </a:tc>
                <a:tc>
                  <a:txBody>
                    <a:bodyPr/>
                    <a:lstStyle/>
                    <a:p>
                      <a:r>
                        <a:rPr lang="da-DK" dirty="0" smtClean="0"/>
                        <a:t>.NET type</a:t>
                      </a:r>
                      <a:endParaRPr lang="da-DK" dirty="0"/>
                    </a:p>
                  </a:txBody>
                  <a:tcPr/>
                </a:tc>
              </a:tr>
              <a:tr h="370840">
                <a:tc>
                  <a:txBody>
                    <a:bodyPr/>
                    <a:lstStyle/>
                    <a:p>
                      <a:r>
                        <a:rPr lang="da-DK" dirty="0" err="1">
                          <a:hlinkClick r:id="rId2"/>
                        </a:rPr>
                        <a:t>float</a:t>
                      </a:r>
                      <a:endParaRPr lang="da-DK" dirty="0"/>
                    </a:p>
                  </a:txBody>
                  <a:tcPr anchor="ctr"/>
                </a:tc>
                <a:tc>
                  <a:txBody>
                    <a:bodyPr/>
                    <a:lstStyle/>
                    <a:p>
                      <a:r>
                        <a:rPr lang="da-DK"/>
                        <a:t>±1.5e−45 to ±3.4e38</a:t>
                      </a:r>
                    </a:p>
                  </a:txBody>
                  <a:tcPr anchor="ctr"/>
                </a:tc>
                <a:tc>
                  <a:txBody>
                    <a:bodyPr/>
                    <a:lstStyle/>
                    <a:p>
                      <a:r>
                        <a:rPr lang="da-DK" dirty="0"/>
                        <a:t>7 </a:t>
                      </a:r>
                      <a:r>
                        <a:rPr lang="da-DK" dirty="0" smtClean="0"/>
                        <a:t>cifre</a:t>
                      </a:r>
                      <a:endParaRPr lang="da-DK" dirty="0"/>
                    </a:p>
                  </a:txBody>
                  <a:tcPr anchor="ctr"/>
                </a:tc>
                <a:tc>
                  <a:txBody>
                    <a:bodyPr/>
                    <a:lstStyle/>
                    <a:p>
                      <a:r>
                        <a:rPr lang="da-DK" dirty="0" smtClean="0"/>
                        <a:t>32 bit</a:t>
                      </a:r>
                      <a:endParaRPr lang="da-DK" dirty="0"/>
                    </a:p>
                  </a:txBody>
                  <a:tcPr anchor="ctr"/>
                </a:tc>
                <a:tc>
                  <a:txBody>
                    <a:bodyPr/>
                    <a:lstStyle/>
                    <a:p>
                      <a:r>
                        <a:rPr lang="da-DK" dirty="0" smtClean="0"/>
                        <a:t>Single</a:t>
                      </a:r>
                      <a:endParaRPr lang="da-DK" dirty="0"/>
                    </a:p>
                  </a:txBody>
                  <a:tcPr/>
                </a:tc>
              </a:tr>
              <a:tr h="370840">
                <a:tc>
                  <a:txBody>
                    <a:bodyPr/>
                    <a:lstStyle/>
                    <a:p>
                      <a:r>
                        <a:rPr lang="da-DK">
                          <a:hlinkClick r:id="rId3"/>
                        </a:rPr>
                        <a:t>double</a:t>
                      </a:r>
                      <a:endParaRPr lang="da-DK"/>
                    </a:p>
                  </a:txBody>
                  <a:tcPr anchor="ctr"/>
                </a:tc>
                <a:tc>
                  <a:txBody>
                    <a:bodyPr/>
                    <a:lstStyle/>
                    <a:p>
                      <a:r>
                        <a:rPr lang="da-DK"/>
                        <a:t>±5.0e−324 to ±1.7e308</a:t>
                      </a:r>
                    </a:p>
                  </a:txBody>
                  <a:tcPr anchor="ctr"/>
                </a:tc>
                <a:tc>
                  <a:txBody>
                    <a:bodyPr/>
                    <a:lstStyle/>
                    <a:p>
                      <a:r>
                        <a:rPr lang="da-DK" dirty="0" smtClean="0"/>
                        <a:t>15-16</a:t>
                      </a:r>
                      <a:r>
                        <a:rPr lang="da-DK" baseline="0" dirty="0" smtClean="0"/>
                        <a:t> cifre</a:t>
                      </a:r>
                      <a:endParaRPr lang="da-DK" dirty="0"/>
                    </a:p>
                  </a:txBody>
                  <a:tcPr anchor="ctr"/>
                </a:tc>
                <a:tc>
                  <a:txBody>
                    <a:bodyPr/>
                    <a:lstStyle/>
                    <a:p>
                      <a:r>
                        <a:rPr lang="da-DK" dirty="0" smtClean="0"/>
                        <a:t>64 bit</a:t>
                      </a:r>
                      <a:endParaRPr lang="da-DK" dirty="0"/>
                    </a:p>
                  </a:txBody>
                  <a:tcPr anchor="ctr"/>
                </a:tc>
                <a:tc>
                  <a:txBody>
                    <a:bodyPr/>
                    <a:lstStyle/>
                    <a:p>
                      <a:r>
                        <a:rPr lang="da-DK" dirty="0" smtClean="0"/>
                        <a:t>Double</a:t>
                      </a:r>
                      <a:endParaRPr lang="da-DK" dirty="0"/>
                    </a:p>
                  </a:txBody>
                  <a:tcPr/>
                </a:tc>
              </a:tr>
              <a:tr h="370840">
                <a:tc>
                  <a:txBody>
                    <a:bodyPr/>
                    <a:lstStyle/>
                    <a:p>
                      <a:r>
                        <a:rPr lang="da-DK" dirty="0">
                          <a:hlinkClick r:id="rId4"/>
                        </a:rPr>
                        <a:t>decimal</a:t>
                      </a:r>
                      <a:endParaRPr lang="da-DK" dirty="0"/>
                    </a:p>
                  </a:txBody>
                  <a:tcPr anchor="ctr"/>
                </a:tc>
                <a:tc>
                  <a:txBody>
                    <a:bodyPr/>
                    <a:lstStyle/>
                    <a:p>
                      <a:r>
                        <a:rPr lang="da-DK"/>
                        <a:t>(-7.9 x 10</a:t>
                      </a:r>
                      <a:r>
                        <a:rPr lang="da-DK" baseline="30000"/>
                        <a:t>28</a:t>
                      </a:r>
                      <a:r>
                        <a:rPr lang="da-DK"/>
                        <a:t> to 7.9 x 10</a:t>
                      </a:r>
                      <a:r>
                        <a:rPr lang="da-DK" baseline="30000"/>
                        <a:t>28</a:t>
                      </a:r>
                      <a:r>
                        <a:rPr lang="da-DK"/>
                        <a:t>) / (10</a:t>
                      </a:r>
                      <a:r>
                        <a:rPr lang="da-DK" baseline="30000"/>
                        <a:t>0 to 28</a:t>
                      </a:r>
                      <a:r>
                        <a:rPr lang="da-DK"/>
                        <a:t>)</a:t>
                      </a:r>
                    </a:p>
                  </a:txBody>
                  <a:tcPr anchor="ctr"/>
                </a:tc>
                <a:tc>
                  <a:txBody>
                    <a:bodyPr/>
                    <a:lstStyle/>
                    <a:p>
                      <a:r>
                        <a:rPr lang="da-DK" dirty="0"/>
                        <a:t>28-29 </a:t>
                      </a:r>
                      <a:r>
                        <a:rPr lang="da-DK" dirty="0" smtClean="0"/>
                        <a:t>betydende cifre</a:t>
                      </a:r>
                      <a:endParaRPr lang="da-DK" dirty="0"/>
                    </a:p>
                  </a:txBody>
                  <a:tcPr anchor="ctr"/>
                </a:tc>
                <a:tc>
                  <a:txBody>
                    <a:bodyPr/>
                    <a:lstStyle/>
                    <a:p>
                      <a:r>
                        <a:rPr lang="da-DK" dirty="0" smtClean="0"/>
                        <a:t>128 bit</a:t>
                      </a:r>
                      <a:endParaRPr lang="da-DK" dirty="0"/>
                    </a:p>
                  </a:txBody>
                  <a:tcPr anchor="ctr"/>
                </a:tc>
                <a:tc>
                  <a:txBody>
                    <a:bodyPr/>
                    <a:lstStyle/>
                    <a:p>
                      <a:r>
                        <a:rPr lang="da-DK" dirty="0" smtClean="0"/>
                        <a:t>Decimal</a:t>
                      </a:r>
                      <a:endParaRPr lang="da-DK" dirty="0"/>
                    </a:p>
                  </a:txBody>
                  <a:tcPr/>
                </a:tc>
              </a:tr>
            </a:tbl>
          </a:graphicData>
        </a:graphic>
      </p:graphicFrame>
    </p:spTree>
    <p:extLst>
      <p:ext uri="{BB962C8B-B14F-4D97-AF65-F5344CB8AC3E}">
        <p14:creationId xmlns:p14="http://schemas.microsoft.com/office/powerpoint/2010/main" val="1905381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Andre </a:t>
            </a:r>
            <a:r>
              <a:rPr lang="da-DK" dirty="0" err="1" smtClean="0"/>
              <a:t>built</a:t>
            </a:r>
            <a:r>
              <a:rPr lang="da-DK" dirty="0" smtClean="0"/>
              <a:t>-in datatyper</a:t>
            </a:r>
            <a:endParaRPr lang="da-DK" dirty="0"/>
          </a:p>
        </p:txBody>
      </p:sp>
      <p:graphicFrame>
        <p:nvGraphicFramePr>
          <p:cNvPr id="4" name="Pladsholder til indhold 3"/>
          <p:cNvGraphicFramePr>
            <a:graphicFrameLocks noGrp="1"/>
          </p:cNvGraphicFramePr>
          <p:nvPr>
            <p:ph idx="1"/>
            <p:extLst>
              <p:ext uri="{D42A27DB-BD31-4B8C-83A1-F6EECF244321}">
                <p14:modId xmlns:p14="http://schemas.microsoft.com/office/powerpoint/2010/main" val="2925573512"/>
              </p:ext>
            </p:extLst>
          </p:nvPr>
        </p:nvGraphicFramePr>
        <p:xfrm>
          <a:off x="1096963" y="1858620"/>
          <a:ext cx="10058400" cy="1483360"/>
        </p:xfrm>
        <a:graphic>
          <a:graphicData uri="http://schemas.openxmlformats.org/drawingml/2006/table">
            <a:tbl>
              <a:tblPr firstRow="1" bandRow="1">
                <a:tableStyleId>{5C22544A-7EE6-4342-B048-85BDC9FD1C3A}</a:tableStyleId>
              </a:tblPr>
              <a:tblGrid>
                <a:gridCol w="904832"/>
                <a:gridCol w="4124368"/>
                <a:gridCol w="2514600"/>
                <a:gridCol w="2514600"/>
              </a:tblGrid>
              <a:tr h="370840">
                <a:tc>
                  <a:txBody>
                    <a:bodyPr/>
                    <a:lstStyle/>
                    <a:p>
                      <a:r>
                        <a:rPr lang="da-DK" dirty="0" smtClean="0"/>
                        <a:t>Type</a:t>
                      </a:r>
                      <a:endParaRPr lang="da-DK" dirty="0"/>
                    </a:p>
                  </a:txBody>
                  <a:tcPr/>
                </a:tc>
                <a:tc>
                  <a:txBody>
                    <a:bodyPr/>
                    <a:lstStyle/>
                    <a:p>
                      <a:r>
                        <a:rPr lang="da-DK" dirty="0" smtClean="0"/>
                        <a:t>Beskrivelse</a:t>
                      </a:r>
                      <a:endParaRPr lang="da-DK" dirty="0"/>
                    </a:p>
                  </a:txBody>
                  <a:tcPr/>
                </a:tc>
                <a:tc>
                  <a:txBody>
                    <a:bodyPr/>
                    <a:lstStyle/>
                    <a:p>
                      <a:r>
                        <a:rPr lang="da-DK" dirty="0" smtClean="0"/>
                        <a:t>Eksempel</a:t>
                      </a:r>
                      <a:endParaRPr lang="da-DK" dirty="0"/>
                    </a:p>
                  </a:txBody>
                  <a:tcPr/>
                </a:tc>
                <a:tc>
                  <a:txBody>
                    <a:bodyPr/>
                    <a:lstStyle/>
                    <a:p>
                      <a:r>
                        <a:rPr lang="da-DK" dirty="0" smtClean="0"/>
                        <a:t>.Net</a:t>
                      </a:r>
                      <a:r>
                        <a:rPr lang="da-DK" baseline="0" dirty="0" smtClean="0"/>
                        <a:t> type</a:t>
                      </a:r>
                      <a:endParaRPr lang="da-DK" dirty="0"/>
                    </a:p>
                  </a:txBody>
                  <a:tcPr/>
                </a:tc>
              </a:tr>
              <a:tr h="370840">
                <a:tc>
                  <a:txBody>
                    <a:bodyPr/>
                    <a:lstStyle/>
                    <a:p>
                      <a:r>
                        <a:rPr lang="da-DK" dirty="0" smtClean="0">
                          <a:hlinkClick r:id="rId2"/>
                        </a:rPr>
                        <a:t>char</a:t>
                      </a:r>
                      <a:endParaRPr lang="da-DK" dirty="0"/>
                    </a:p>
                  </a:txBody>
                  <a:tcPr/>
                </a:tc>
                <a:tc>
                  <a:txBody>
                    <a:bodyPr/>
                    <a:lstStyle/>
                    <a:p>
                      <a:r>
                        <a:rPr lang="da-DK" dirty="0" smtClean="0"/>
                        <a:t>Indeholder</a:t>
                      </a:r>
                      <a:r>
                        <a:rPr lang="da-DK" baseline="0" dirty="0" smtClean="0"/>
                        <a:t> en enkelt UTF-8 karakter</a:t>
                      </a:r>
                      <a:endParaRPr lang="da-DK" dirty="0"/>
                    </a:p>
                  </a:txBody>
                  <a:tcPr/>
                </a:tc>
                <a:tc>
                  <a:txBody>
                    <a:bodyPr/>
                    <a:lstStyle/>
                    <a:p>
                      <a:r>
                        <a:rPr lang="da-DK" sz="1800" dirty="0" smtClean="0">
                          <a:solidFill>
                            <a:srgbClr val="A31515"/>
                          </a:solidFill>
                          <a:latin typeface="Consolas" panose="020B0609020204030204" pitchFamily="49" charset="0"/>
                        </a:rPr>
                        <a:t>'æ'</a:t>
                      </a:r>
                      <a:endParaRPr lang="da-DK" dirty="0"/>
                    </a:p>
                  </a:txBody>
                  <a:tcPr/>
                </a:tc>
                <a:tc>
                  <a:txBody>
                    <a:bodyPr/>
                    <a:lstStyle/>
                    <a:p>
                      <a:r>
                        <a:rPr lang="da-DK" dirty="0" smtClean="0"/>
                        <a:t>Char</a:t>
                      </a:r>
                      <a:endParaRPr lang="da-DK" dirty="0"/>
                    </a:p>
                  </a:txBody>
                  <a:tcPr/>
                </a:tc>
              </a:tr>
              <a:tr h="370840">
                <a:tc>
                  <a:txBody>
                    <a:bodyPr/>
                    <a:lstStyle/>
                    <a:p>
                      <a:r>
                        <a:rPr lang="da-DK" dirty="0" smtClean="0">
                          <a:hlinkClick r:id="rId3"/>
                        </a:rPr>
                        <a:t>string</a:t>
                      </a:r>
                      <a:endParaRPr lang="da-DK" dirty="0"/>
                    </a:p>
                  </a:txBody>
                  <a:tcPr/>
                </a:tc>
                <a:tc>
                  <a:txBody>
                    <a:bodyPr/>
                    <a:lstStyle/>
                    <a:p>
                      <a:r>
                        <a:rPr lang="da-DK" dirty="0" smtClean="0"/>
                        <a:t>Indeholder tekst</a:t>
                      </a:r>
                      <a:endParaRPr lang="da-DK" dirty="0"/>
                    </a:p>
                  </a:txBody>
                  <a:tcPr/>
                </a:tc>
                <a:tc>
                  <a:txBody>
                    <a:bodyPr/>
                    <a:lstStyle/>
                    <a:p>
                      <a:r>
                        <a:rPr lang="da-DK" sz="1800" dirty="0" smtClean="0">
                          <a:solidFill>
                            <a:srgbClr val="A31515"/>
                          </a:solidFill>
                          <a:latin typeface="Consolas" panose="020B0609020204030204" pitchFamily="49" charset="0"/>
                        </a:rPr>
                        <a:t>"Daniel"</a:t>
                      </a:r>
                      <a:endParaRPr lang="da-DK" dirty="0"/>
                    </a:p>
                  </a:txBody>
                  <a:tcPr/>
                </a:tc>
                <a:tc>
                  <a:txBody>
                    <a:bodyPr/>
                    <a:lstStyle/>
                    <a:p>
                      <a:r>
                        <a:rPr lang="da-DK" dirty="0" smtClean="0"/>
                        <a:t>String</a:t>
                      </a:r>
                      <a:endParaRPr lang="da-DK" dirty="0"/>
                    </a:p>
                  </a:txBody>
                  <a:tcPr/>
                </a:tc>
              </a:tr>
              <a:tr h="370840">
                <a:tc>
                  <a:txBody>
                    <a:bodyPr/>
                    <a:lstStyle/>
                    <a:p>
                      <a:r>
                        <a:rPr lang="da-DK" dirty="0" smtClean="0">
                          <a:hlinkClick r:id="rId4"/>
                        </a:rPr>
                        <a:t>bool</a:t>
                      </a:r>
                      <a:endParaRPr lang="da-DK" dirty="0"/>
                    </a:p>
                  </a:txBody>
                  <a:tcPr/>
                </a:tc>
                <a:tc>
                  <a:txBody>
                    <a:bodyPr/>
                    <a:lstStyle/>
                    <a:p>
                      <a:r>
                        <a:rPr lang="da-DK" dirty="0" smtClean="0"/>
                        <a:t>Indeholder</a:t>
                      </a:r>
                      <a:r>
                        <a:rPr lang="da-DK" baseline="0" dirty="0" smtClean="0"/>
                        <a:t> en indikation af sandt/falsk</a:t>
                      </a:r>
                      <a:endParaRPr lang="da-DK" dirty="0"/>
                    </a:p>
                  </a:txBody>
                  <a:tcPr/>
                </a:tc>
                <a:tc>
                  <a:txBody>
                    <a:bodyPr/>
                    <a:lstStyle/>
                    <a:p>
                      <a:r>
                        <a:rPr lang="da-DK" sz="1800" dirty="0" smtClean="0">
                          <a:solidFill>
                            <a:srgbClr val="0000FF"/>
                          </a:solidFill>
                          <a:latin typeface="Consolas" panose="020B0609020204030204" pitchFamily="49" charset="0"/>
                        </a:rPr>
                        <a:t>false</a:t>
                      </a:r>
                      <a:r>
                        <a:rPr lang="da-DK" sz="1800" dirty="0" smtClean="0">
                          <a:solidFill>
                            <a:srgbClr val="000000"/>
                          </a:solidFill>
                          <a:latin typeface="Consolas" panose="020B0609020204030204" pitchFamily="49" charset="0"/>
                        </a:rPr>
                        <a:t> </a:t>
                      </a:r>
                      <a:r>
                        <a:rPr lang="da-DK" sz="1800" dirty="0" smtClean="0">
                          <a:solidFill>
                            <a:srgbClr val="0000FF"/>
                          </a:solidFill>
                          <a:latin typeface="Consolas" panose="020B0609020204030204" pitchFamily="49" charset="0"/>
                        </a:rPr>
                        <a:t>true</a:t>
                      </a:r>
                      <a:endParaRPr lang="da-DK" dirty="0"/>
                    </a:p>
                  </a:txBody>
                  <a:tcPr/>
                </a:tc>
                <a:tc>
                  <a:txBody>
                    <a:bodyPr/>
                    <a:lstStyle/>
                    <a:p>
                      <a:r>
                        <a:rPr lang="da-DK" dirty="0" err="1" smtClean="0"/>
                        <a:t>Boolean</a:t>
                      </a:r>
                      <a:endParaRPr lang="da-DK" dirty="0"/>
                    </a:p>
                  </a:txBody>
                  <a:tcPr/>
                </a:tc>
              </a:tr>
            </a:tbl>
          </a:graphicData>
        </a:graphic>
      </p:graphicFrame>
    </p:spTree>
    <p:extLst>
      <p:ext uri="{BB962C8B-B14F-4D97-AF65-F5344CB8AC3E}">
        <p14:creationId xmlns:p14="http://schemas.microsoft.com/office/powerpoint/2010/main" val="2887986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SoftwareKonstruktion">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oftwareKonstruktion" id="{0CEE5E72-F75B-4549-A510-57A8DD171B12}" vid="{E70A5810-F716-457F-A8A1-6983F99EAF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3C02EDCC1801C4D9198D73D85B43E5B" ma:contentTypeVersion="1" ma:contentTypeDescription="Opret et nyt dokument." ma:contentTypeScope="" ma:versionID="a5206f66006e07f134d36a98436e5a40">
  <xsd:schema xmlns:xsd="http://www.w3.org/2001/XMLSchema" xmlns:xs="http://www.w3.org/2001/XMLSchema" xmlns:p="http://schemas.microsoft.com/office/2006/metadata/properties" xmlns:ns1="http://schemas.microsoft.com/sharepoint/v3" targetNamespace="http://schemas.microsoft.com/office/2006/metadata/properties" ma:root="true" ma:fieldsID="2c21ede9bd8455c41f61b3c474074c1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tartdato for planlægning" ma:description="Startdato for planlægning er en webstedskolonne, der blev oprettet vha. publiceringsfunktionen. Den bruges til at angive den dato og det klokkeslæt, hvor denne side først vil være synlig for besøgende på webstedet." ma:hidden="true" ma:internalName="PublishingStartDate">
      <xsd:simpleType>
        <xsd:restriction base="dms:Unknown"/>
      </xsd:simpleType>
    </xsd:element>
    <xsd:element name="PublishingExpirationDate" ma:index="9" nillable="true" ma:displayName="Slutdato for planlægning" ma:description="Slutdato for planlægning er en webstedskolonne, der blev oprettet vha. publiceringsfunktionen. Den bruges til at angive den dato og det klokkeslæt, hvor denne side ikke længere vil være synlig for besøgende på webstedet."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CD26B3-64DB-4812-B230-C464E92A0B99}"/>
</file>

<file path=customXml/itemProps2.xml><?xml version="1.0" encoding="utf-8"?>
<ds:datastoreItem xmlns:ds="http://schemas.openxmlformats.org/officeDocument/2006/customXml" ds:itemID="{917D8A5B-C900-4E30-AA71-9C52D36953C3}"/>
</file>

<file path=customXml/itemProps3.xml><?xml version="1.0" encoding="utf-8"?>
<ds:datastoreItem xmlns:ds="http://schemas.openxmlformats.org/officeDocument/2006/customXml" ds:itemID="{E5255935-85AA-4222-B677-80E63B54BB62}"/>
</file>

<file path=docProps/app.xml><?xml version="1.0" encoding="utf-8"?>
<Properties xmlns="http://schemas.openxmlformats.org/officeDocument/2006/extended-properties" xmlns:vt="http://schemas.openxmlformats.org/officeDocument/2006/docPropsVTypes">
  <Template>SoftwareKonstruktion</Template>
  <TotalTime>1242</TotalTime>
  <Words>421</Words>
  <Application>Microsoft Office PowerPoint</Application>
  <PresentationFormat>Widescreen</PresentationFormat>
  <Paragraphs>114</Paragraphs>
  <Slides>9</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9</vt:i4>
      </vt:variant>
    </vt:vector>
  </HeadingPairs>
  <TitlesOfParts>
    <vt:vector size="14" baseType="lpstr">
      <vt:lpstr>Calibri</vt:lpstr>
      <vt:lpstr>Calibri Light</vt:lpstr>
      <vt:lpstr>Consolas</vt:lpstr>
      <vt:lpstr>Wingdings</vt:lpstr>
      <vt:lpstr>SoftwareKonstruktion</vt:lpstr>
      <vt:lpstr>Variabler og Datatyper</vt:lpstr>
      <vt:lpstr>Citat fra Wikipedia (link)</vt:lpstr>
      <vt:lpstr>Hvad er en variabel?</vt:lpstr>
      <vt:lpstr>Eksempler på variabler</vt:lpstr>
      <vt:lpstr>Variabler med værdier</vt:lpstr>
      <vt:lpstr>Datatyper</vt:lpstr>
      <vt:lpstr>Numeriske datatyper - heltal</vt:lpstr>
      <vt:lpstr>Numeriske datatyper - kommatal</vt:lpstr>
      <vt:lpstr>Andre built-in datatyper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 tabel</dc:title>
  <dc:creator>Daniel Valsby-Koch</dc:creator>
  <cp:lastModifiedBy>Daniel Valsby-Koch</cp:lastModifiedBy>
  <cp:revision>24</cp:revision>
  <dcterms:created xsi:type="dcterms:W3CDTF">2016-04-19T20:11:05Z</dcterms:created>
  <dcterms:modified xsi:type="dcterms:W3CDTF">2016-11-16T07:11:52Z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0x010100C3C02EDCC1801C4D9198D73D85B43E5B</vt:lpwstr>
  </property>
  <property fmtid="{D5CDD505-2E9C-101B-9397-08002B2CF9AE}" pid="3" name="PortalKeyword">
    <vt:lpwstr/>
  </property>
</Properties>
</file>