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88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90" r:id="rId10"/>
    <p:sldId id="261" r:id="rId11"/>
    <p:sldId id="289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orside uden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7C5FA-4BA2-A744-A70C-7E6470FDA8B0}"/>
              </a:ext>
            </a:extLst>
          </p:cNvPr>
          <p:cNvSpPr/>
          <p:nvPr/>
        </p:nvSpPr>
        <p:spPr>
          <a:xfrm>
            <a:off x="142874" y="0"/>
            <a:ext cx="120491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C9CC3-5BCD-1C4D-B3CC-A48ABFCB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918" y="1989946"/>
            <a:ext cx="9682163" cy="197195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70B72-74F5-624B-BE2E-A0A73EC03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918" y="4215620"/>
            <a:ext cx="9682163" cy="17362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29635-8AFB-4941-9B0D-8B1111B9E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91" r="16494"/>
          <a:stretch/>
        </p:blipFill>
        <p:spPr>
          <a:xfrm>
            <a:off x="7818629" y="0"/>
            <a:ext cx="4373371" cy="1219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B7197E-D239-6E42-9FC4-2CAC82660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582" y="333841"/>
            <a:ext cx="1190833" cy="1190833"/>
          </a:xfrm>
          <a:prstGeom prst="rect">
            <a:avLst/>
          </a:prstGeom>
        </p:spPr>
      </p:pic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F59432CE-DD34-544C-9DA5-E197F808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159" y="6356350"/>
            <a:ext cx="964215" cy="2795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C77A74C-AD26-3B43-839F-93917B8B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2323" y="6356349"/>
            <a:ext cx="8016876" cy="2795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073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2 spalter - hvid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6910" y="1657205"/>
            <a:ext cx="4320000" cy="444092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05022-B7B8-804B-9926-2D1A5F14C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7704" y="1657205"/>
            <a:ext cx="4320000" cy="444092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1253A-7188-8B4D-836C-9009FCB8E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08E1BE1-08C4-0043-BCDF-B60C1E46B2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114189-B024-924A-B0A2-C707CB50E3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425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2 spalter - lys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C97ED-28F1-2042-9DF4-C9A277DE13FF}"/>
              </a:ext>
            </a:extLst>
          </p:cNvPr>
          <p:cNvSpPr/>
          <p:nvPr/>
        </p:nvSpPr>
        <p:spPr>
          <a:xfrm>
            <a:off x="139700" y="0"/>
            <a:ext cx="12052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F1E5EA-0644-DF46-A7B1-274B2062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4DD02-C0F4-4947-AEA3-A51829149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488950" y="447938"/>
            <a:ext cx="858395" cy="88873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526FCB-2394-FB42-8B96-5022A8FA2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6910" y="1657205"/>
            <a:ext cx="4320000" cy="4442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3C00D2E-AB99-A847-BB02-2CCD941FA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5950" y="1657205"/>
            <a:ext cx="4320000" cy="4440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11385-2D80-704A-9DE0-96AEE28DC31C}"/>
              </a:ext>
            </a:extLst>
          </p:cNvPr>
          <p:cNvSpPr/>
          <p:nvPr/>
        </p:nvSpPr>
        <p:spPr>
          <a:xfrm>
            <a:off x="1" y="0"/>
            <a:ext cx="14287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77565-C7D5-474F-A4BD-CF3BA7B1F4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3BB1-BED5-6549-A022-ADA0DE59C6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1793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2 spalter -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C97ED-28F1-2042-9DF4-C9A277DE13FF}"/>
              </a:ext>
            </a:extLst>
          </p:cNvPr>
          <p:cNvSpPr/>
          <p:nvPr/>
        </p:nvSpPr>
        <p:spPr>
          <a:xfrm>
            <a:off x="139700" y="0"/>
            <a:ext cx="120522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F1E5EA-0644-DF46-A7B1-274B2062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4DD02-C0F4-4947-AEA3-A51829149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488950" y="447938"/>
            <a:ext cx="858395" cy="88873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526FCB-2394-FB42-8B96-5022A8FA2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6910" y="1657205"/>
            <a:ext cx="4320000" cy="4440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3C00D2E-AB99-A847-BB02-2CCD941FA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5950" y="1657205"/>
            <a:ext cx="4320000" cy="4440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B3C39-40AA-9B46-87FD-0F2D645949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AD3B6-A2EB-E045-AD80-9F59127486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3802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2 spalter - kombi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C97ED-28F1-2042-9DF4-C9A277DE13FF}"/>
              </a:ext>
            </a:extLst>
          </p:cNvPr>
          <p:cNvSpPr/>
          <p:nvPr/>
        </p:nvSpPr>
        <p:spPr>
          <a:xfrm>
            <a:off x="139700" y="0"/>
            <a:ext cx="120522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387284-B4EC-8C41-9C35-398D8A396D23}"/>
              </a:ext>
            </a:extLst>
          </p:cNvPr>
          <p:cNvSpPr/>
          <p:nvPr/>
        </p:nvSpPr>
        <p:spPr>
          <a:xfrm>
            <a:off x="1686909" y="1657204"/>
            <a:ext cx="5166891" cy="52007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D52920-F1A8-6D46-9184-48AE2E0D21D5}"/>
              </a:ext>
            </a:extLst>
          </p:cNvPr>
          <p:cNvSpPr/>
          <p:nvPr/>
        </p:nvSpPr>
        <p:spPr>
          <a:xfrm>
            <a:off x="6853800" y="1657204"/>
            <a:ext cx="5338199" cy="5200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F1E5EA-0644-DF46-A7B1-274B2062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4DD02-C0F4-4947-AEA3-A51829149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488950" y="447938"/>
            <a:ext cx="858395" cy="88873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526FCB-2394-FB42-8B96-5022A8FA2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5510" y="1898505"/>
            <a:ext cx="4500000" cy="4440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3C00D2E-AB99-A847-BB02-2CCD941FA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2400" y="1898505"/>
            <a:ext cx="4500000" cy="44409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78880-9B9B-2A45-802F-60A7CB38DE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719CB-5AF1-8E4E-B4A0-60E4AB3EE1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5883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- hvid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5DD72-5E4A-3748-B11F-C9F9CEB8F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1" r="70154" b="41863"/>
          <a:stretch/>
        </p:blipFill>
        <p:spPr>
          <a:xfrm rot="16200000">
            <a:off x="10021725" y="-788745"/>
            <a:ext cx="1370427" cy="294791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4937EF-C11A-9642-A258-53BF52748F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86910" y="1658294"/>
            <a:ext cx="9089040" cy="1800000"/>
          </a:xfrm>
        </p:spPr>
        <p:txBody>
          <a:bodyPr/>
          <a:lstStyle>
            <a:lvl1pPr algn="ctr">
              <a:buFontTx/>
              <a:buNone/>
              <a:defRPr sz="2800">
                <a:solidFill>
                  <a:schemeClr val="accent1"/>
                </a:solidFill>
              </a:defRPr>
            </a:lvl1pPr>
            <a:lvl2pPr algn="ctr">
              <a:buFontTx/>
              <a:buNone/>
              <a:defRPr/>
            </a:lvl2pPr>
            <a:lvl3pPr algn="ctr"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3877591-F20C-564C-A0FF-30F37E679EC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92229" y="3573873"/>
            <a:ext cx="1878403" cy="187840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buFont typeface="Arial" panose="020B0604020202020204" pitchFamily="34" charset="0"/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01A9FE-093E-6149-B363-F4B3461632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967" y="5593108"/>
            <a:ext cx="5762926" cy="555625"/>
          </a:xfrm>
        </p:spPr>
        <p:txBody>
          <a:bodyPr/>
          <a:lstStyle>
            <a:lvl1pPr algn="ctr">
              <a:buFont typeface="Arial" panose="020B0604020202020204" pitchFamily="34" charset="0"/>
              <a:buNone/>
              <a:defRPr sz="190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127B93-B1D0-6C41-98A7-5158EB3ABD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12867-EFD5-FE4D-A547-E6CF94AAB8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6427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- lys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07A8B3-9444-6A49-8D85-7AB47CC1997A}"/>
              </a:ext>
            </a:extLst>
          </p:cNvPr>
          <p:cNvSpPr/>
          <p:nvPr/>
        </p:nvSpPr>
        <p:spPr>
          <a:xfrm>
            <a:off x="139700" y="0"/>
            <a:ext cx="12052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B80BE-E667-D140-A01F-1C8D7D33B3B7}"/>
              </a:ext>
            </a:extLst>
          </p:cNvPr>
          <p:cNvSpPr/>
          <p:nvPr/>
        </p:nvSpPr>
        <p:spPr>
          <a:xfrm>
            <a:off x="1" y="0"/>
            <a:ext cx="14287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4937EF-C11A-9642-A258-53BF52748F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86910" y="1658294"/>
            <a:ext cx="9089040" cy="1800000"/>
          </a:xfrm>
        </p:spPr>
        <p:txBody>
          <a:bodyPr/>
          <a:lstStyle>
            <a:lvl1pPr algn="ctr">
              <a:buFontTx/>
              <a:buNone/>
              <a:defRPr sz="2800">
                <a:solidFill>
                  <a:schemeClr val="bg1"/>
                </a:solidFill>
              </a:defRPr>
            </a:lvl1pPr>
            <a:lvl2pPr algn="ctr">
              <a:buFontTx/>
              <a:buNone/>
              <a:defRPr/>
            </a:lvl2pPr>
            <a:lvl3pPr algn="ctr"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3877591-F20C-564C-A0FF-30F37E679EC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92229" y="3553713"/>
            <a:ext cx="1878403" cy="187840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buFont typeface="Arial" panose="020B0604020202020204" pitchFamily="34" charset="0"/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01A9FE-093E-6149-B363-F4B3461632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967" y="5572948"/>
            <a:ext cx="5762926" cy="555625"/>
          </a:xfrm>
        </p:spPr>
        <p:txBody>
          <a:bodyPr/>
          <a:lstStyle>
            <a:lvl1pPr algn="ctr">
              <a:buFont typeface="Arial" panose="020B0604020202020204" pitchFamily="34" charset="0"/>
              <a:buNone/>
              <a:defRPr sz="190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AA21C-6F17-134F-9260-A29B6F983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488950" y="447938"/>
            <a:ext cx="858395" cy="8887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242F0F-8B73-F24F-8A62-ADCFF7AA28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71" r="70154" b="41863"/>
          <a:stretch/>
        </p:blipFill>
        <p:spPr>
          <a:xfrm rot="16200000">
            <a:off x="10021725" y="-788745"/>
            <a:ext cx="1370427" cy="294791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33831-7C95-0042-B96A-72DA64231B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CD171-CBFD-8547-AB36-4FC726ED92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5616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-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07A8B3-9444-6A49-8D85-7AB47CC1997A}"/>
              </a:ext>
            </a:extLst>
          </p:cNvPr>
          <p:cNvSpPr/>
          <p:nvPr/>
        </p:nvSpPr>
        <p:spPr>
          <a:xfrm>
            <a:off x="139700" y="0"/>
            <a:ext cx="120522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B80BE-E667-D140-A01F-1C8D7D33B3B7}"/>
              </a:ext>
            </a:extLst>
          </p:cNvPr>
          <p:cNvSpPr/>
          <p:nvPr/>
        </p:nvSpPr>
        <p:spPr>
          <a:xfrm>
            <a:off x="1" y="0"/>
            <a:ext cx="142874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5DD72-5E4A-3748-B11F-C9F9CEB8F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1" r="65756" b="41863"/>
          <a:stretch/>
        </p:blipFill>
        <p:spPr>
          <a:xfrm rot="16200000">
            <a:off x="9830692" y="-658044"/>
            <a:ext cx="1684761" cy="294791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4937EF-C11A-9642-A258-53BF52748F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86910" y="1658294"/>
            <a:ext cx="9090000" cy="1800000"/>
          </a:xfrm>
        </p:spPr>
        <p:txBody>
          <a:bodyPr/>
          <a:lstStyle>
            <a:lvl1pPr algn="ctr">
              <a:buFontTx/>
              <a:buNone/>
              <a:defRPr sz="2800">
                <a:solidFill>
                  <a:schemeClr val="bg1"/>
                </a:solidFill>
              </a:defRPr>
            </a:lvl1pPr>
            <a:lvl2pPr algn="ctr">
              <a:buFontTx/>
              <a:buNone/>
              <a:defRPr/>
            </a:lvl2pPr>
            <a:lvl3pPr algn="ctr"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3877591-F20C-564C-A0FF-30F37E679EC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92229" y="3553713"/>
            <a:ext cx="1878403" cy="187840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buFont typeface="Arial" panose="020B0604020202020204" pitchFamily="34" charset="0"/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01A9FE-093E-6149-B363-F4B3461632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967" y="5572948"/>
            <a:ext cx="5762926" cy="555625"/>
          </a:xfrm>
        </p:spPr>
        <p:txBody>
          <a:bodyPr/>
          <a:lstStyle>
            <a:lvl1pPr algn="ctr">
              <a:buFont typeface="Arial" panose="020B0604020202020204" pitchFamily="34" charset="0"/>
              <a:buNone/>
              <a:defRPr sz="190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AA21C-6F17-134F-9260-A29B6F983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980"/>
          <a:stretch/>
        </p:blipFill>
        <p:spPr>
          <a:xfrm>
            <a:off x="488950" y="447938"/>
            <a:ext cx="858395" cy="8887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20B6E8-3EF9-7E4F-BAFA-7185FEBD6B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825" r="47301" b="41854"/>
          <a:stretch/>
        </p:blipFill>
        <p:spPr>
          <a:xfrm rot="16200000">
            <a:off x="10173622" y="-942586"/>
            <a:ext cx="1062747" cy="294791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47EAC-2DC4-5648-8CB4-36DBA97BDDA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37889-7A5A-024A-BA62-2DDF81C38C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695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over Dan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488F7C-1DB2-4244-B5F2-48B5AFD08FCB}"/>
              </a:ext>
            </a:extLst>
          </p:cNvPr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10" y="670363"/>
            <a:ext cx="4159111" cy="1245475"/>
          </a:xfrm>
        </p:spPr>
        <p:txBody>
          <a:bodyPr anchor="t" anchorCtr="0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6910" y="2175454"/>
            <a:ext cx="4159111" cy="3590346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8651-DECA-8A4F-B4BA-1A50BF6AF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C0AE6E-D6F0-B04D-8D90-FC287A4EC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1" r="9485"/>
          <a:stretch/>
        </p:blipFill>
        <p:spPr>
          <a:xfrm>
            <a:off x="6345977" y="893676"/>
            <a:ext cx="5706323" cy="50706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B6C65F-248E-404F-A64F-0889E47C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310" y="749300"/>
            <a:ext cx="5359400" cy="5359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F35B58-434F-6541-A5AB-C591B3ECF203}"/>
              </a:ext>
            </a:extLst>
          </p:cNvPr>
          <p:cNvSpPr/>
          <p:nvPr/>
        </p:nvSpPr>
        <p:spPr>
          <a:xfrm>
            <a:off x="139699" y="6196603"/>
            <a:ext cx="5956299" cy="6703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6CFE4-1D8A-E048-B114-07488293B0B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A596-2163-8545-8C2C-3F4CEAE816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8241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prik-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488F7C-1DB2-4244-B5F2-48B5AFD08FCB}"/>
              </a:ext>
            </a:extLst>
          </p:cNvPr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1B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10" y="670363"/>
            <a:ext cx="4159111" cy="1245475"/>
          </a:xfrm>
        </p:spPr>
        <p:txBody>
          <a:bodyPr anchor="t" anchorCtr="0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6910" y="2175454"/>
            <a:ext cx="4159111" cy="3590346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8651-DECA-8A4F-B4BA-1A50BF6AF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88E311-2A15-C94D-B456-72D1CCD5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721" y="1178560"/>
            <a:ext cx="5578555" cy="450088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EE67A-8BC5-9547-BE05-E18658D4B13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3F1F0-3BDB-F345-85CA-81DFED071A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80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+billede - hvid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488F7C-1DB2-4244-B5F2-48B5AFD08FCB}"/>
              </a:ext>
            </a:extLst>
          </p:cNvPr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10" y="670363"/>
            <a:ext cx="4159111" cy="1245475"/>
          </a:xfrm>
        </p:spPr>
        <p:txBody>
          <a:bodyPr anchor="t" anchorCtr="0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6910" y="2175454"/>
            <a:ext cx="4159111" cy="3590346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8651-DECA-8A4F-B4BA-1A50BF6AF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88C9408-E712-694B-A898-C7DB3D8FE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670362"/>
            <a:ext cx="6096001" cy="61876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1A36D61-D8DA-7845-A664-7326F84748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93084" y="-2623120"/>
            <a:ext cx="3860800" cy="3860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Font typeface="Arial" panose="020B0604020202020204" pitchFamily="34" charset="0"/>
              <a:buNone/>
              <a:defRPr sz="100"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49EF7-2957-2746-8802-3ED83348F0A2}"/>
              </a:ext>
            </a:extLst>
          </p:cNvPr>
          <p:cNvSpPr/>
          <p:nvPr/>
        </p:nvSpPr>
        <p:spPr>
          <a:xfrm>
            <a:off x="139699" y="6196603"/>
            <a:ext cx="5956299" cy="6703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B9097-3EDF-1F46-BE31-2B90A72816C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B9541-8548-BC40-8715-243C088AD43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118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med prik-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7C5FA-4BA2-A744-A70C-7E6470FDA8B0}"/>
              </a:ext>
            </a:extLst>
          </p:cNvPr>
          <p:cNvSpPr/>
          <p:nvPr/>
        </p:nvSpPr>
        <p:spPr>
          <a:xfrm>
            <a:off x="142874" y="0"/>
            <a:ext cx="12049125" cy="6858000"/>
          </a:xfrm>
          <a:prstGeom prst="rect">
            <a:avLst/>
          </a:prstGeom>
          <a:solidFill>
            <a:srgbClr val="1B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C9CC3-5BCD-1C4D-B3CC-A48ABFCB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159" y="2002118"/>
            <a:ext cx="5057606" cy="1971954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70B72-74F5-624B-BE2E-A0A73EC03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159" y="4227792"/>
            <a:ext cx="5057606" cy="197195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CA3239-F5FB-4147-94AB-91D746924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072" y="1178560"/>
            <a:ext cx="5578555" cy="45008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2761D1-0BB9-2A43-8BD5-EDF1F7CD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86" y="333841"/>
            <a:ext cx="1190833" cy="119083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71F83-78F9-F742-85DF-DD9411B3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159" y="6356350"/>
            <a:ext cx="964215" cy="2795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0DD28-FDEA-344F-BA16-42E22E63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2323" y="6356349"/>
            <a:ext cx="8016876" cy="2795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7190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+billede - lys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409B01-12B2-9A43-9C48-8F38C41DDD2E}"/>
              </a:ext>
            </a:extLst>
          </p:cNvPr>
          <p:cNvSpPr/>
          <p:nvPr/>
        </p:nvSpPr>
        <p:spPr>
          <a:xfrm>
            <a:off x="139700" y="0"/>
            <a:ext cx="5956299" cy="61966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488F7C-1DB2-4244-B5F2-48B5AFD08FCB}"/>
              </a:ext>
            </a:extLst>
          </p:cNvPr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10" y="670363"/>
            <a:ext cx="4159111" cy="1245475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6910" y="2175454"/>
            <a:ext cx="4159111" cy="35903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8651-DECA-8A4F-B4BA-1A50BF6AF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88C9408-E712-694B-A898-C7DB3D8FE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670362"/>
            <a:ext cx="6096001" cy="61876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1A36D61-D8DA-7845-A664-7326F84748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93084" y="-2623120"/>
            <a:ext cx="3860800" cy="3860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Font typeface="Arial" panose="020B0604020202020204" pitchFamily="34" charset="0"/>
              <a:buNone/>
              <a:defRPr sz="100"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E18727-498C-7746-8334-81988A6FE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980"/>
          <a:stretch/>
        </p:blipFill>
        <p:spPr>
          <a:xfrm>
            <a:off x="488950" y="447938"/>
            <a:ext cx="858395" cy="88873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5D8A9A-AA37-714D-A8D8-3132C83A2E35}"/>
              </a:ext>
            </a:extLst>
          </p:cNvPr>
          <p:cNvSpPr/>
          <p:nvPr/>
        </p:nvSpPr>
        <p:spPr>
          <a:xfrm>
            <a:off x="139699" y="6196603"/>
            <a:ext cx="5956299" cy="670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38D203-B7E4-BD45-9EF4-F9F9C5C7F18C}"/>
              </a:ext>
            </a:extLst>
          </p:cNvPr>
          <p:cNvSpPr/>
          <p:nvPr/>
        </p:nvSpPr>
        <p:spPr>
          <a:xfrm>
            <a:off x="1" y="0"/>
            <a:ext cx="14287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EFDF3-D9B1-7248-97B0-4784DA92465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46920-548D-E743-AC82-05E415E76C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2140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+billede -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409B01-12B2-9A43-9C48-8F38C41DDD2E}"/>
              </a:ext>
            </a:extLst>
          </p:cNvPr>
          <p:cNvSpPr/>
          <p:nvPr/>
        </p:nvSpPr>
        <p:spPr>
          <a:xfrm>
            <a:off x="139700" y="1"/>
            <a:ext cx="73533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488F7C-1DB2-4244-B5F2-48B5AFD08FCB}"/>
              </a:ext>
            </a:extLst>
          </p:cNvPr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10" y="670363"/>
            <a:ext cx="5673557" cy="1245475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6910" y="2175453"/>
            <a:ext cx="5673557" cy="44516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88C9408-E712-694B-A898-C7DB3D8FE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93084" y="1237680"/>
            <a:ext cx="3860800" cy="538945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1A36D61-D8DA-7845-A664-7326F84748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93084" y="-2623120"/>
            <a:ext cx="3860800" cy="3860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Font typeface="Arial" panose="020B0604020202020204" pitchFamily="34" charset="0"/>
              <a:buNone/>
              <a:defRPr sz="100"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E18727-498C-7746-8334-81988A6FE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980"/>
          <a:stretch/>
        </p:blipFill>
        <p:spPr>
          <a:xfrm>
            <a:off x="488950" y="447938"/>
            <a:ext cx="858395" cy="88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19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t-billede-lille-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409B01-12B2-9A43-9C48-8F38C41DDD2E}"/>
              </a:ext>
            </a:extLst>
          </p:cNvPr>
          <p:cNvSpPr/>
          <p:nvPr/>
        </p:nvSpPr>
        <p:spPr>
          <a:xfrm>
            <a:off x="139700" y="0"/>
            <a:ext cx="59562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488F7C-1DB2-4244-B5F2-48B5AFD08FCB}"/>
              </a:ext>
            </a:extLst>
          </p:cNvPr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595" y="361007"/>
            <a:ext cx="9657290" cy="66631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3085" y="1237680"/>
            <a:ext cx="3860800" cy="542752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88C9408-E712-694B-A898-C7DB3D8FE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96595" y="1228897"/>
            <a:ext cx="5540155" cy="54275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a-DK"/>
              <a:t>Klik på ikonet for at tilføje et billede</a:t>
            </a:r>
            <a:endParaRPr lang="en-DK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E18727-498C-7746-8334-81988A6FE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488950" y="447938"/>
            <a:ext cx="858395" cy="88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7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+billede - sim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4656581-5A1E-9E40-9423-FB904311C0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3800" y="0"/>
            <a:ext cx="53382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10" y="670363"/>
            <a:ext cx="4500000" cy="1245475"/>
          </a:xfrm>
        </p:spPr>
        <p:txBody>
          <a:bodyPr anchor="t" anchorCtr="0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6910" y="2175454"/>
            <a:ext cx="4500000" cy="404370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8651-DECA-8A4F-B4BA-1A50BF6AF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B2557-B827-0544-BA96-FEA89DCCB74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CCA307-26D5-1B45-AF75-17E0487BC49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659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overskrift - hvid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26F9-CBFF-414D-8CF6-3D929C39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AE506-EC7A-3F40-BA46-5D91422035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5FE5-042E-644F-8D6A-DC8E3C5EE21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0E81C-D115-C545-98BC-A04003B7041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3450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overskrift - lys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2716FD-321A-C14C-9E95-DD018D28EDE0}"/>
              </a:ext>
            </a:extLst>
          </p:cNvPr>
          <p:cNvSpPr/>
          <p:nvPr/>
        </p:nvSpPr>
        <p:spPr>
          <a:xfrm>
            <a:off x="139700" y="0"/>
            <a:ext cx="12052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5A3DC-8552-6F42-A64B-CA94E3B89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488950" y="447938"/>
            <a:ext cx="858395" cy="888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5D26F9-CBFF-414D-8CF6-3D929C39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AE506-EC7A-3F40-BA46-5D91422035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B7ABA-6A87-2340-9771-CE7DC18B4A70}"/>
              </a:ext>
            </a:extLst>
          </p:cNvPr>
          <p:cNvSpPr/>
          <p:nvPr/>
        </p:nvSpPr>
        <p:spPr>
          <a:xfrm>
            <a:off x="1" y="0"/>
            <a:ext cx="14287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31D19-A240-1B44-AF8B-CAD61F6A91A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8B3FF-2C5B-194D-BE27-F8F5CB0316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96825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overskrift -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2716FD-321A-C14C-9E95-DD018D28EDE0}"/>
              </a:ext>
            </a:extLst>
          </p:cNvPr>
          <p:cNvSpPr/>
          <p:nvPr/>
        </p:nvSpPr>
        <p:spPr>
          <a:xfrm>
            <a:off x="139700" y="0"/>
            <a:ext cx="12052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5A3DC-8552-6F42-A64B-CA94E3B89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488950" y="447938"/>
            <a:ext cx="858395" cy="888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5D26F9-CBFF-414D-8CF6-3D929C39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AE506-EC7A-3F40-BA46-5D91422035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2AA30A-7BDB-3840-9219-85770CF076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4351FD-7B1B-084C-8C67-91802E757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55476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hvid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47E042-D1B2-BC4A-A2DC-D7191BE23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C182-4E5F-5545-95B4-460FA7A8DBD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04C4E-1A9B-8F42-8578-4E207C21DA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01279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lys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511642-C5EB-8949-9899-12D4A615F80C}"/>
              </a:ext>
            </a:extLst>
          </p:cNvPr>
          <p:cNvSpPr/>
          <p:nvPr/>
        </p:nvSpPr>
        <p:spPr>
          <a:xfrm>
            <a:off x="139700" y="0"/>
            <a:ext cx="12052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7FB62-121D-B647-9D8C-D1ABFA31A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488950" y="447938"/>
            <a:ext cx="858395" cy="88873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47E042-D1B2-BC4A-A2DC-D7191BE23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140A7-4AFC-1F40-90CB-EFCD3786F6D2}"/>
              </a:ext>
            </a:extLst>
          </p:cNvPr>
          <p:cNvSpPr/>
          <p:nvPr/>
        </p:nvSpPr>
        <p:spPr>
          <a:xfrm>
            <a:off x="1" y="0"/>
            <a:ext cx="14287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437A7D-31BE-C946-B4C3-CCD9AEFE60E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763C40-C4D0-6445-ACDE-59420E83BF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86882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D0B3C4-0F98-DE4F-811F-E4B7407E0F62}"/>
              </a:ext>
            </a:extLst>
          </p:cNvPr>
          <p:cNvSpPr/>
          <p:nvPr/>
        </p:nvSpPr>
        <p:spPr>
          <a:xfrm>
            <a:off x="139700" y="0"/>
            <a:ext cx="12052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9021E-6D17-C843-9C93-C008DA46C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488950" y="447938"/>
            <a:ext cx="858395" cy="88873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47E042-D1B2-BC4A-A2DC-D7191BE23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B92F9-B333-044A-A3A0-B15A197D00F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5663C-56A2-B144-8994-C394B4A098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29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7C5FA-4BA2-A744-A70C-7E6470FDA8B0}"/>
              </a:ext>
            </a:extLst>
          </p:cNvPr>
          <p:cNvSpPr/>
          <p:nvPr/>
        </p:nvSpPr>
        <p:spPr>
          <a:xfrm>
            <a:off x="142874" y="0"/>
            <a:ext cx="120491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C9CC3-5BCD-1C4D-B3CC-A48ABFCB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159" y="2002118"/>
            <a:ext cx="5057606" cy="1971954"/>
          </a:xfrm>
        </p:spPr>
        <p:txBody>
          <a:bodyPr anchor="b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70B72-74F5-624B-BE2E-A0A73EC03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159" y="4227792"/>
            <a:ext cx="5057606" cy="197195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DD7DC29-932C-3F45-A909-DD363CAA37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60554-2A21-2E4E-8E6F-61D4F5B1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86" y="333841"/>
            <a:ext cx="1190833" cy="119083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B35F6-556C-2A41-98CF-27BB29AAC2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90159" y="6356350"/>
            <a:ext cx="964215" cy="2795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F4DFC-B4D9-EC4B-8C67-42EA52D052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62323" y="6356349"/>
            <a:ext cx="8016876" cy="2795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9892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treg"/>
          <p:cNvSpPr/>
          <p:nvPr/>
        </p:nvSpPr>
        <p:spPr>
          <a:xfrm>
            <a:off x="437584" y="1449000"/>
            <a:ext cx="11247461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25400" tIns="25400" rIns="25400" bIns="25400" anchor="ctr"/>
          <a:lstStyle/>
          <a:p>
            <a:pPr algn="l" defTabSz="2286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71" name="Streg"/>
          <p:cNvSpPr/>
          <p:nvPr/>
        </p:nvSpPr>
        <p:spPr>
          <a:xfrm>
            <a:off x="441564" y="459000"/>
            <a:ext cx="11247461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25400" tIns="25400" rIns="25400" bIns="25400" anchor="ctr"/>
          <a:lstStyle/>
          <a:p>
            <a:pPr algn="l" defTabSz="2286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72" name="Titeltekst"/>
          <p:cNvSpPr txBox="1">
            <a:spLocks noGrp="1"/>
          </p:cNvSpPr>
          <p:nvPr>
            <p:ph type="title"/>
          </p:nvPr>
        </p:nvSpPr>
        <p:spPr>
          <a:xfrm>
            <a:off x="441564" y="538075"/>
            <a:ext cx="11239500" cy="831850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for at redigere titeltypografien i masteren</a:t>
            </a:r>
            <a:endParaRPr dirty="0"/>
          </a:p>
        </p:txBody>
      </p:sp>
      <p:sp>
        <p:nvSpPr>
          <p:cNvPr id="73" name="Brødtekst, niveau et…"/>
          <p:cNvSpPr txBox="1">
            <a:spLocks noGrp="1"/>
          </p:cNvSpPr>
          <p:nvPr>
            <p:ph type="body" idx="1"/>
          </p:nvPr>
        </p:nvSpPr>
        <p:spPr>
          <a:xfrm>
            <a:off x="437584" y="1644650"/>
            <a:ext cx="7311600" cy="478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sz="quarter" idx="10"/>
          </p:nvPr>
        </p:nvSpPr>
        <p:spPr>
          <a:xfrm>
            <a:off x="8295264" y="1644650"/>
            <a:ext cx="3385800" cy="478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9" name="Streg"/>
          <p:cNvSpPr/>
          <p:nvPr/>
        </p:nvSpPr>
        <p:spPr>
          <a:xfrm rot="5400000">
            <a:off x="5631264" y="4038650"/>
            <a:ext cx="4788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25400" tIns="25400" rIns="25400" bIns="25400" anchor="ctr"/>
          <a:lstStyle/>
          <a:p>
            <a:pPr algn="l" defTabSz="2286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</p:spTree>
    <p:extLst>
      <p:ext uri="{BB962C8B-B14F-4D97-AF65-F5344CB8AC3E}">
        <p14:creationId xmlns:p14="http://schemas.microsoft.com/office/powerpoint/2010/main" val="1547094288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med billede og prik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7C5FA-4BA2-A744-A70C-7E6470FDA8B0}"/>
              </a:ext>
            </a:extLst>
          </p:cNvPr>
          <p:cNvSpPr/>
          <p:nvPr/>
        </p:nvSpPr>
        <p:spPr>
          <a:xfrm>
            <a:off x="142874" y="0"/>
            <a:ext cx="120491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04AC9E-8691-3E41-86D8-A1DD9721EB97}"/>
              </a:ext>
            </a:extLst>
          </p:cNvPr>
          <p:cNvSpPr/>
          <p:nvPr/>
        </p:nvSpPr>
        <p:spPr>
          <a:xfrm>
            <a:off x="142873" y="1941792"/>
            <a:ext cx="5952652" cy="4188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C9CC3-5BCD-1C4D-B3CC-A48ABFCB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159" y="2212433"/>
            <a:ext cx="5057606" cy="1971954"/>
          </a:xfrm>
        </p:spPr>
        <p:txBody>
          <a:bodyPr anchor="b"/>
          <a:lstStyle>
            <a:lvl1pPr algn="l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70B72-74F5-624B-BE2E-A0A73EC03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159" y="4438107"/>
            <a:ext cx="5057606" cy="147180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DD7DC29-932C-3F45-A909-DD363CAA37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2286001"/>
            <a:ext cx="6095999" cy="3844478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9170D7-924F-5C48-95E5-5663BE4383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3084" y="-1224393"/>
            <a:ext cx="3860800" cy="3860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Font typeface="Arial" panose="020B0604020202020204" pitchFamily="34" charset="0"/>
              <a:buNone/>
              <a:defRPr sz="100"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E9EEFC-CE26-B346-AB81-64E3441EB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582" y="333841"/>
            <a:ext cx="1190833" cy="119083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15DBE-3965-C145-A1B2-4EF51695D4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90158" y="6356350"/>
            <a:ext cx="964215" cy="2795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CF56E-1D2D-2243-B099-B77B60BB9E7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62322" y="6356349"/>
            <a:ext cx="8016876" cy="2795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411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7C5FA-4BA2-A744-A70C-7E6470FDA8B0}"/>
              </a:ext>
            </a:extLst>
          </p:cNvPr>
          <p:cNvSpPr/>
          <p:nvPr/>
        </p:nvSpPr>
        <p:spPr>
          <a:xfrm>
            <a:off x="142875" y="0"/>
            <a:ext cx="12049125" cy="6858000"/>
          </a:xfrm>
          <a:prstGeom prst="rect">
            <a:avLst/>
          </a:prstGeom>
          <a:solidFill>
            <a:srgbClr val="1B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8FD01E-C2AF-0545-A1C8-D693A2F4D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722" y="1165683"/>
            <a:ext cx="5578555" cy="450088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999964C-223D-1848-BEFE-48231E458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364" y="1191437"/>
            <a:ext cx="9975271" cy="4475126"/>
          </a:xfrm>
        </p:spPr>
        <p:txBody>
          <a:bodyPr anchor="ctr" anchorCtr="0"/>
          <a:lstStyle>
            <a:lvl1pPr algn="ctr">
              <a:defRPr sz="140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DBB20DC-26EF-5D41-8DD9-B0052414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35A56E0-2ED3-4A4D-889C-6E665627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D40CF5C-382E-7E48-A2FE-1279B944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05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7C5FA-4BA2-A744-A70C-7E6470FDA8B0}"/>
              </a:ext>
            </a:extLst>
          </p:cNvPr>
          <p:cNvSpPr/>
          <p:nvPr/>
        </p:nvSpPr>
        <p:spPr>
          <a:xfrm>
            <a:off x="142874" y="0"/>
            <a:ext cx="1204912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1DF9F-FCCB-3645-BA95-B62B9261E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1" r="9485" b="45585"/>
          <a:stretch/>
        </p:blipFill>
        <p:spPr>
          <a:xfrm>
            <a:off x="2550239" y="2833282"/>
            <a:ext cx="7091520" cy="3429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FFB8350-112B-3743-9589-1F862B263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364" y="1191437"/>
            <a:ext cx="9975271" cy="4475126"/>
          </a:xfrm>
        </p:spPr>
        <p:txBody>
          <a:bodyPr anchor="ctr" anchorCtr="0"/>
          <a:lstStyle>
            <a:lvl1pPr algn="ctr">
              <a:defRPr sz="140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F4D60-CCAA-B14C-B93E-67992D18D2C9}"/>
              </a:ext>
            </a:extLst>
          </p:cNvPr>
          <p:cNvSpPr/>
          <p:nvPr/>
        </p:nvSpPr>
        <p:spPr>
          <a:xfrm>
            <a:off x="1" y="0"/>
            <a:ext cx="14287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F85D0-41C0-8941-8437-04EAC765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8E51B-70E8-9B4A-BD67-F1D09F3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2A915D-CF57-5B4A-8581-AFFA9754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473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- hvid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E69A-D904-D147-BD2C-47A9566A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910" y="1657205"/>
            <a:ext cx="9089040" cy="444092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F1E5EA-0644-DF46-A7B1-274B2062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5DD72-5E4A-3748-B11F-C9F9CEB8F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1" r="65756" b="41863"/>
          <a:stretch/>
        </p:blipFill>
        <p:spPr>
          <a:xfrm>
            <a:off x="10648950" y="3966569"/>
            <a:ext cx="1684761" cy="294791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1E398-75B3-B540-B8FE-95242F7AF79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B0CB26-A08D-0E49-911D-09789AB725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089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- lys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C97ED-28F1-2042-9DF4-C9A277DE13FF}"/>
              </a:ext>
            </a:extLst>
          </p:cNvPr>
          <p:cNvSpPr/>
          <p:nvPr/>
        </p:nvSpPr>
        <p:spPr>
          <a:xfrm>
            <a:off x="139700" y="0"/>
            <a:ext cx="12052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E69A-D904-D147-BD2C-47A9566A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F1E5EA-0644-DF46-A7B1-274B2062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4DD02-C0F4-4947-AEA3-A51829149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488950" y="447938"/>
            <a:ext cx="858395" cy="8887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08ED0F-E8E3-3943-A399-5CF4A883E4B1}"/>
              </a:ext>
            </a:extLst>
          </p:cNvPr>
          <p:cNvSpPr/>
          <p:nvPr/>
        </p:nvSpPr>
        <p:spPr>
          <a:xfrm>
            <a:off x="1" y="0"/>
            <a:ext cx="14287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B7A5AF-4C32-144D-9D36-346EC40D9A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71" r="65756" b="41863"/>
          <a:stretch/>
        </p:blipFill>
        <p:spPr>
          <a:xfrm>
            <a:off x="10648950" y="3966569"/>
            <a:ext cx="1684761" cy="294791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7F6E9A-388B-7843-84C7-47D1BD3D7CE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A4E30-54B8-D841-B7E1-F4FF79DF9C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612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-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C97ED-28F1-2042-9DF4-C9A277DE13FF}"/>
              </a:ext>
            </a:extLst>
          </p:cNvPr>
          <p:cNvSpPr/>
          <p:nvPr/>
        </p:nvSpPr>
        <p:spPr>
          <a:xfrm>
            <a:off x="139700" y="0"/>
            <a:ext cx="120522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E69A-D904-D147-BD2C-47A9566A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F1E5EA-0644-DF46-A7B1-274B2062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4DD02-C0F4-4947-AEA3-A51829149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488950" y="447938"/>
            <a:ext cx="858395" cy="888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43FA64-DC2B-2A47-A6D8-471173CA4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25" r="44355" b="41854"/>
          <a:stretch/>
        </p:blipFill>
        <p:spPr>
          <a:xfrm>
            <a:off x="10964207" y="3963727"/>
            <a:ext cx="1273248" cy="294791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2F49D2-1D38-C549-AFD7-BAF7225423D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D1D94E-B680-E34F-945B-F0DCAC4BA2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06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50142-BBA2-6642-97B4-666525D1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910" y="447938"/>
            <a:ext cx="9089040" cy="7975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97DA2-A384-7842-8FE4-5D0E69845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910" y="1657205"/>
            <a:ext cx="9089040" cy="44409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972E0-9713-4949-8065-02A4226D5A7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88045" y="447939"/>
            <a:ext cx="853694" cy="8746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20AB8C-47EB-284B-BEF0-3CAC31FCFE86}"/>
              </a:ext>
            </a:extLst>
          </p:cNvPr>
          <p:cNvSpPr/>
          <p:nvPr/>
        </p:nvSpPr>
        <p:spPr>
          <a:xfrm>
            <a:off x="1" y="0"/>
            <a:ext cx="142874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76EEAD9F-26F0-DF48-B9B7-D3450C237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362689" y="3327135"/>
            <a:ext cx="1104405" cy="28372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buFontTx/>
              <a:buBlip>
                <a:blip r:embed="rId33"/>
              </a:buBlip>
              <a:defRPr sz="1400"/>
            </a:lvl1pPr>
          </a:lstStyle>
          <a:p>
            <a:fld id="{41E093F0-8174-4CBB-81F6-928CE715BAA8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FEAF04A-204F-AC49-871E-33511BA07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9074" y="6356349"/>
            <a:ext cx="8016876" cy="2795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5C2E710-BCD3-2041-8DB1-98969394E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6910" y="6356350"/>
            <a:ext cx="964215" cy="27958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200"/>
            </a:lvl1pPr>
          </a:lstStyle>
          <a:p>
            <a:fld id="{B09C4395-69A3-4777-A64C-2273E18EA1F4}" type="datetimeFigureOut">
              <a:rPr lang="da-DK" smtClean="0"/>
              <a:t>09-05-2023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804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184150" indent="-184150" algn="l" defTabSz="914400" rtl="0" eaLnBrk="1" latinLnBrk="0" hangingPunct="1">
        <a:lnSpc>
          <a:spcPct val="100000"/>
        </a:lnSpc>
        <a:spcBef>
          <a:spcPts val="1000"/>
        </a:spcBef>
        <a:buFontTx/>
        <a:buBlip>
          <a:blip r:embed="rId33"/>
        </a:buBlip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3038" algn="l" defTabSz="914400" rtl="0" eaLnBrk="1" latinLnBrk="0" hangingPunct="1">
        <a:lnSpc>
          <a:spcPct val="100000"/>
        </a:lnSpc>
        <a:spcBef>
          <a:spcPts val="500"/>
        </a:spcBef>
        <a:buFontTx/>
        <a:buBlip>
          <a:blip r:embed="rId33"/>
        </a:buBlip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4150" algn="l" defTabSz="914400" rtl="0" eaLnBrk="1" latinLnBrk="0" hangingPunct="1">
        <a:lnSpc>
          <a:spcPct val="100000"/>
        </a:lnSpc>
        <a:spcBef>
          <a:spcPts val="500"/>
        </a:spcBef>
        <a:buFontTx/>
        <a:buBlip>
          <a:blip r:embed="rId33"/>
        </a:buBlip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500"/>
        </a:spcBef>
        <a:buFontTx/>
        <a:buBlip>
          <a:blip r:embed="rId33"/>
        </a:buBlip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3038" algn="l" defTabSz="914400" rtl="0" eaLnBrk="1" latinLnBrk="0" hangingPunct="1">
        <a:lnSpc>
          <a:spcPct val="100000"/>
        </a:lnSpc>
        <a:spcBef>
          <a:spcPts val="500"/>
        </a:spcBef>
        <a:buFontTx/>
        <a:buBlip>
          <a:blip r:embed="rId33"/>
        </a:buBlip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>
          <p15:clr>
            <a:srgbClr val="F26B43"/>
          </p15:clr>
        </p15:guide>
        <p15:guide id="2" pos="3840">
          <p15:clr>
            <a:srgbClr val="F26B43"/>
          </p15:clr>
        </p15:guide>
        <p15:guide id="3" pos="1059">
          <p15:clr>
            <a:srgbClr val="F26B43"/>
          </p15:clr>
        </p15:guide>
        <p15:guide id="4" pos="67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Web Construc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/>
              <a:t>Bootstrap layout</a:t>
            </a:r>
            <a:endParaRPr dirty="0"/>
          </a:p>
        </p:txBody>
      </p:sp>
      <p:sp>
        <p:nvSpPr>
          <p:cNvPr id="137" name="V2 - M1 - 20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/>
              <a:t>Grid, margin og </a:t>
            </a:r>
            <a:r>
              <a:rPr lang="da-DK" dirty="0" err="1"/>
              <a:t>padding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D34ED-FE13-4E64-B7CD-0BEAC66D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Bootstrap margin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F09D074-4510-4C77-B413-81168F1099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da-DK" dirty="0"/>
              <a:t>Dokumentation om margin findes under Utilities</a:t>
            </a:r>
          </a:p>
          <a:p>
            <a:pPr>
              <a:spcBef>
                <a:spcPts val="600"/>
              </a:spcBef>
            </a:pPr>
            <a:r>
              <a:rPr lang="da-DK" dirty="0"/>
              <a:t>Du kan indsætte margin på en </a:t>
            </a:r>
            <a:r>
              <a:rPr lang="da-DK" dirty="0" err="1"/>
              <a:t>bootstrap</a:t>
            </a:r>
            <a:r>
              <a:rPr lang="da-DK" dirty="0"/>
              <a:t>-side ved at bruge ”m”</a:t>
            </a:r>
          </a:p>
          <a:p>
            <a:pPr lvl="1">
              <a:spcBef>
                <a:spcPts val="600"/>
              </a:spcBef>
            </a:pPr>
            <a:r>
              <a:rPr lang="da-DK" dirty="0"/>
              <a:t>Margin-</a:t>
            </a:r>
            <a:r>
              <a:rPr lang="da-DK" dirty="0" err="1"/>
              <a:t>left</a:t>
            </a:r>
            <a:r>
              <a:rPr lang="da-DK" dirty="0"/>
              <a:t> = ms-* (margin-start)</a:t>
            </a:r>
          </a:p>
          <a:p>
            <a:pPr lvl="1">
              <a:spcBef>
                <a:spcPts val="600"/>
              </a:spcBef>
            </a:pPr>
            <a:r>
              <a:rPr lang="da-DK" dirty="0"/>
              <a:t>Margin-right = </a:t>
            </a:r>
            <a:r>
              <a:rPr lang="da-DK" dirty="0" err="1"/>
              <a:t>me</a:t>
            </a:r>
            <a:r>
              <a:rPr lang="da-DK" dirty="0"/>
              <a:t>-* (margin-end)</a:t>
            </a:r>
          </a:p>
          <a:p>
            <a:pPr lvl="1">
              <a:spcBef>
                <a:spcPts val="600"/>
              </a:spcBef>
            </a:pPr>
            <a:r>
              <a:rPr lang="da-DK" dirty="0"/>
              <a:t>Margin-top = mt-*</a:t>
            </a:r>
          </a:p>
          <a:p>
            <a:pPr lvl="1">
              <a:spcBef>
                <a:spcPts val="600"/>
              </a:spcBef>
            </a:pPr>
            <a:r>
              <a:rPr lang="da-DK" dirty="0"/>
              <a:t>Margin-</a:t>
            </a:r>
            <a:r>
              <a:rPr lang="da-DK" dirty="0" err="1"/>
              <a:t>bottom</a:t>
            </a:r>
            <a:r>
              <a:rPr lang="da-DK" dirty="0"/>
              <a:t> = </a:t>
            </a:r>
            <a:r>
              <a:rPr lang="da-DK" dirty="0" err="1"/>
              <a:t>mb-</a:t>
            </a:r>
            <a:r>
              <a:rPr lang="da-DK" dirty="0"/>
              <a:t>*</a:t>
            </a:r>
          </a:p>
          <a:p>
            <a:pPr lvl="1">
              <a:spcBef>
                <a:spcPts val="600"/>
              </a:spcBef>
            </a:pPr>
            <a:r>
              <a:rPr lang="da-DK" dirty="0"/>
              <a:t>Margin-</a:t>
            </a:r>
            <a:r>
              <a:rPr lang="da-DK" dirty="0" err="1"/>
              <a:t>left</a:t>
            </a:r>
            <a:r>
              <a:rPr lang="da-DK" dirty="0"/>
              <a:t> and -right = mx-*</a:t>
            </a:r>
          </a:p>
          <a:p>
            <a:pPr lvl="1">
              <a:spcBef>
                <a:spcPts val="600"/>
              </a:spcBef>
            </a:pPr>
            <a:r>
              <a:rPr lang="da-DK" dirty="0"/>
              <a:t>Margin-top and -</a:t>
            </a:r>
            <a:r>
              <a:rPr lang="da-DK" dirty="0" err="1"/>
              <a:t>bottom</a:t>
            </a:r>
            <a:r>
              <a:rPr lang="da-DK" dirty="0"/>
              <a:t> = my-*</a:t>
            </a:r>
          </a:p>
          <a:p>
            <a:pPr lvl="1">
              <a:spcBef>
                <a:spcPts val="600"/>
              </a:spcBef>
            </a:pPr>
            <a:r>
              <a:rPr lang="da-DK" dirty="0"/>
              <a:t>Margin på alle fire sider = m-*</a:t>
            </a:r>
          </a:p>
          <a:p>
            <a:pPr>
              <a:spcBef>
                <a:spcPts val="600"/>
              </a:spcBef>
            </a:pPr>
            <a:r>
              <a:rPr lang="da-DK" dirty="0"/>
              <a:t>Stjernen udfyldes med tal mellem 0 og 5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6B7816C3-DAF9-4336-BE29-C26935DBB9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797F5CD-DE05-4BD9-B753-3EE865987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84" y="1293101"/>
            <a:ext cx="3860800" cy="533403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vert="horz" wrap="square" lIns="45720" tIns="22860" rIns="45720" bIns="22860" numCol="1" anchor="ctr" anchorCtr="0" compatLnSpc="1">
            <a:prstTxWarp prst="textNoShape">
              <a:avLst/>
            </a:prstTxWarp>
            <a:no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altLang="da-DK" sz="900" dirty="0">
              <a:latin typeface="Arial" panose="020B0604020202020204" pitchFamily="34" charset="0"/>
            </a:endParaRP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</a:pPr>
            <a:r>
              <a:rPr lang="da-DK" altLang="da-DK" sz="1450" dirty="0">
                <a:latin typeface="+mj-lt"/>
              </a:rPr>
              <a:t>0 	- </a:t>
            </a:r>
            <a:r>
              <a:rPr lang="da-DK" altLang="da-DK" sz="1450" dirty="0" err="1">
                <a:latin typeface="+mj-lt"/>
              </a:rPr>
              <a:t>eliminate</a:t>
            </a:r>
            <a:r>
              <a:rPr lang="da-DK" altLang="da-DK" sz="1450" dirty="0">
                <a:latin typeface="+mj-lt"/>
              </a:rPr>
              <a:t> the margin by </a:t>
            </a:r>
            <a:r>
              <a:rPr lang="da-DK" altLang="da-DK" sz="1450" dirty="0" err="1">
                <a:latin typeface="+mj-lt"/>
              </a:rPr>
              <a:t>setting</a:t>
            </a:r>
            <a:r>
              <a:rPr lang="da-DK" altLang="da-DK" sz="1450" dirty="0">
                <a:latin typeface="+mj-lt"/>
              </a:rPr>
              <a:t> it to 0 </a:t>
            </a: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</a:pPr>
            <a:r>
              <a:rPr lang="da-DK" altLang="da-DK" sz="1500" dirty="0">
                <a:latin typeface="+mj-lt"/>
              </a:rPr>
              <a:t>1 	- set the margin to $</a:t>
            </a:r>
            <a:r>
              <a:rPr lang="da-DK" altLang="da-DK" sz="1500" dirty="0" err="1">
                <a:latin typeface="+mj-lt"/>
              </a:rPr>
              <a:t>spacer</a:t>
            </a:r>
            <a:r>
              <a:rPr lang="da-DK" altLang="da-DK" sz="1500" dirty="0">
                <a:latin typeface="+mj-lt"/>
              </a:rPr>
              <a:t> * .25 </a:t>
            </a:r>
          </a:p>
          <a:p>
            <a:pPr defTabSz="266700" eaLnBrk="0" fontAlgn="base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</a:pPr>
            <a:r>
              <a:rPr lang="da-DK" altLang="da-DK" sz="1500" dirty="0">
                <a:latin typeface="+mj-lt"/>
              </a:rPr>
              <a:t>2 	- set the </a:t>
            </a:r>
            <a:r>
              <a:rPr lang="da-DK" altLang="da-DK" sz="1500" dirty="0"/>
              <a:t>margin</a:t>
            </a:r>
            <a:r>
              <a:rPr lang="da-DK" altLang="da-DK" sz="1500" dirty="0">
                <a:latin typeface="+mj-lt"/>
              </a:rPr>
              <a:t> to $</a:t>
            </a:r>
            <a:r>
              <a:rPr lang="da-DK" altLang="da-DK" sz="1500" dirty="0" err="1">
                <a:latin typeface="+mj-lt"/>
              </a:rPr>
              <a:t>spacer</a:t>
            </a:r>
            <a:r>
              <a:rPr lang="da-DK" altLang="da-DK" sz="1500" dirty="0">
                <a:latin typeface="+mj-lt"/>
              </a:rPr>
              <a:t> * .5 </a:t>
            </a:r>
          </a:p>
          <a:p>
            <a:pPr defTabSz="266700" eaLnBrk="0" fontAlgn="base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</a:pPr>
            <a:r>
              <a:rPr lang="da-DK" altLang="da-DK" sz="1500" dirty="0">
                <a:latin typeface="+mj-lt"/>
              </a:rPr>
              <a:t>3 	- set the </a:t>
            </a:r>
            <a:r>
              <a:rPr lang="da-DK" altLang="da-DK" sz="1500" dirty="0"/>
              <a:t>margin</a:t>
            </a:r>
            <a:r>
              <a:rPr lang="da-DK" altLang="da-DK" sz="1500" dirty="0">
                <a:latin typeface="+mj-lt"/>
              </a:rPr>
              <a:t> to $</a:t>
            </a:r>
            <a:r>
              <a:rPr lang="da-DK" altLang="da-DK" sz="1500" dirty="0" err="1">
                <a:latin typeface="+mj-lt"/>
              </a:rPr>
              <a:t>spacer</a:t>
            </a:r>
            <a:r>
              <a:rPr lang="da-DK" altLang="da-DK" sz="1500" dirty="0">
                <a:latin typeface="+mj-lt"/>
              </a:rPr>
              <a:t> </a:t>
            </a:r>
          </a:p>
          <a:p>
            <a:pPr defTabSz="266700" eaLnBrk="0" fontAlgn="base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</a:pPr>
            <a:r>
              <a:rPr lang="da-DK" altLang="da-DK" sz="1500" dirty="0">
                <a:latin typeface="+mj-lt"/>
              </a:rPr>
              <a:t>4 	- set the </a:t>
            </a:r>
            <a:r>
              <a:rPr lang="da-DK" altLang="da-DK" sz="1500" dirty="0"/>
              <a:t>margin</a:t>
            </a:r>
            <a:r>
              <a:rPr lang="da-DK" altLang="da-DK" sz="1500" dirty="0">
                <a:latin typeface="+mj-lt"/>
              </a:rPr>
              <a:t> to $</a:t>
            </a:r>
            <a:r>
              <a:rPr lang="da-DK" altLang="da-DK" sz="1500" dirty="0" err="1">
                <a:latin typeface="+mj-lt"/>
              </a:rPr>
              <a:t>spacer</a:t>
            </a:r>
            <a:r>
              <a:rPr lang="da-DK" altLang="da-DK" sz="1500" dirty="0">
                <a:latin typeface="+mj-lt"/>
              </a:rPr>
              <a:t> * 1.5 </a:t>
            </a:r>
          </a:p>
          <a:p>
            <a:pPr defTabSz="266700" eaLnBrk="0" fontAlgn="base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</a:pPr>
            <a:r>
              <a:rPr lang="da-DK" altLang="da-DK" sz="1500" dirty="0">
                <a:latin typeface="+mj-lt"/>
              </a:rPr>
              <a:t>5 	- set the </a:t>
            </a:r>
            <a:r>
              <a:rPr lang="da-DK" altLang="da-DK" sz="1500" dirty="0"/>
              <a:t>margin</a:t>
            </a:r>
            <a:r>
              <a:rPr lang="da-DK" altLang="da-DK" sz="1500" dirty="0">
                <a:latin typeface="+mj-lt"/>
              </a:rPr>
              <a:t> to $</a:t>
            </a:r>
            <a:r>
              <a:rPr lang="da-DK" altLang="da-DK" sz="1500" dirty="0" err="1">
                <a:latin typeface="+mj-lt"/>
              </a:rPr>
              <a:t>spacer</a:t>
            </a:r>
            <a:r>
              <a:rPr lang="da-DK" altLang="da-DK" sz="1500" dirty="0">
                <a:latin typeface="+mj-lt"/>
              </a:rPr>
              <a:t> * 3 </a:t>
            </a:r>
          </a:p>
          <a:p>
            <a:pPr defTabSz="266700" eaLnBrk="0" fontAlgn="base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</a:pPr>
            <a:r>
              <a:rPr lang="da-DK" altLang="da-DK" sz="1500" dirty="0">
                <a:latin typeface="+mj-lt"/>
              </a:rPr>
              <a:t>auto 	- set the </a:t>
            </a:r>
            <a:r>
              <a:rPr lang="da-DK" altLang="da-DK" sz="1500" dirty="0"/>
              <a:t>margin</a:t>
            </a:r>
            <a:r>
              <a:rPr lang="da-DK" altLang="da-DK" sz="1500" dirty="0">
                <a:latin typeface="+mj-lt"/>
              </a:rPr>
              <a:t> to auto </a:t>
            </a: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altLang="da-DK" sz="1100" dirty="0">
              <a:latin typeface="+mj-lt"/>
            </a:endParaRP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1500" b="1" dirty="0">
                <a:latin typeface="+mj-lt"/>
              </a:rPr>
              <a:t>Eksempler:</a:t>
            </a: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altLang="da-DK" sz="1500" dirty="0">
              <a:latin typeface="+mj-lt"/>
            </a:endParaRP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1500" dirty="0">
                <a:latin typeface="+mj-lt"/>
              </a:rPr>
              <a:t>.ms-2		venstre margen = 0.5 * 1rem</a:t>
            </a: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altLang="da-DK" sz="1500" dirty="0">
              <a:latin typeface="+mj-lt"/>
            </a:endParaRP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1500" dirty="0">
                <a:latin typeface="+mj-lt"/>
              </a:rPr>
              <a:t>.mx-auto	højre og venstre margen = auto</a:t>
            </a: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1500" dirty="0">
                <a:latin typeface="+mj-lt"/>
              </a:rPr>
              <a:t>			bruges oftest til centrering</a:t>
            </a: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altLang="da-DK" sz="1500" dirty="0">
              <a:latin typeface="+mj-lt"/>
            </a:endParaRP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1500" dirty="0">
                <a:latin typeface="+mj-lt"/>
              </a:rPr>
              <a:t>.m-0		fjern alle margener på alle sider</a:t>
            </a: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altLang="da-DK" sz="1500" dirty="0">
              <a:latin typeface="+mj-lt"/>
            </a:endParaRP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1500" dirty="0">
                <a:latin typeface="+mj-lt"/>
              </a:rPr>
              <a:t>.mb-5		margen bund = 3 * 1rem</a:t>
            </a: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altLang="da-DK" sz="1500" dirty="0">
              <a:latin typeface="+mj-lt"/>
            </a:endParaRP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1500" dirty="0">
                <a:latin typeface="+mj-lt"/>
              </a:rPr>
              <a:t>.me-3		margen højre = 1rem</a:t>
            </a:r>
            <a:endParaRPr lang="da-DK" altLang="da-DK" sz="1100" dirty="0">
              <a:latin typeface="+mj-lt"/>
            </a:endParaRP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altLang="da-DK" sz="9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5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D34ED-FE13-4E64-B7CD-0BEAC66D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Bootstrap </a:t>
            </a:r>
            <a:r>
              <a:rPr lang="da-DK" dirty="0" err="1"/>
              <a:t>padding</a:t>
            </a:r>
            <a:endParaRPr lang="da-DK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30279CF-B27C-499C-BE90-A30FF61B33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da-DK" dirty="0"/>
              <a:t>Dokumentation om </a:t>
            </a:r>
            <a:r>
              <a:rPr lang="da-DK" dirty="0" err="1"/>
              <a:t>padding</a:t>
            </a:r>
            <a:r>
              <a:rPr lang="da-DK" dirty="0"/>
              <a:t> findes under Utilities</a:t>
            </a:r>
          </a:p>
          <a:p>
            <a:pPr>
              <a:spcBef>
                <a:spcPts val="600"/>
              </a:spcBef>
            </a:pPr>
            <a:r>
              <a:rPr lang="da-DK" dirty="0" err="1"/>
              <a:t>Padding</a:t>
            </a:r>
            <a:r>
              <a:rPr lang="da-DK" dirty="0"/>
              <a:t> fungerer præcis som margin blot med ”p”</a:t>
            </a:r>
          </a:p>
          <a:p>
            <a:pPr lvl="1">
              <a:spcBef>
                <a:spcPts val="600"/>
              </a:spcBef>
            </a:pPr>
            <a:r>
              <a:rPr lang="da-DK" dirty="0" err="1"/>
              <a:t>Padding-left</a:t>
            </a:r>
            <a:r>
              <a:rPr lang="da-DK" dirty="0"/>
              <a:t> = </a:t>
            </a:r>
            <a:r>
              <a:rPr lang="da-DK" dirty="0" err="1"/>
              <a:t>ps-</a:t>
            </a:r>
            <a:r>
              <a:rPr lang="da-DK" dirty="0"/>
              <a:t>* (</a:t>
            </a:r>
            <a:r>
              <a:rPr lang="da-DK" dirty="0" err="1"/>
              <a:t>padding</a:t>
            </a:r>
            <a:r>
              <a:rPr lang="da-DK" dirty="0"/>
              <a:t>-start)</a:t>
            </a:r>
          </a:p>
          <a:p>
            <a:pPr lvl="1">
              <a:spcBef>
                <a:spcPts val="600"/>
              </a:spcBef>
            </a:pPr>
            <a:r>
              <a:rPr lang="da-DK" dirty="0" err="1"/>
              <a:t>Padding</a:t>
            </a:r>
            <a:r>
              <a:rPr lang="da-DK" dirty="0"/>
              <a:t>-right = </a:t>
            </a:r>
            <a:r>
              <a:rPr lang="da-DK" dirty="0" err="1"/>
              <a:t>pe</a:t>
            </a:r>
            <a:r>
              <a:rPr lang="da-DK" dirty="0"/>
              <a:t>-* (</a:t>
            </a:r>
            <a:r>
              <a:rPr lang="da-DK" dirty="0" err="1"/>
              <a:t>padding</a:t>
            </a:r>
            <a:r>
              <a:rPr lang="da-DK" dirty="0"/>
              <a:t>-end)</a:t>
            </a:r>
          </a:p>
          <a:p>
            <a:pPr lvl="1">
              <a:spcBef>
                <a:spcPts val="600"/>
              </a:spcBef>
            </a:pPr>
            <a:r>
              <a:rPr lang="da-DK" dirty="0" err="1"/>
              <a:t>Padding</a:t>
            </a:r>
            <a:r>
              <a:rPr lang="da-DK" dirty="0"/>
              <a:t>-top = pt-*</a:t>
            </a:r>
          </a:p>
          <a:p>
            <a:pPr lvl="1">
              <a:spcBef>
                <a:spcPts val="600"/>
              </a:spcBef>
            </a:pPr>
            <a:r>
              <a:rPr lang="da-DK" dirty="0" err="1"/>
              <a:t>Padding-bottom</a:t>
            </a:r>
            <a:r>
              <a:rPr lang="da-DK" dirty="0"/>
              <a:t> = </a:t>
            </a:r>
            <a:r>
              <a:rPr lang="da-DK" dirty="0" err="1"/>
              <a:t>pb</a:t>
            </a:r>
            <a:r>
              <a:rPr lang="da-DK" dirty="0"/>
              <a:t>-*</a:t>
            </a:r>
          </a:p>
          <a:p>
            <a:pPr lvl="1">
              <a:spcBef>
                <a:spcPts val="600"/>
              </a:spcBef>
            </a:pPr>
            <a:r>
              <a:rPr lang="da-DK" dirty="0" err="1"/>
              <a:t>Padding-left</a:t>
            </a:r>
            <a:r>
              <a:rPr lang="da-DK" dirty="0"/>
              <a:t> and -right = </a:t>
            </a:r>
            <a:r>
              <a:rPr lang="da-DK" dirty="0" err="1"/>
              <a:t>px</a:t>
            </a:r>
            <a:r>
              <a:rPr lang="da-DK" dirty="0"/>
              <a:t>-*</a:t>
            </a:r>
          </a:p>
          <a:p>
            <a:pPr lvl="1">
              <a:spcBef>
                <a:spcPts val="600"/>
              </a:spcBef>
            </a:pPr>
            <a:r>
              <a:rPr lang="da-DK" dirty="0" err="1"/>
              <a:t>Padding</a:t>
            </a:r>
            <a:r>
              <a:rPr lang="da-DK" dirty="0"/>
              <a:t>-top and -</a:t>
            </a:r>
            <a:r>
              <a:rPr lang="da-DK" dirty="0" err="1"/>
              <a:t>bottom</a:t>
            </a:r>
            <a:r>
              <a:rPr lang="da-DK" dirty="0"/>
              <a:t> = py-*</a:t>
            </a:r>
          </a:p>
          <a:p>
            <a:pPr lvl="1">
              <a:spcBef>
                <a:spcPts val="600"/>
              </a:spcBef>
            </a:pPr>
            <a:r>
              <a:rPr lang="da-DK" dirty="0" err="1"/>
              <a:t>Padding</a:t>
            </a:r>
            <a:r>
              <a:rPr lang="da-DK" dirty="0"/>
              <a:t> på alle fire sider = p-*</a:t>
            </a:r>
          </a:p>
          <a:p>
            <a:pPr>
              <a:spcBef>
                <a:spcPts val="600"/>
              </a:spcBef>
            </a:pPr>
            <a:r>
              <a:rPr lang="da-DK" dirty="0"/>
              <a:t>Stjernen udfyldes med tal mellem 0 og 5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5802EE77-DBB2-459F-BB2E-9555894369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797F5CD-DE05-4BD9-B753-3EE865987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84" y="1293101"/>
            <a:ext cx="3860800" cy="533403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vert="horz" wrap="square" lIns="45720" tIns="22860" rIns="45720" bIns="22860" numCol="1" anchor="ctr" anchorCtr="0" compatLnSpc="1">
            <a:prstTxWarp prst="textNoShape">
              <a:avLst/>
            </a:prstTxWarp>
            <a:no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altLang="da-DK" sz="900" dirty="0">
              <a:latin typeface="Arial" panose="020B0604020202020204" pitchFamily="34" charset="0"/>
            </a:endParaRP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1450" dirty="0">
                <a:latin typeface="+mj-lt"/>
              </a:rPr>
              <a:t>0 	- </a:t>
            </a:r>
            <a:r>
              <a:rPr lang="da-DK" altLang="da-DK" sz="1450" dirty="0" err="1">
                <a:latin typeface="+mj-lt"/>
              </a:rPr>
              <a:t>eliminate</a:t>
            </a:r>
            <a:r>
              <a:rPr lang="da-DK" altLang="da-DK" sz="1450" dirty="0">
                <a:latin typeface="+mj-lt"/>
              </a:rPr>
              <a:t> the </a:t>
            </a:r>
            <a:r>
              <a:rPr lang="da-DK" altLang="da-DK" sz="1450" dirty="0" err="1">
                <a:latin typeface="+mj-lt"/>
              </a:rPr>
              <a:t>padding</a:t>
            </a:r>
            <a:r>
              <a:rPr lang="da-DK" altLang="da-DK" sz="1450" dirty="0">
                <a:latin typeface="+mj-lt"/>
              </a:rPr>
              <a:t> by </a:t>
            </a:r>
            <a:r>
              <a:rPr lang="da-DK" altLang="da-DK" sz="1450" dirty="0" err="1">
                <a:latin typeface="+mj-lt"/>
              </a:rPr>
              <a:t>setting</a:t>
            </a:r>
            <a:r>
              <a:rPr lang="da-DK" altLang="da-DK" sz="1450" dirty="0">
                <a:latin typeface="+mj-lt"/>
              </a:rPr>
              <a:t> it to 0 </a:t>
            </a: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1450" dirty="0">
                <a:latin typeface="+mj-lt"/>
              </a:rPr>
              <a:t>1 	- set the </a:t>
            </a:r>
            <a:r>
              <a:rPr lang="da-DK" altLang="da-DK" sz="1450" dirty="0" err="1">
                <a:latin typeface="+mj-lt"/>
              </a:rPr>
              <a:t>padding</a:t>
            </a:r>
            <a:r>
              <a:rPr lang="da-DK" altLang="da-DK" sz="1450" dirty="0">
                <a:latin typeface="+mj-lt"/>
              </a:rPr>
              <a:t> to $</a:t>
            </a:r>
            <a:r>
              <a:rPr lang="da-DK" altLang="da-DK" sz="1450" dirty="0" err="1">
                <a:latin typeface="+mj-lt"/>
              </a:rPr>
              <a:t>spacer</a:t>
            </a:r>
            <a:r>
              <a:rPr lang="da-DK" altLang="da-DK" sz="1450" dirty="0">
                <a:latin typeface="+mj-lt"/>
              </a:rPr>
              <a:t> * .25 </a:t>
            </a: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1450" dirty="0">
                <a:latin typeface="+mj-lt"/>
              </a:rPr>
              <a:t>2 	- set the </a:t>
            </a:r>
            <a:r>
              <a:rPr lang="da-DK" altLang="da-DK" sz="1450" dirty="0" err="1">
                <a:latin typeface="+mj-lt"/>
              </a:rPr>
              <a:t>padding</a:t>
            </a:r>
            <a:r>
              <a:rPr lang="da-DK" altLang="da-DK" sz="1450" dirty="0">
                <a:latin typeface="+mj-lt"/>
              </a:rPr>
              <a:t> to $</a:t>
            </a:r>
            <a:r>
              <a:rPr lang="da-DK" altLang="da-DK" sz="1450" dirty="0" err="1">
                <a:latin typeface="+mj-lt"/>
              </a:rPr>
              <a:t>spacer</a:t>
            </a:r>
            <a:r>
              <a:rPr lang="da-DK" altLang="da-DK" sz="1450" dirty="0">
                <a:latin typeface="+mj-lt"/>
              </a:rPr>
              <a:t> * .5 </a:t>
            </a: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1450" dirty="0">
                <a:latin typeface="+mj-lt"/>
              </a:rPr>
              <a:t>3 	- set the </a:t>
            </a:r>
            <a:r>
              <a:rPr lang="da-DK" altLang="da-DK" sz="1450" dirty="0" err="1">
                <a:latin typeface="+mj-lt"/>
              </a:rPr>
              <a:t>padding</a:t>
            </a:r>
            <a:r>
              <a:rPr lang="da-DK" altLang="da-DK" sz="1450" dirty="0">
                <a:latin typeface="+mj-lt"/>
              </a:rPr>
              <a:t> to $</a:t>
            </a:r>
            <a:r>
              <a:rPr lang="da-DK" altLang="da-DK" sz="1450" dirty="0" err="1">
                <a:latin typeface="+mj-lt"/>
              </a:rPr>
              <a:t>spacer</a:t>
            </a:r>
            <a:r>
              <a:rPr lang="da-DK" altLang="da-DK" sz="1450" dirty="0">
                <a:latin typeface="+mj-lt"/>
              </a:rPr>
              <a:t> </a:t>
            </a: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1450" dirty="0">
                <a:latin typeface="+mj-lt"/>
              </a:rPr>
              <a:t>4 	- set the </a:t>
            </a:r>
            <a:r>
              <a:rPr lang="da-DK" altLang="da-DK" sz="1450" dirty="0" err="1">
                <a:latin typeface="+mj-lt"/>
              </a:rPr>
              <a:t>padding</a:t>
            </a:r>
            <a:r>
              <a:rPr lang="da-DK" altLang="da-DK" sz="1450" dirty="0">
                <a:latin typeface="+mj-lt"/>
              </a:rPr>
              <a:t> to $</a:t>
            </a:r>
            <a:r>
              <a:rPr lang="da-DK" altLang="da-DK" sz="1450" dirty="0" err="1">
                <a:latin typeface="+mj-lt"/>
              </a:rPr>
              <a:t>spacer</a:t>
            </a:r>
            <a:r>
              <a:rPr lang="da-DK" altLang="da-DK" sz="1450" dirty="0">
                <a:latin typeface="+mj-lt"/>
              </a:rPr>
              <a:t> * 1.5 </a:t>
            </a: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1450" dirty="0">
                <a:latin typeface="+mj-lt"/>
              </a:rPr>
              <a:t>5 	- set the </a:t>
            </a:r>
            <a:r>
              <a:rPr lang="da-DK" altLang="da-DK" sz="1450" dirty="0" err="1">
                <a:latin typeface="+mj-lt"/>
              </a:rPr>
              <a:t>padding</a:t>
            </a:r>
            <a:r>
              <a:rPr lang="da-DK" altLang="da-DK" sz="1450" dirty="0">
                <a:latin typeface="+mj-lt"/>
              </a:rPr>
              <a:t> to $</a:t>
            </a:r>
            <a:r>
              <a:rPr lang="da-DK" altLang="da-DK" sz="1450" dirty="0" err="1">
                <a:latin typeface="+mj-lt"/>
              </a:rPr>
              <a:t>spacer</a:t>
            </a:r>
            <a:r>
              <a:rPr lang="da-DK" altLang="da-DK" sz="1450" dirty="0">
                <a:latin typeface="+mj-lt"/>
              </a:rPr>
              <a:t> * 3 </a:t>
            </a: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altLang="da-DK" sz="1100" dirty="0">
              <a:latin typeface="+mj-lt"/>
            </a:endParaRP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1500" b="1" dirty="0">
                <a:latin typeface="+mj-lt"/>
              </a:rPr>
              <a:t>Eksempler:</a:t>
            </a: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altLang="da-DK" sz="1500" dirty="0">
              <a:latin typeface="+mj-lt"/>
            </a:endParaRP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1500" dirty="0">
                <a:latin typeface="+mj-lt"/>
              </a:rPr>
              <a:t>.ps-2		venstre </a:t>
            </a:r>
            <a:r>
              <a:rPr lang="da-DK" altLang="da-DK" sz="1500" dirty="0" err="1">
                <a:latin typeface="+mj-lt"/>
              </a:rPr>
              <a:t>padding</a:t>
            </a:r>
            <a:r>
              <a:rPr lang="da-DK" altLang="da-DK" sz="1500" dirty="0">
                <a:latin typeface="+mj-lt"/>
              </a:rPr>
              <a:t> = 0.5 * 1rem</a:t>
            </a: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altLang="da-DK" sz="1500" dirty="0">
              <a:latin typeface="+mj-lt"/>
            </a:endParaRP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1500" dirty="0">
                <a:latin typeface="+mj-lt"/>
              </a:rPr>
              <a:t>.p-0		fjern al </a:t>
            </a:r>
            <a:r>
              <a:rPr lang="da-DK" altLang="da-DK" sz="1500" dirty="0" err="1">
                <a:latin typeface="+mj-lt"/>
              </a:rPr>
              <a:t>padding</a:t>
            </a:r>
            <a:r>
              <a:rPr lang="da-DK" altLang="da-DK" sz="1500" dirty="0">
                <a:latin typeface="+mj-lt"/>
              </a:rPr>
              <a:t> på alle sider</a:t>
            </a: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altLang="da-DK" sz="1500" dirty="0">
              <a:latin typeface="+mj-lt"/>
            </a:endParaRP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1500" dirty="0">
                <a:latin typeface="+mj-lt"/>
              </a:rPr>
              <a:t>.pb-5		</a:t>
            </a:r>
            <a:r>
              <a:rPr lang="da-DK" altLang="da-DK" sz="1500" dirty="0" err="1">
                <a:latin typeface="+mj-lt"/>
              </a:rPr>
              <a:t>padding</a:t>
            </a:r>
            <a:r>
              <a:rPr lang="da-DK" altLang="da-DK" sz="1500" dirty="0">
                <a:latin typeface="+mj-lt"/>
              </a:rPr>
              <a:t> bund = 3 * 1rem</a:t>
            </a: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altLang="da-DK" sz="1500" dirty="0">
              <a:latin typeface="+mj-lt"/>
            </a:endParaRPr>
          </a:p>
          <a:p>
            <a:pPr defTabSz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da-DK" sz="1500" dirty="0">
                <a:latin typeface="+mj-lt"/>
              </a:rPr>
              <a:t>.pe-3		</a:t>
            </a:r>
            <a:r>
              <a:rPr lang="da-DK" altLang="da-DK" sz="1500" dirty="0" err="1">
                <a:latin typeface="+mj-lt"/>
              </a:rPr>
              <a:t>padding</a:t>
            </a:r>
            <a:r>
              <a:rPr lang="da-DK" altLang="da-DK" sz="1500" dirty="0">
                <a:latin typeface="+mj-lt"/>
              </a:rPr>
              <a:t> højre = 1rem</a:t>
            </a:r>
            <a:endParaRPr lang="da-DK" altLang="da-DK" sz="1100" dirty="0">
              <a:latin typeface="+mj-lt"/>
            </a:endParaRP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da-DK" altLang="da-DK" sz="9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0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9831D-197A-44C4-9547-0E41BCA7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Bootstrap </a:t>
            </a:r>
            <a:r>
              <a:rPr lang="da-DK" dirty="0" err="1"/>
              <a:t>grid</a:t>
            </a:r>
            <a:r>
              <a:rPr lang="da-DK" dirty="0"/>
              <a:t> klasser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4BEFC48-57C9-4D54-9854-103DB2DA72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Det øverste element i dit </a:t>
            </a:r>
            <a:r>
              <a:rPr lang="da-DK" dirty="0" err="1"/>
              <a:t>bootstrap</a:t>
            </a:r>
            <a:r>
              <a:rPr lang="da-DK" dirty="0"/>
              <a:t> </a:t>
            </a:r>
            <a:r>
              <a:rPr lang="da-DK" dirty="0" err="1"/>
              <a:t>grid</a:t>
            </a:r>
            <a:r>
              <a:rPr lang="da-DK" dirty="0"/>
              <a:t> er klassen .container</a:t>
            </a:r>
          </a:p>
          <a:p>
            <a:pPr lvl="1"/>
            <a:r>
              <a:rPr lang="da-DK" dirty="0"/>
              <a:t>.container sætter bl.a. en </a:t>
            </a:r>
            <a:r>
              <a:rPr lang="da-DK" dirty="0" err="1"/>
              <a:t>padding</a:t>
            </a:r>
            <a:r>
              <a:rPr lang="da-DK" dirty="0"/>
              <a:t> på 15px på alle sider af din container, så teksten aldrig kommer til at stå helt ud til kanten på en skærm</a:t>
            </a:r>
          </a:p>
          <a:p>
            <a:pPr lvl="1"/>
            <a:r>
              <a:rPr lang="da-DK" dirty="0"/>
              <a:t>.container er </a:t>
            </a:r>
            <a:r>
              <a:rPr lang="da-DK" dirty="0" err="1"/>
              <a:t>responsivt</a:t>
            </a:r>
            <a:r>
              <a:rPr lang="da-DK" dirty="0"/>
              <a:t> og tilpasser sig skærmens størrelse, som du kan se i tabellen på næste side</a:t>
            </a:r>
          </a:p>
          <a:p>
            <a:pPr lvl="2"/>
            <a:r>
              <a:rPr lang="da-DK" dirty="0"/>
              <a:t>Du vælger med .container-?? klassen hvor stor den skal kunne blive</a:t>
            </a:r>
          </a:p>
          <a:p>
            <a:pPr lvl="1"/>
            <a:r>
              <a:rPr lang="da-DK" dirty="0"/>
              <a:t>Du kan også bruge .container-fluid som betyder, at dit øverste container element i dit </a:t>
            </a:r>
            <a:r>
              <a:rPr lang="da-DK" dirty="0" err="1"/>
              <a:t>grid</a:t>
            </a:r>
            <a:r>
              <a:rPr lang="da-DK" dirty="0"/>
              <a:t> altid fylder 100% uanset skærmens størrelse</a:t>
            </a:r>
          </a:p>
        </p:txBody>
      </p:sp>
      <p:pic>
        <p:nvPicPr>
          <p:cNvPr id="6" name="Pladsholder til billede 5">
            <a:extLst>
              <a:ext uri="{FF2B5EF4-FFF2-40B4-BE49-F238E27FC236}">
                <a16:creationId xmlns:a16="http://schemas.microsoft.com/office/drawing/2014/main" id="{B0D373F2-4A1E-4750-AF63-77217131F5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607"/>
          <a:stretch>
            <a:fillRect/>
          </a:stretch>
        </p:blipFill>
        <p:spPr/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A122C1D-6382-428F-B65E-C97D8DE120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929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AC238-4771-4BCB-86B1-B00E856F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Bootstrap </a:t>
            </a:r>
            <a:r>
              <a:rPr lang="da-DK" dirty="0" err="1"/>
              <a:t>grid</a:t>
            </a:r>
            <a:r>
              <a:rPr lang="da-DK" dirty="0"/>
              <a:t> klasser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56D0111-2D50-4AF4-95CE-7EFA017C15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Bootstrap arbejder med 5 </a:t>
            </a:r>
            <a:r>
              <a:rPr lang="da-DK" dirty="0" err="1"/>
              <a:t>breakpoints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Extra small = &lt; 576px </a:t>
            </a:r>
            <a:r>
              <a:rPr lang="da-DK" b="1" dirty="0"/>
              <a:t>(</a:t>
            </a:r>
            <a:r>
              <a:rPr lang="da-DK" b="1" dirty="0" err="1"/>
              <a:t>xs</a:t>
            </a:r>
            <a:r>
              <a:rPr lang="da-DK" b="1" dirty="0"/>
              <a:t>)</a:t>
            </a:r>
          </a:p>
          <a:p>
            <a:pPr lvl="1"/>
            <a:r>
              <a:rPr lang="da-DK" dirty="0"/>
              <a:t>Small = </a:t>
            </a:r>
            <a:r>
              <a:rPr lang="da-DK" dirty="0">
                <a:cs typeface="Times New Roman" panose="02020603050405020304" pitchFamily="18" charset="0"/>
              </a:rPr>
              <a:t>≥ 576px </a:t>
            </a:r>
            <a:r>
              <a:rPr lang="da-DK" b="1" dirty="0">
                <a:cs typeface="Times New Roman" panose="02020603050405020304" pitchFamily="18" charset="0"/>
              </a:rPr>
              <a:t>(sm)</a:t>
            </a:r>
          </a:p>
          <a:p>
            <a:pPr lvl="1"/>
            <a:r>
              <a:rPr lang="da-DK" dirty="0">
                <a:cs typeface="Times New Roman" panose="02020603050405020304" pitchFamily="18" charset="0"/>
              </a:rPr>
              <a:t>Medium = ≥ 768px </a:t>
            </a:r>
            <a:r>
              <a:rPr lang="da-DK" b="1" dirty="0">
                <a:cs typeface="Times New Roman" panose="02020603050405020304" pitchFamily="18" charset="0"/>
              </a:rPr>
              <a:t>(md)</a:t>
            </a:r>
          </a:p>
          <a:p>
            <a:pPr lvl="1"/>
            <a:r>
              <a:rPr lang="da-DK" dirty="0">
                <a:cs typeface="Times New Roman" panose="02020603050405020304" pitchFamily="18" charset="0"/>
              </a:rPr>
              <a:t>Large = ≥ 992px </a:t>
            </a:r>
            <a:r>
              <a:rPr lang="da-DK" b="1" dirty="0">
                <a:cs typeface="Times New Roman" panose="02020603050405020304" pitchFamily="18" charset="0"/>
              </a:rPr>
              <a:t>(lg)</a:t>
            </a:r>
          </a:p>
          <a:p>
            <a:pPr lvl="1"/>
            <a:r>
              <a:rPr lang="da-DK" dirty="0">
                <a:cs typeface="Times New Roman" panose="02020603050405020304" pitchFamily="18" charset="0"/>
              </a:rPr>
              <a:t>Extra large = ≥ 1200px </a:t>
            </a:r>
            <a:r>
              <a:rPr lang="da-DK" b="1" dirty="0">
                <a:cs typeface="Times New Roman" panose="02020603050405020304" pitchFamily="18" charset="0"/>
              </a:rPr>
              <a:t>(xl)</a:t>
            </a:r>
            <a:endParaRPr lang="da-DK" b="1" dirty="0"/>
          </a:p>
        </p:txBody>
      </p:sp>
      <p:pic>
        <p:nvPicPr>
          <p:cNvPr id="6" name="Pladsholder til billede 5">
            <a:extLst>
              <a:ext uri="{FF2B5EF4-FFF2-40B4-BE49-F238E27FC236}">
                <a16:creationId xmlns:a16="http://schemas.microsoft.com/office/drawing/2014/main" id="{D0B3DDE1-F489-4813-8E32-5A361C1DD87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04" y="1305011"/>
            <a:ext cx="6370172" cy="4247978"/>
          </a:xfrm>
        </p:spPr>
      </p:pic>
    </p:spTree>
    <p:extLst>
      <p:ext uri="{BB962C8B-B14F-4D97-AF65-F5344CB8AC3E}">
        <p14:creationId xmlns:p14="http://schemas.microsoft.com/office/powerpoint/2010/main" val="166909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C6220-B71D-4C63-9CDE-450AB1A7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Bootstrap </a:t>
            </a:r>
            <a:r>
              <a:rPr lang="da-DK" dirty="0" err="1"/>
              <a:t>grid</a:t>
            </a:r>
            <a:r>
              <a:rPr lang="da-DK" dirty="0"/>
              <a:t> klasser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47C1EBA-3852-4BD2-919E-3B19410C1E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err="1"/>
              <a:t>Rows</a:t>
            </a:r>
            <a:endParaRPr lang="da-DK" dirty="0"/>
          </a:p>
          <a:p>
            <a:pPr lvl="1"/>
            <a:r>
              <a:rPr lang="da-DK" dirty="0"/>
              <a:t>Under din .container kommer dine </a:t>
            </a:r>
            <a:r>
              <a:rPr lang="da-DK" dirty="0" err="1"/>
              <a:t>rows</a:t>
            </a:r>
            <a:endParaRPr lang="da-DK" dirty="0"/>
          </a:p>
          <a:p>
            <a:pPr lvl="1"/>
            <a:r>
              <a:rPr lang="da-DK" dirty="0"/>
              <a:t>Man definerer altid </a:t>
            </a:r>
            <a:r>
              <a:rPr lang="da-DK" dirty="0" err="1"/>
              <a:t>rows</a:t>
            </a:r>
            <a:r>
              <a:rPr lang="da-DK" dirty="0"/>
              <a:t> før columns i Bootstrap</a:t>
            </a:r>
          </a:p>
          <a:p>
            <a:pPr lvl="1"/>
            <a:r>
              <a:rPr lang="da-DK" dirty="0"/>
              <a:t>Det eneste, der må ligge under dine </a:t>
            </a:r>
            <a:r>
              <a:rPr lang="da-DK" dirty="0" err="1"/>
              <a:t>rows</a:t>
            </a:r>
            <a:r>
              <a:rPr lang="da-DK" dirty="0"/>
              <a:t>, er columns</a:t>
            </a:r>
          </a:p>
          <a:p>
            <a:r>
              <a:rPr lang="da-DK" dirty="0"/>
              <a:t>Columns</a:t>
            </a:r>
          </a:p>
          <a:p>
            <a:pPr lvl="1"/>
            <a:r>
              <a:rPr lang="da-DK" dirty="0"/>
              <a:t>Al dit indhold skal ligge i en column</a:t>
            </a:r>
          </a:p>
          <a:p>
            <a:pPr lvl="1"/>
            <a:r>
              <a:rPr lang="da-DK" dirty="0"/>
              <a:t>Du har 12 kolonner at arbejde med – hvor mange af de 12 kolonner denne kolonne skal fylde, angiver du i klassen: fx col-md-4 (denne kolonne fylder 4 kolonner på medium skærme </a:t>
            </a:r>
            <a:r>
              <a:rPr lang="da-DK" b="1" dirty="0"/>
              <a:t>og større</a:t>
            </a:r>
            <a:r>
              <a:rPr lang="da-DK" dirty="0"/>
              <a:t>)</a:t>
            </a:r>
          </a:p>
          <a:p>
            <a:pPr lvl="2"/>
            <a:r>
              <a:rPr lang="da-DK" dirty="0"/>
              <a:t>Alle Bootstraps </a:t>
            </a:r>
            <a:r>
              <a:rPr lang="da-DK" dirty="0" err="1"/>
              <a:t>breakpoints</a:t>
            </a:r>
            <a:r>
              <a:rPr lang="da-DK" dirty="0"/>
              <a:t> er baseret på minimumsbredde, så derfor er alle </a:t>
            </a:r>
            <a:r>
              <a:rPr lang="da-DK" dirty="0" err="1"/>
              <a:t>breakpoint</a:t>
            </a:r>
            <a:r>
              <a:rPr lang="da-DK" dirty="0"/>
              <a:t> angivelser gældende på det angivne </a:t>
            </a:r>
            <a:r>
              <a:rPr lang="da-DK" dirty="0" err="1"/>
              <a:t>breakpoint</a:t>
            </a:r>
            <a:r>
              <a:rPr lang="da-DK" dirty="0"/>
              <a:t> og større</a:t>
            </a:r>
          </a:p>
        </p:txBody>
      </p:sp>
      <p:pic>
        <p:nvPicPr>
          <p:cNvPr id="6" name="Pladsholder til billede 5">
            <a:extLst>
              <a:ext uri="{FF2B5EF4-FFF2-40B4-BE49-F238E27FC236}">
                <a16:creationId xmlns:a16="http://schemas.microsoft.com/office/drawing/2014/main" id="{1B6063ED-86ED-4E60-960B-3CB338A1A4E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607"/>
          <a:stretch>
            <a:fillRect/>
          </a:stretch>
        </p:blipFill>
        <p:spPr/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2DD158F-9D85-42D8-BBAD-0CAF1B0CF4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952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65B35-D970-4571-B934-D9FF7523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Bootstrap </a:t>
            </a:r>
            <a:r>
              <a:rPr lang="da-DK" dirty="0" err="1"/>
              <a:t>grid</a:t>
            </a:r>
            <a:r>
              <a:rPr lang="da-DK" dirty="0"/>
              <a:t> kolonner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88B1F8B-332E-4692-AD2F-DB5C8FC14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6911" y="2175453"/>
            <a:ext cx="5673557" cy="369645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da-DK" dirty="0"/>
              <a:t>Kolonner:</a:t>
            </a:r>
          </a:p>
          <a:p>
            <a:pPr lvl="1">
              <a:spcBef>
                <a:spcPts val="600"/>
              </a:spcBef>
            </a:pPr>
            <a:r>
              <a:rPr lang="da-DK" dirty="0"/>
              <a:t>Hvis du ikke angiver en minimumsstørrelse, gælder klassen på alle størrelser (fx col-4 betyder, at denne kolonne fylder 4 kolonner på alle viewport størrelser)</a:t>
            </a:r>
          </a:p>
          <a:p>
            <a:pPr lvl="1">
              <a:spcBef>
                <a:spcPts val="600"/>
              </a:spcBef>
            </a:pPr>
            <a:r>
              <a:rPr lang="da-DK" dirty="0"/>
              <a:t>Hvis du ikke angiver, hvor meget en kolonne skal fylde, men blot laver fx 4 kolonner i dit </a:t>
            </a:r>
            <a:r>
              <a:rPr lang="da-DK" dirty="0" err="1"/>
              <a:t>grid</a:t>
            </a:r>
            <a:r>
              <a:rPr lang="da-DK" dirty="0"/>
              <a:t>, så giver Bootstrap automatisk de fire kolonner samme bredde (i dette tilfælde bliver de 25%)</a:t>
            </a:r>
          </a:p>
          <a:p>
            <a:pPr lvl="2">
              <a:spcBef>
                <a:spcPts val="600"/>
              </a:spcBef>
            </a:pPr>
            <a:r>
              <a:rPr lang="da-DK" dirty="0"/>
              <a:t>Bootstrap arbejder altid med bredde i %</a:t>
            </a:r>
          </a:p>
          <a:p>
            <a:pPr lvl="1">
              <a:spcBef>
                <a:spcPts val="600"/>
              </a:spcBef>
            </a:pPr>
            <a:r>
              <a:rPr lang="da-DK" dirty="0"/>
              <a:t>Du kan også angive antal kolonner på en af dine kolonner og derefter lade de øvrige kolonner fylde pladsen ud. Koden til højre vil give følgende resultat:</a:t>
            </a:r>
          </a:p>
        </p:txBody>
      </p:sp>
      <p:pic>
        <p:nvPicPr>
          <p:cNvPr id="6" name="Pladsholder til billede 5">
            <a:extLst>
              <a:ext uri="{FF2B5EF4-FFF2-40B4-BE49-F238E27FC236}">
                <a16:creationId xmlns:a16="http://schemas.microsoft.com/office/drawing/2014/main" id="{16DA52AA-ADD8-47E1-A555-7C9EB3639D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" b="637"/>
          <a:stretch>
            <a:fillRect/>
          </a:stretch>
        </p:blipFill>
        <p:spPr/>
      </p:pic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A50D8CC-DDC2-478B-AA59-018850BFE7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br>
              <a:rPr lang="da-DK" dirty="0"/>
            </a:br>
            <a:br>
              <a:rPr lang="da-DK" dirty="0"/>
            </a:br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7F26BD5B-222B-4F83-98E4-44AA217E4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25" y="5871907"/>
            <a:ext cx="5272684" cy="6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1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31983-DABF-4979-840E-5296B1FF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Bootstrap </a:t>
            </a:r>
            <a:r>
              <a:rPr lang="da-DK" dirty="0" err="1"/>
              <a:t>grid</a:t>
            </a:r>
            <a:r>
              <a:rPr lang="da-DK" dirty="0"/>
              <a:t> kolonner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0AF391B-1849-4337-8D35-CFD7093F32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Du kan sætte din kolonne til at tilpasse sig indholdet i kolonnen automatisk ved at bruge klassen </a:t>
            </a:r>
            <a:r>
              <a:rPr lang="da-DK" dirty="0" err="1"/>
              <a:t>col</a:t>
            </a:r>
            <a:r>
              <a:rPr lang="da-DK" dirty="0"/>
              <a:t>-{</a:t>
            </a:r>
            <a:r>
              <a:rPr lang="da-DK" dirty="0" err="1"/>
              <a:t>breakpoint</a:t>
            </a:r>
            <a:r>
              <a:rPr lang="da-DK" dirty="0"/>
              <a:t>}-auto (fx </a:t>
            </a:r>
            <a:r>
              <a:rPr lang="da-DK" dirty="0" err="1"/>
              <a:t>col</a:t>
            </a:r>
            <a:r>
              <a:rPr lang="da-DK" dirty="0"/>
              <a:t>-md-auto)</a:t>
            </a:r>
          </a:p>
          <a:p>
            <a:r>
              <a:rPr lang="da-DK" dirty="0"/>
              <a:t>Hvis du angiver kolonneantal/størrelse ved at bruge </a:t>
            </a:r>
            <a:r>
              <a:rPr lang="da-DK" dirty="0" err="1"/>
              <a:t>breakpointet</a:t>
            </a:r>
            <a:r>
              <a:rPr lang="da-DK" dirty="0"/>
              <a:t> </a:t>
            </a:r>
            <a:r>
              <a:rPr lang="da-DK" dirty="0" err="1"/>
              <a:t>col</a:t>
            </a:r>
            <a:r>
              <a:rPr lang="da-DK" dirty="0"/>
              <a:t>-sm-* bliver kolonnerne vertikale på extra small viewports, men horisontale på small og større</a:t>
            </a:r>
          </a:p>
          <a:p>
            <a:r>
              <a:rPr lang="da-DK" dirty="0"/>
              <a:t>Du kan placere dine elementer vertikalt ved at bruge </a:t>
            </a:r>
            <a:r>
              <a:rPr lang="da-DK" dirty="0" err="1"/>
              <a:t>align</a:t>
            </a:r>
            <a:r>
              <a:rPr lang="da-DK" dirty="0"/>
              <a:t>-items-* på din </a:t>
            </a:r>
            <a:r>
              <a:rPr lang="da-DK" dirty="0" err="1"/>
              <a:t>row</a:t>
            </a:r>
            <a:r>
              <a:rPr lang="da-DK" dirty="0"/>
              <a:t>:</a:t>
            </a:r>
            <a:br>
              <a:rPr lang="da-DK" dirty="0"/>
            </a:br>
            <a:br>
              <a:rPr lang="da-DK" dirty="0"/>
            </a:br>
            <a:r>
              <a:rPr lang="da-DK" sz="125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class=”</a:t>
            </a:r>
            <a:r>
              <a:rPr lang="da-DK" sz="12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da-DK" sz="12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da-DK" sz="1250" dirty="0">
                <a:latin typeface="Courier New" panose="02070309020205020404" pitchFamily="49" charset="0"/>
                <a:cs typeface="Courier New" panose="02070309020205020404" pitchFamily="49" charset="0"/>
              </a:rPr>
              <a:t>-items-center”&gt; //start, center eller end</a:t>
            </a:r>
          </a:p>
          <a:p>
            <a:r>
              <a:rPr lang="da-DK" dirty="0"/>
              <a:t>Du kan også placere dine elementer vertikalt på hver kolonne ved at bruge </a:t>
            </a:r>
            <a:r>
              <a:rPr lang="da-DK" dirty="0" err="1"/>
              <a:t>align-self</a:t>
            </a:r>
            <a:r>
              <a:rPr lang="da-DK" dirty="0"/>
              <a:t>-* på din kolonne:</a:t>
            </a:r>
            <a:br>
              <a:rPr lang="da-DK" dirty="0"/>
            </a:br>
            <a:br>
              <a:rPr lang="da-DK" dirty="0"/>
            </a:br>
            <a:r>
              <a:rPr lang="da-DK" sz="125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class=”</a:t>
            </a:r>
            <a:r>
              <a:rPr lang="da-DK" sz="12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da-DK" sz="12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da-DK" sz="125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a-DK" sz="12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50" dirty="0">
                <a:latin typeface="Courier New" panose="02070309020205020404" pitchFamily="49" charset="0"/>
                <a:cs typeface="Courier New" panose="02070309020205020404" pitchFamily="49" charset="0"/>
              </a:rPr>
              <a:t>-center”&gt; //start, center eller end</a:t>
            </a:r>
          </a:p>
        </p:txBody>
      </p:sp>
      <p:pic>
        <p:nvPicPr>
          <p:cNvPr id="6" name="Pladsholder til billede 5">
            <a:extLst>
              <a:ext uri="{FF2B5EF4-FFF2-40B4-BE49-F238E27FC236}">
                <a16:creationId xmlns:a16="http://schemas.microsoft.com/office/drawing/2014/main" id="{88D66477-9B74-4415-8D73-D2C91E7E0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" b="617"/>
          <a:stretch>
            <a:fillRect/>
          </a:stretch>
        </p:blipFill>
        <p:spPr/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C1EE1AA-0B04-4843-A5E7-99DD7E110C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95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A7304-FB0D-49C9-A698-D2EC2722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Bootstrap </a:t>
            </a:r>
            <a:r>
              <a:rPr lang="da-DK" dirty="0" err="1"/>
              <a:t>grid</a:t>
            </a:r>
            <a:r>
              <a:rPr lang="da-DK" dirty="0"/>
              <a:t> kolonner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6DBC792-9BEC-4E67-A108-4CD07C4F39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da-DK" dirty="0"/>
              <a:t>Du kan angive flere klasser på dine kolonner, så de opfører sig på en måde på nogle viewports og på andre måder på andre viewports</a:t>
            </a:r>
          </a:p>
          <a:p>
            <a:pPr lvl="1"/>
            <a:r>
              <a:rPr lang="da-DK" dirty="0"/>
              <a:t>I eksemplet til højre, fylder den første kolonne alle 12 kolonner på alle viewports (som udgangspunkt) - .col-12</a:t>
            </a:r>
          </a:p>
          <a:p>
            <a:pPr lvl="1"/>
            <a:r>
              <a:rPr lang="da-DK" dirty="0"/>
              <a:t>Men der er angivet en anden værdi efterfølgende, som fortæller, at på medium og større viewports skal den fylde 8 kolonner - .col-md-8</a:t>
            </a:r>
          </a:p>
          <a:p>
            <a:pPr lvl="1"/>
            <a:r>
              <a:rPr lang="da-DK" dirty="0"/>
              <a:t>Så på fx mobiltelefoner vil de første to kolonner </a:t>
            </a:r>
            <a:r>
              <a:rPr lang="da-DK" dirty="0" err="1"/>
              <a:t>stacke</a:t>
            </a:r>
            <a:r>
              <a:rPr lang="da-DK" dirty="0"/>
              <a:t> under hinanden (vertikalt)</a:t>
            </a:r>
          </a:p>
          <a:p>
            <a:pPr lvl="1"/>
            <a:r>
              <a:rPr lang="da-DK" dirty="0"/>
              <a:t>… og på viewports, der er 768px eller større, vil de første to kolonner blive vist ved siden af hinanden</a:t>
            </a:r>
          </a:p>
        </p:txBody>
      </p:sp>
      <p:pic>
        <p:nvPicPr>
          <p:cNvPr id="6" name="Pladsholder til billede 5">
            <a:extLst>
              <a:ext uri="{FF2B5EF4-FFF2-40B4-BE49-F238E27FC236}">
                <a16:creationId xmlns:a16="http://schemas.microsoft.com/office/drawing/2014/main" id="{22465F95-7569-44A0-852D-04466A9C8FE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" b="646"/>
          <a:stretch>
            <a:fillRect/>
          </a:stretch>
        </p:blipFill>
        <p:spPr/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A2804DB-1712-45BD-BC62-D5CE541C59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508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A5254-6F5C-4B88-BE07-B739B22E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Bootstrap </a:t>
            </a:r>
            <a:r>
              <a:rPr lang="da-DK" dirty="0" err="1"/>
              <a:t>grid</a:t>
            </a:r>
            <a:r>
              <a:rPr lang="da-DK" dirty="0"/>
              <a:t> kolonner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B9D7D25-7582-4633-A7C5-7AACAF6BC9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Du kan placere dine kolonner horisontalt ved at bruge </a:t>
            </a:r>
            <a:r>
              <a:rPr lang="da-DK" dirty="0" err="1"/>
              <a:t>justify</a:t>
            </a:r>
            <a:r>
              <a:rPr lang="da-DK" dirty="0"/>
              <a:t>-content-* på din </a:t>
            </a:r>
            <a:r>
              <a:rPr lang="da-DK" dirty="0" err="1"/>
              <a:t>row</a:t>
            </a:r>
            <a:r>
              <a:rPr lang="da-DK" dirty="0"/>
              <a:t>:</a:t>
            </a:r>
            <a:br>
              <a:rPr lang="da-DK" dirty="0"/>
            </a:br>
            <a:br>
              <a:rPr lang="da-DK" dirty="0"/>
            </a:b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class=”</a:t>
            </a:r>
            <a:r>
              <a:rPr lang="da-D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justify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-content-center”&gt;</a:t>
            </a:r>
            <a:br>
              <a:rPr lang="da-DK" dirty="0"/>
            </a:br>
            <a:endParaRPr lang="da-DK" dirty="0"/>
          </a:p>
          <a:p>
            <a:r>
              <a:rPr lang="da-DK" dirty="0"/>
              <a:t>Du kan bruge de samme placeringer, som vi kender fra </a:t>
            </a:r>
            <a:r>
              <a:rPr lang="da-DK" dirty="0" err="1"/>
              <a:t>flexbox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Start, center, end, </a:t>
            </a:r>
            <a:r>
              <a:rPr lang="da-DK" dirty="0" err="1"/>
              <a:t>around</a:t>
            </a:r>
            <a:r>
              <a:rPr lang="da-DK" dirty="0"/>
              <a:t>, </a:t>
            </a:r>
            <a:r>
              <a:rPr lang="da-DK" dirty="0" err="1"/>
              <a:t>between</a:t>
            </a:r>
            <a:endParaRPr lang="da-DK" dirty="0"/>
          </a:p>
          <a:p>
            <a:r>
              <a:rPr lang="da-DK" dirty="0"/>
              <a:t>Du kan flytte en kolonne ved at give den et offset</a:t>
            </a:r>
          </a:p>
          <a:p>
            <a:pPr lvl="1"/>
            <a:r>
              <a:rPr lang="da-DK" dirty="0"/>
              <a:t>offset-{</a:t>
            </a:r>
            <a:r>
              <a:rPr lang="da-DK" dirty="0" err="1"/>
              <a:t>breakpoint</a:t>
            </a:r>
            <a:r>
              <a:rPr lang="da-DK" dirty="0"/>
              <a:t>}-{antal}</a:t>
            </a:r>
          </a:p>
          <a:p>
            <a:pPr lvl="1"/>
            <a:r>
              <a:rPr lang="da-DK" dirty="0"/>
              <a:t>offset-md-4</a:t>
            </a:r>
            <a:br>
              <a:rPr lang="da-DK" dirty="0"/>
            </a:br>
            <a:br>
              <a:rPr lang="da-DK" dirty="0"/>
            </a:b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class=”col-md-4 offset-md-4”&gt;</a:t>
            </a:r>
          </a:p>
        </p:txBody>
      </p:sp>
      <p:pic>
        <p:nvPicPr>
          <p:cNvPr id="6" name="Pladsholder til billede 5">
            <a:extLst>
              <a:ext uri="{FF2B5EF4-FFF2-40B4-BE49-F238E27FC236}">
                <a16:creationId xmlns:a16="http://schemas.microsoft.com/office/drawing/2014/main" id="{2C811DB8-68F8-4D87-90F4-2A1CA2F04A9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" b="660"/>
          <a:stretch>
            <a:fillRect/>
          </a:stretch>
        </p:blipFill>
        <p:spPr/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32460CD-E5F7-46B0-84E5-2484740796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35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E2D96-B16B-4A35-A1D7-A24B2861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Gap </a:t>
            </a:r>
            <a:r>
              <a:rPr lang="da-DK" dirty="0" err="1"/>
              <a:t>vs</a:t>
            </a:r>
            <a:r>
              <a:rPr lang="da-DK" dirty="0"/>
              <a:t> gutter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6D76C2-DC34-4AED-AD87-D0C4994C4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6910" y="1237679"/>
            <a:ext cx="5673557" cy="5389458"/>
          </a:xfrm>
        </p:spPr>
        <p:txBody>
          <a:bodyPr/>
          <a:lstStyle/>
          <a:p>
            <a:r>
              <a:rPr lang="da-DK" dirty="0"/>
              <a:t>Du kan sætte mellemrum mellem dine kolonner på to forskellige måder:</a:t>
            </a:r>
          </a:p>
          <a:p>
            <a:pPr lvl="1"/>
            <a:r>
              <a:rPr lang="da-DK" dirty="0"/>
              <a:t>Gap sætter mellemrum mellem selve kolonnerne</a:t>
            </a:r>
          </a:p>
          <a:p>
            <a:pPr lvl="1"/>
            <a:r>
              <a:rPr lang="da-DK" dirty="0"/>
              <a:t>Gutter sætter mellemrum mellem kolonnernes indhold</a:t>
            </a:r>
          </a:p>
          <a:p>
            <a:pPr lvl="2"/>
            <a:r>
              <a:rPr lang="da-DK" dirty="0"/>
              <a:t>Det kræver at indholdet i kolonnen ligger i et selvstændigt tag (i eksemplet til højre ligger kolonnens (</a:t>
            </a:r>
            <a:r>
              <a:rPr lang="da-DK" dirty="0" err="1"/>
              <a:t>article</a:t>
            </a:r>
            <a:r>
              <a:rPr lang="da-DK" dirty="0"/>
              <a:t>) indhold i et </a:t>
            </a:r>
            <a:r>
              <a:rPr lang="da-DK" dirty="0" err="1"/>
              <a:t>p-tag</a:t>
            </a:r>
            <a:endParaRPr lang="da-DK" dirty="0"/>
          </a:p>
          <a:p>
            <a:pPr lvl="1"/>
            <a:endParaRPr lang="da-DK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D6172D8-7E98-422F-9326-28C5D51CF7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B7F93BA-2798-415C-8DC7-B8A2DDEBD6A1}"/>
              </a:ext>
            </a:extLst>
          </p:cNvPr>
          <p:cNvSpPr/>
          <p:nvPr/>
        </p:nvSpPr>
        <p:spPr>
          <a:xfrm>
            <a:off x="7493084" y="1237679"/>
            <a:ext cx="4307852" cy="53059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section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row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 g-2"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 &lt;!-- gutter --&gt;</a:t>
            </a:r>
            <a:endParaRPr lang="da-DK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article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col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1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"bg-</a:t>
            </a:r>
            <a:r>
              <a:rPr lang="da-DK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success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 p-5"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Row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1 - </a:t>
            </a:r>
            <a:r>
              <a:rPr lang="da-DK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Col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1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1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article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article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col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1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"bg-</a:t>
            </a:r>
            <a:r>
              <a:rPr lang="da-DK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success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 p-5"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Row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1 - </a:t>
            </a:r>
            <a:r>
              <a:rPr lang="da-DK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Col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2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1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article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article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col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1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"bg-</a:t>
            </a:r>
            <a:r>
              <a:rPr lang="da-DK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success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 p-5"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Row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1 - </a:t>
            </a:r>
            <a:r>
              <a:rPr lang="da-DK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Col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3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1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article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endParaRPr lang="da-DK" sz="1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section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endParaRPr lang="da-DK" sz="1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section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row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 gap-2"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 &lt;!-- </a:t>
            </a:r>
            <a:r>
              <a:rPr lang="da-DK" sz="1100">
                <a:solidFill>
                  <a:srgbClr val="808080"/>
                </a:solidFill>
                <a:latin typeface="Consolas" panose="020B0609020204030204" pitchFamily="49" charset="0"/>
              </a:rPr>
              <a:t>gap 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--&gt;</a:t>
            </a:r>
            <a:endParaRPr lang="da-DK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article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col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1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"bg-</a:t>
            </a:r>
            <a:r>
              <a:rPr lang="da-DK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success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 p-5"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Row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1 - </a:t>
            </a:r>
            <a:r>
              <a:rPr lang="da-DK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Col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1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1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article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article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col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1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"bg-</a:t>
            </a:r>
            <a:r>
              <a:rPr lang="da-DK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success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 p-5"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Row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1 - </a:t>
            </a:r>
            <a:r>
              <a:rPr lang="da-DK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Col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2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1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article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article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col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1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"bg-</a:t>
            </a:r>
            <a:r>
              <a:rPr lang="da-DK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success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 p-5"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Row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1 - </a:t>
            </a:r>
            <a:r>
              <a:rPr lang="da-DK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Col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 3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1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article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endParaRPr lang="da-DK" sz="1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>
              <a:tabLst>
                <a:tab pos="361950" algn="l"/>
                <a:tab pos="715963" algn="l"/>
              </a:tabLst>
            </a:pP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section</a:t>
            </a:r>
            <a:r>
              <a:rPr lang="da-DK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061CE229-59BA-4C06-8740-9E787A24D41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6910" y="4141655"/>
            <a:ext cx="5575902" cy="2651846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C128A8B2-7429-4865-813D-9784281E42A4}"/>
              </a:ext>
            </a:extLst>
          </p:cNvPr>
          <p:cNvSpPr txBox="1"/>
          <p:nvPr/>
        </p:nvSpPr>
        <p:spPr>
          <a:xfrm>
            <a:off x="522168" y="4562475"/>
            <a:ext cx="101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Gutter </a:t>
            </a:r>
            <a:r>
              <a:rPr lang="da-DK" sz="1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468E3C3C-7487-4FC1-BADD-0466EDA98002}"/>
              </a:ext>
            </a:extLst>
          </p:cNvPr>
          <p:cNvSpPr txBox="1"/>
          <p:nvPr/>
        </p:nvSpPr>
        <p:spPr>
          <a:xfrm>
            <a:off x="487206" y="591502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Gap </a:t>
            </a:r>
            <a:r>
              <a:rPr lang="da-DK" sz="1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431217"/>
      </p:ext>
    </p:extLst>
  </p:cSld>
  <p:clrMapOvr>
    <a:masterClrMapping/>
  </p:clrMapOvr>
</p:sld>
</file>

<file path=ppt/theme/theme1.xml><?xml version="1.0" encoding="utf-8"?>
<a:theme xmlns:a="http://schemas.openxmlformats.org/drawingml/2006/main" name="AspIT">
  <a:themeElements>
    <a:clrScheme name="AspI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94541"/>
      </a:accent1>
      <a:accent2>
        <a:srgbClr val="FF5747"/>
      </a:accent2>
      <a:accent3>
        <a:srgbClr val="286759"/>
      </a:accent3>
      <a:accent4>
        <a:srgbClr val="919191"/>
      </a:accent4>
      <a:accent5>
        <a:srgbClr val="091918"/>
      </a:accent5>
      <a:accent6>
        <a:srgbClr val="389D88"/>
      </a:accent6>
      <a:hlink>
        <a:srgbClr val="FF5746"/>
      </a:hlink>
      <a:folHlink>
        <a:srgbClr val="FF5746"/>
      </a:folHlink>
    </a:clrScheme>
    <a:fontScheme name="AspI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2AA98BE77D1A458521DBA3750F9CCF" ma:contentTypeVersion="13" ma:contentTypeDescription="Opret et nyt dokument." ma:contentTypeScope="" ma:versionID="eb7d91b5d6b05e4f282f052282cc77b8">
  <xsd:schema xmlns:xsd="http://www.w3.org/2001/XMLSchema" xmlns:xs="http://www.w3.org/2001/XMLSchema" xmlns:p="http://schemas.microsoft.com/office/2006/metadata/properties" xmlns:ns2="124eee8e-a453-4d03-97ae-e597d1bf9971" xmlns:ns3="aa423d99-4979-4218-8d0c-b8f011706b27" targetNamespace="http://schemas.microsoft.com/office/2006/metadata/properties" ma:root="true" ma:fieldsID="eb993a132503ed963decfc03381691fa" ns2:_="" ns3:_="">
    <xsd:import namespace="124eee8e-a453-4d03-97ae-e597d1bf9971"/>
    <xsd:import namespace="aa423d99-4979-4218-8d0c-b8f011706b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4eee8e-a453-4d03-97ae-e597d1bf99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illedmærker" ma:readOnly="false" ma:fieldId="{5cf76f15-5ced-4ddc-b409-7134ff3c332f}" ma:taxonomyMulti="true" ma:sspId="386ca3c2-92b5-467d-bbcf-cd8964db9f5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423d99-4979-4218-8d0c-b8f011706b2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8253bed-7e8b-4af0-9b2a-2b25ab73ea5c}" ma:internalName="TaxCatchAll" ma:showField="CatchAllData" ma:web="aa423d99-4979-4218-8d0c-b8f011706b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24eee8e-a453-4d03-97ae-e597d1bf9971">
      <Terms xmlns="http://schemas.microsoft.com/office/infopath/2007/PartnerControls"/>
    </lcf76f155ced4ddcb4097134ff3c332f>
    <TaxCatchAll xmlns="aa423d99-4979-4218-8d0c-b8f011706b27" xsi:nil="true"/>
  </documentManagement>
</p:properties>
</file>

<file path=customXml/itemProps1.xml><?xml version="1.0" encoding="utf-8"?>
<ds:datastoreItem xmlns:ds="http://schemas.openxmlformats.org/officeDocument/2006/customXml" ds:itemID="{CFA9DBA2-D868-4537-8858-F686434F717E}"/>
</file>

<file path=customXml/itemProps2.xml><?xml version="1.0" encoding="utf-8"?>
<ds:datastoreItem xmlns:ds="http://schemas.openxmlformats.org/officeDocument/2006/customXml" ds:itemID="{08455349-7E72-45F4-84C9-6FCA75FAFADA}"/>
</file>

<file path=customXml/itemProps3.xml><?xml version="1.0" encoding="utf-8"?>
<ds:datastoreItem xmlns:ds="http://schemas.openxmlformats.org/officeDocument/2006/customXml" ds:itemID="{7165BCC6-B8E8-4774-81B4-8A0B591DCC8B}"/>
</file>

<file path=docProps/app.xml><?xml version="1.0" encoding="utf-8"?>
<Properties xmlns="http://schemas.openxmlformats.org/officeDocument/2006/extended-properties" xmlns:vt="http://schemas.openxmlformats.org/officeDocument/2006/docPropsVTypes">
  <Template>V31-avanceret-SCSS</Template>
  <TotalTime>46</TotalTime>
  <Words>1309</Words>
  <Application>Microsoft Office PowerPoint</Application>
  <PresentationFormat>Widescreen</PresentationFormat>
  <Paragraphs>147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8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Helvetica</vt:lpstr>
      <vt:lpstr>Times New Roman</vt:lpstr>
      <vt:lpstr>Wingdings</vt:lpstr>
      <vt:lpstr>AspIT</vt:lpstr>
      <vt:lpstr>Bootstrap layout</vt:lpstr>
      <vt:lpstr>Bootstrap grid klasser</vt:lpstr>
      <vt:lpstr>Bootstrap grid klasser</vt:lpstr>
      <vt:lpstr>Bootstrap grid klasser</vt:lpstr>
      <vt:lpstr>Bootstrap grid kolonner</vt:lpstr>
      <vt:lpstr>Bootstrap grid kolonner</vt:lpstr>
      <vt:lpstr>Bootstrap grid kolonner</vt:lpstr>
      <vt:lpstr>Bootstrap grid kolonner</vt:lpstr>
      <vt:lpstr>Gap vs gutter</vt:lpstr>
      <vt:lpstr>Bootstrap margin</vt:lpstr>
      <vt:lpstr>Bootstrap padding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Grid</dc:title>
  <dc:creator>Hanne Lund</dc:creator>
  <cp:lastModifiedBy>Hanne Lund</cp:lastModifiedBy>
  <cp:revision>3</cp:revision>
  <dcterms:created xsi:type="dcterms:W3CDTF">2022-11-17T15:05:29Z</dcterms:created>
  <dcterms:modified xsi:type="dcterms:W3CDTF">2023-05-09T09:04:34Z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0x010100B42AA98BE77D1A458521DBA3750F9CCF</vt:lpwstr>
  </property>
</Properties>
</file>