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NunitoExtraBold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33dcc4b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33dcc4b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33dcc4b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33dcc4b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33dcc4b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33dcc4b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of software developers, product owners and QA work seamlessly via agile.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is broken down into chunks called </a:t>
            </a:r>
            <a:r>
              <a:rPr b="1" lang="en"/>
              <a:t>Sprints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the product and features that need to be developed are discussed during </a:t>
            </a:r>
            <a:r>
              <a:rPr b="1" lang="en"/>
              <a:t>On-site Time</a:t>
            </a:r>
            <a:r>
              <a:rPr lang="en"/>
              <a:t>, a dedicated period of time when everyone is available and on-site.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that can to be developed are brought into the sprint during </a:t>
            </a:r>
            <a:r>
              <a:rPr b="1" lang="en"/>
              <a:t>Sprint Planning</a:t>
            </a:r>
            <a:r>
              <a:rPr lang="en"/>
              <a:t> which happens once every sprint.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assess the complexity of tasks and come up with </a:t>
            </a:r>
            <a:r>
              <a:rPr b="1" lang="en"/>
              <a:t>Story Points</a:t>
            </a:r>
            <a:r>
              <a:rPr lang="en"/>
              <a:t> which determine the scope of the sprint.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the sprint is a </a:t>
            </a:r>
            <a:r>
              <a:rPr b="1" lang="en"/>
              <a:t>Sprint Review</a:t>
            </a:r>
            <a:r>
              <a:rPr lang="en"/>
              <a:t>, in which features that got developed and bugs that got fixed are demoed to the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that cannot be fit into the sprint go into the </a:t>
            </a:r>
            <a:r>
              <a:rPr b="1" lang="en"/>
              <a:t>Backlog</a:t>
            </a:r>
            <a:r>
              <a:rPr lang="en"/>
              <a:t> which is refined every so often so that the list doesn’t get too big or old.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Team Retrospective</a:t>
            </a:r>
            <a:r>
              <a:rPr lang="en"/>
              <a:t> discussion is also held every sprint to determine the effectivity of the processes and metrics used within the sprint.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 are addressed and processes are modified to suit the needs of the team.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33dcc4b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33dcc4b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e6b3d7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e6b3d7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of software developers, product owners and QA work seamlessly via agile.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is broken down into chunks called </a:t>
            </a:r>
            <a:r>
              <a:rPr b="1" lang="en"/>
              <a:t>Sprints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the product and features that need to be developed are discussed during </a:t>
            </a:r>
            <a:r>
              <a:rPr b="1" lang="en"/>
              <a:t>On-site Time</a:t>
            </a:r>
            <a:r>
              <a:rPr lang="en"/>
              <a:t>, a dedicated period of time when everyone is available and on-site.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that can to be developed are brought into the sprint during </a:t>
            </a:r>
            <a:r>
              <a:rPr b="1" lang="en"/>
              <a:t>Sprint Planning</a:t>
            </a:r>
            <a:r>
              <a:rPr lang="en"/>
              <a:t> which happens once every sprint.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assess the complexity of tasks and come up with </a:t>
            </a:r>
            <a:r>
              <a:rPr b="1" lang="en"/>
              <a:t>Story Points</a:t>
            </a:r>
            <a:r>
              <a:rPr lang="en"/>
              <a:t> which determine the scope of the sprint.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the sprint is a </a:t>
            </a:r>
            <a:r>
              <a:rPr b="1" lang="en"/>
              <a:t>Sprint Review</a:t>
            </a:r>
            <a:r>
              <a:rPr lang="en"/>
              <a:t>, in which features that got developed and bugs that got fixed are demoed to the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that cannot be fit into the sprint go into the </a:t>
            </a:r>
            <a:r>
              <a:rPr b="1" lang="en"/>
              <a:t>Backlog</a:t>
            </a:r>
            <a:r>
              <a:rPr lang="en"/>
              <a:t> which is refined every so often so that the list doesn’t get too big or old.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Team Retrospective</a:t>
            </a:r>
            <a:r>
              <a:rPr lang="en"/>
              <a:t> discussion is also held every sprint to determine the effectivity of the processes and metrics used within the sprint.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 are addressed and processes are modified to suit the needs of the team.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e6b3d7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e6b3d7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87cbe1d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87cbe1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e6b3d7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e6b3d7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33dcc4b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33dcc4b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1: Title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3.png"/><Relationship Id="rId13" Type="http://schemas.openxmlformats.org/officeDocument/2006/relationships/image" Target="../media/image10.png"/><Relationship Id="rId1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1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Title">
  <p:cSld name="CUSTOM_3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-4004" l="0" r="0" t="0"/>
          <a:stretch/>
        </p:blipFill>
        <p:spPr>
          <a:xfrm>
            <a:off x="1090725" y="1469725"/>
            <a:ext cx="7342527" cy="23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0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12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8592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25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2824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6621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2336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987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5613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6153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42401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7200" y="185150"/>
            <a:ext cx="3049500" cy="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&amp;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-12050" y="-18000"/>
            <a:ext cx="4572000" cy="51615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Bar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8974200" y="-6750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ttom Bar">
  <p:cSld name="CUSTOM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Bar">
  <p:cSld name="CUSTOM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-13375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81125" y="12377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udience Participation">
  <p:cSld name="TITLE_1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6450" y="214450"/>
            <a:ext cx="2711975" cy="21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_3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833250" y="332675"/>
            <a:ext cx="1477500" cy="1477500"/>
          </a:xfrm>
          <a:prstGeom prst="ellipse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7825" y="617251"/>
            <a:ext cx="908349" cy="90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732200" y="1870375"/>
            <a:ext cx="56961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Centre)">
  <p:cSld name="TITLE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8950" y="9884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Bottom)">
  <p:cSld name="TITLE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White)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Orange)">
  <p:cSld name="SECTION_HEADER_1">
    <p:bg>
      <p:bgPr>
        <a:solidFill>
          <a:srgbClr val="F58C1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Roboto"/>
              <a:buNone/>
              <a:defRPr b="1" sz="2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Char char="●"/>
              <a:defRPr sz="1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0" y="2378725"/>
            <a:ext cx="8520600" cy="17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AgileU</a:t>
            </a:r>
            <a:endParaRPr b="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Agile Methodology of Software Development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0" y="1915475"/>
            <a:ext cx="3773700" cy="3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Individuals and Interactions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Working Software 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Customer Collaboration 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Responding to Change 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109300" y="1915475"/>
            <a:ext cx="4034700" cy="3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Processes and tools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Comprehensive documentation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Contract negotiation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Following a plan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698825" y="3022725"/>
            <a:ext cx="1410600" cy="63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over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282750" y="383500"/>
            <a:ext cx="23913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Nunito"/>
                <a:ea typeface="Nunito"/>
                <a:cs typeface="Nunito"/>
                <a:sym typeface="Nunito"/>
              </a:rPr>
              <a:t>The Agile Manifesto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Sprints: 1-3 weeks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Before a sprint starts -&gt; Sprint Planning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Discuss items to fit into the sprint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Drop the rest into a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backlog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Sprints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and Sprint Planning (5 min)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25" y="3063888"/>
            <a:ext cx="57150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486425" y="2693625"/>
            <a:ext cx="5730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Scrum Master, Product Owner (3 min)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03050" y="1252025"/>
            <a:ext cx="77379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What is the role of a </a:t>
            </a: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Scrum Master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What is the role of a </a:t>
            </a: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Product </a:t>
            </a:r>
            <a:b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Owner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TO DO</a:t>
            </a:r>
            <a:endParaRPr b="1" sz="1800" u="sng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Identify a </a:t>
            </a: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Scrum Master</a:t>
            </a:r>
            <a:endParaRPr b="1"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Identify a </a:t>
            </a: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Product Owner </a:t>
            </a:r>
            <a:b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(= Andrew)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225" y="1692300"/>
            <a:ext cx="4788124" cy="27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5018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User Story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598075" y="243775"/>
            <a:ext cx="46221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User Story 1</a:t>
            </a:r>
            <a:endParaRPr b="1" sz="1800" u="sng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As a 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b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I want 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 listing of all restaurants near me </a:t>
            </a:r>
            <a:b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so that 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I can find a place to eat nearby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623125" y="2571750"/>
            <a:ext cx="45720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User Story 2</a:t>
            </a:r>
            <a:endParaRPr b="1" sz="1800" u="sng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As an 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authenticated user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b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 want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my preferred restaurants to show up near me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so that I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can cater to my dietary needs/restrictions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8031" l="6901" r="7253" t="6527"/>
          <a:stretch/>
        </p:blipFill>
        <p:spPr>
          <a:xfrm>
            <a:off x="841000" y="2279225"/>
            <a:ext cx="3034901" cy="17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325775" y="1913575"/>
            <a:ext cx="7020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Features and Acceptance Criteria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703050" y="1252025"/>
            <a:ext cx="76338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User Story 1</a:t>
            </a:r>
            <a:endParaRPr b="1" sz="1800" u="sng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Ticket/Feature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: Restaurant search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Acceptance Criteria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: A search of restaurants should return nearest restaurants first. 	 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1200" r="2022" t="17756"/>
          <a:stretch/>
        </p:blipFill>
        <p:spPr>
          <a:xfrm>
            <a:off x="147600" y="3229925"/>
            <a:ext cx="8848776" cy="19135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User stories, features, and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acceptance criteria (30 min)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03050" y="1252025"/>
            <a:ext cx="40260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TO DO</a:t>
            </a:r>
            <a:endParaRPr b="1" sz="1800" u="sng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Identify </a:t>
            </a: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user stories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 that can be addressed in this sprint.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Identify </a:t>
            </a: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Acceptance Criteria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Convert them into </a:t>
            </a: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tickets/features 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(on sticky notes), stick them on the </a:t>
            </a:r>
            <a:b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Kanban Board</a:t>
            </a:r>
            <a:endParaRPr b="1"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024" y="1851062"/>
            <a:ext cx="3124826" cy="20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Story Points/Estimates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703050" y="1252025"/>
            <a:ext cx="52815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TO DO</a:t>
            </a:r>
            <a:endParaRPr b="1" sz="1800" u="sng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Set an arbitrary complexity (say 1- easy, 5-complex) to each feature and set </a:t>
            </a: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story points </a:t>
            </a: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for each feature.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The features that can be fit into the sprint go into the To-Dos</a:t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The rest go into the </a:t>
            </a:r>
            <a:r>
              <a:rPr b="1" lang="en" sz="1800">
                <a:solidFill>
                  <a:srgbClr val="343434"/>
                </a:solidFill>
                <a:latin typeface="Nunito"/>
                <a:ea typeface="Nunito"/>
                <a:cs typeface="Nunito"/>
                <a:sym typeface="Nunito"/>
              </a:rPr>
              <a:t>Backlog</a:t>
            </a:r>
            <a:endParaRPr b="1"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4343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44" name="Google Shape;144;p24"/>
          <p:cNvGrpSpPr/>
          <p:nvPr/>
        </p:nvGrpSpPr>
        <p:grpSpPr>
          <a:xfrm>
            <a:off x="4902809" y="2807051"/>
            <a:ext cx="4066016" cy="2185499"/>
            <a:chOff x="407009" y="2807051"/>
            <a:chExt cx="4066016" cy="2185499"/>
          </a:xfrm>
        </p:grpSpPr>
        <p:pic>
          <p:nvPicPr>
            <p:cNvPr id="145" name="Google Shape;14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9" y="4331051"/>
              <a:ext cx="510226" cy="661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2097" y="4331051"/>
              <a:ext cx="510226" cy="661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77184" y="4331051"/>
              <a:ext cx="510226" cy="661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2259" y="4331051"/>
              <a:ext cx="510226" cy="661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47334" y="4331051"/>
              <a:ext cx="510226" cy="661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42409" y="2807051"/>
              <a:ext cx="510226" cy="661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4"/>
            <p:cNvSpPr txBox="1"/>
            <p:nvPr/>
          </p:nvSpPr>
          <p:spPr>
            <a:xfrm>
              <a:off x="3339625" y="2934875"/>
              <a:ext cx="6825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EASY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4"/>
            <p:cNvSpPr txBox="1"/>
            <p:nvPr/>
          </p:nvSpPr>
          <p:spPr>
            <a:xfrm>
              <a:off x="3332225" y="4455800"/>
              <a:ext cx="11334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COMPLEX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3" name="Google Shape;15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77184" y="3569051"/>
              <a:ext cx="510226" cy="661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2259" y="3569051"/>
              <a:ext cx="510226" cy="661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47334" y="3569051"/>
              <a:ext cx="510226" cy="661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4"/>
            <p:cNvSpPr txBox="1"/>
            <p:nvPr/>
          </p:nvSpPr>
          <p:spPr>
            <a:xfrm>
              <a:off x="3339625" y="3695350"/>
              <a:ext cx="11334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MODERATE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ghTechU Slide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