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012" autoAdjust="0"/>
    <p:restoredTop sz="94660"/>
  </p:normalViewPr>
  <p:slideViewPr>
    <p:cSldViewPr snapToGrid="0">
      <p:cViewPr>
        <p:scale>
          <a:sx n="75" d="100"/>
          <a:sy n="75" d="100"/>
        </p:scale>
        <p:origin x="-12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553AD-3BC1-404D-83A6-1B71594DF12C}" type="datetimeFigureOut">
              <a:rPr lang="en-US" smtClean="0"/>
              <a:pPr/>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3A1D5-A77C-49FE-A6D7-6EF3E54D410B}" type="slidenum">
              <a:rPr lang="en-US" smtClean="0"/>
              <a:pPr/>
              <a:t>‹N°›</a:t>
            </a:fld>
            <a:endParaRPr lang="en-US"/>
          </a:p>
        </p:txBody>
      </p:sp>
    </p:spTree>
    <p:extLst>
      <p:ext uri="{BB962C8B-B14F-4D97-AF65-F5344CB8AC3E}">
        <p14:creationId xmlns:p14="http://schemas.microsoft.com/office/powerpoint/2010/main" xmlns="" val="242629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WordPress is highly customizable, and has literally thousands of plugin pieces of software so you can use your site for just about anything. </a:t>
            </a:r>
          </a:p>
          <a:p>
            <a:r>
              <a:rPr lang="en-US" dirty="0"/>
              <a:t>Since WordPress is open source, it’s free. That’s always a bonus. And again, because it’s open source, it also has a thriving community of developers constantly improving the software and creating plugins to expand the software. </a:t>
            </a:r>
            <a:endParaRPr lang="en-IN" dirty="0"/>
          </a:p>
          <a:p>
            <a:endParaRPr lang="en-US" dirty="0"/>
          </a:p>
        </p:txBody>
      </p:sp>
      <p:sp>
        <p:nvSpPr>
          <p:cNvPr id="4" name="Slide Number Placeholder 3"/>
          <p:cNvSpPr>
            <a:spLocks noGrp="1"/>
          </p:cNvSpPr>
          <p:nvPr>
            <p:ph type="sldNum" sz="quarter" idx="10"/>
          </p:nvPr>
        </p:nvSpPr>
        <p:spPr/>
        <p:txBody>
          <a:bodyPr/>
          <a:lstStyle/>
          <a:p>
            <a:fld id="{DE73A1D5-A77C-49FE-A6D7-6EF3E54D410B}" type="slidenum">
              <a:rPr lang="en-US" smtClean="0"/>
              <a:pPr/>
              <a:t>4</a:t>
            </a:fld>
            <a:endParaRPr lang="en-US"/>
          </a:p>
        </p:txBody>
      </p:sp>
    </p:spTree>
    <p:extLst>
      <p:ext uri="{BB962C8B-B14F-4D97-AF65-F5344CB8AC3E}">
        <p14:creationId xmlns:p14="http://schemas.microsoft.com/office/powerpoint/2010/main" xmlns="" val="4245696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In shared hosting, one’s web site is placed on the same server as many other sites, ranging from a few to hundreds or thousands. Typically, all domains may share a common pool of server resources, such as RAM and the CPU. As cost is extremely low, most websites with moderate traffic levels running standard software are hosted on this type of server. Shared hosting is also widely accepted as the entry level hosting option as it requires minimum technical knowledge.</a:t>
            </a:r>
          </a:p>
          <a:p>
            <a:r>
              <a:rPr lang="en-AU" sz="1200" b="1" i="0" kern="1200" dirty="0">
                <a:solidFill>
                  <a:schemeClr val="tx1"/>
                </a:solidFill>
                <a:effectLst/>
                <a:latin typeface="+mn-lt"/>
                <a:ea typeface="+mn-ea"/>
                <a:cs typeface="+mn-cs"/>
              </a:rPr>
              <a:t>Disadvantages</a:t>
            </a:r>
            <a:r>
              <a:rPr lang="en-AU" sz="1200" b="0" i="0" kern="1200" dirty="0">
                <a:solidFill>
                  <a:schemeClr val="tx1"/>
                </a:solidFill>
                <a:effectLst/>
                <a:latin typeface="+mn-lt"/>
                <a:ea typeface="+mn-ea"/>
                <a:cs typeface="+mn-cs"/>
              </a:rPr>
              <a:t> No root access, limited ability to handle high traffic levels or spikes, site performance can be affected by other sites on the same server.</a:t>
            </a:r>
          </a:p>
          <a:p>
            <a:endParaRPr lang="en-US" dirty="0"/>
          </a:p>
        </p:txBody>
      </p:sp>
      <p:sp>
        <p:nvSpPr>
          <p:cNvPr id="4" name="Slide Number Placeholder 3"/>
          <p:cNvSpPr>
            <a:spLocks noGrp="1"/>
          </p:cNvSpPr>
          <p:nvPr>
            <p:ph type="sldNum" sz="quarter" idx="10"/>
          </p:nvPr>
        </p:nvSpPr>
        <p:spPr/>
        <p:txBody>
          <a:bodyPr/>
          <a:lstStyle/>
          <a:p>
            <a:fld id="{DE73A1D5-A77C-49FE-A6D7-6EF3E54D410B}" type="slidenum">
              <a:rPr lang="en-US" smtClean="0"/>
              <a:pPr/>
              <a:t>8</a:t>
            </a:fld>
            <a:endParaRPr lang="en-US"/>
          </a:p>
        </p:txBody>
      </p:sp>
    </p:spTree>
    <p:extLst>
      <p:ext uri="{BB962C8B-B14F-4D97-AF65-F5344CB8AC3E}">
        <p14:creationId xmlns:p14="http://schemas.microsoft.com/office/powerpoint/2010/main" xmlns="" val="2314725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A virtual private server hosting divides a server into virtual servers, where each websites is like hosted on their own dedicated server, but they’re actually sharing a server with a few different other users. The users may have root access to their own virtual space and better secured hosting environment with this type of hosting. Websites that need greater control at the server level, but don’t want to invest in a dedicated server.</a:t>
            </a:r>
          </a:p>
          <a:p>
            <a:r>
              <a:rPr lang="en-AU" sz="1200" b="1" i="0" kern="1200" dirty="0">
                <a:solidFill>
                  <a:schemeClr val="tx1"/>
                </a:solidFill>
                <a:effectLst/>
                <a:latin typeface="+mn-lt"/>
                <a:ea typeface="+mn-ea"/>
                <a:cs typeface="+mn-cs"/>
              </a:rPr>
              <a:t>Disadvantages</a:t>
            </a:r>
            <a:r>
              <a:rPr lang="en-AU" sz="1200" b="0" i="0" kern="1200" dirty="0">
                <a:solidFill>
                  <a:schemeClr val="tx1"/>
                </a:solidFill>
                <a:effectLst/>
                <a:latin typeface="+mn-lt"/>
                <a:ea typeface="+mn-ea"/>
                <a:cs typeface="+mn-cs"/>
              </a:rPr>
              <a:t> Limited ability to handle high traffic levels or spikes, your site performance can still be somewhat affected by other sites on the server.</a:t>
            </a:r>
          </a:p>
          <a:p>
            <a:endParaRPr lang="en-US" dirty="0"/>
          </a:p>
        </p:txBody>
      </p:sp>
      <p:sp>
        <p:nvSpPr>
          <p:cNvPr id="4" name="Slide Number Placeholder 3"/>
          <p:cNvSpPr>
            <a:spLocks noGrp="1"/>
          </p:cNvSpPr>
          <p:nvPr>
            <p:ph type="sldNum" sz="quarter" idx="10"/>
          </p:nvPr>
        </p:nvSpPr>
        <p:spPr/>
        <p:txBody>
          <a:bodyPr/>
          <a:lstStyle/>
          <a:p>
            <a:fld id="{DE73A1D5-A77C-49FE-A6D7-6EF3E54D410B}" type="slidenum">
              <a:rPr lang="en-US" smtClean="0"/>
              <a:pPr/>
              <a:t>9</a:t>
            </a:fld>
            <a:endParaRPr lang="en-US"/>
          </a:p>
        </p:txBody>
      </p:sp>
    </p:spTree>
    <p:extLst>
      <p:ext uri="{BB962C8B-B14F-4D97-AF65-F5344CB8AC3E}">
        <p14:creationId xmlns:p14="http://schemas.microsoft.com/office/powerpoint/2010/main" xmlns="" val="3074838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A dedicated server offers the maximum control over the web server your website is stored on – You exclusively rent an entire server. Your website(s) is the only website stored on the server.</a:t>
            </a:r>
          </a:p>
          <a:p>
            <a:r>
              <a:rPr lang="en-AU" sz="1200" b="1" i="0" kern="1200" dirty="0">
                <a:solidFill>
                  <a:schemeClr val="tx1"/>
                </a:solidFill>
                <a:effectLst/>
                <a:latin typeface="+mn-lt"/>
                <a:ea typeface="+mn-ea"/>
                <a:cs typeface="+mn-cs"/>
              </a:rPr>
              <a:t>Disadvantages</a:t>
            </a:r>
            <a:r>
              <a:rPr lang="en-AU" sz="1200" b="0" i="0" kern="1200" dirty="0">
                <a:solidFill>
                  <a:schemeClr val="tx1"/>
                </a:solidFill>
                <a:effectLst/>
                <a:latin typeface="+mn-lt"/>
                <a:ea typeface="+mn-ea"/>
                <a:cs typeface="+mn-cs"/>
              </a:rPr>
              <a:t> With great power comes… well, greater cost. Dedicated servers are very expensive and it’s only recommended to those who need the maximum control and better server performance.</a:t>
            </a:r>
          </a:p>
          <a:p>
            <a:endParaRPr lang="en-US" dirty="0"/>
          </a:p>
        </p:txBody>
      </p:sp>
      <p:sp>
        <p:nvSpPr>
          <p:cNvPr id="4" name="Slide Number Placeholder 3"/>
          <p:cNvSpPr>
            <a:spLocks noGrp="1"/>
          </p:cNvSpPr>
          <p:nvPr>
            <p:ph type="sldNum" sz="quarter" idx="10"/>
          </p:nvPr>
        </p:nvSpPr>
        <p:spPr/>
        <p:txBody>
          <a:bodyPr/>
          <a:lstStyle/>
          <a:p>
            <a:fld id="{DE73A1D5-A77C-49FE-A6D7-6EF3E54D410B}" type="slidenum">
              <a:rPr lang="en-US" smtClean="0"/>
              <a:pPr/>
              <a:t>10</a:t>
            </a:fld>
            <a:endParaRPr lang="en-US"/>
          </a:p>
        </p:txBody>
      </p:sp>
    </p:spTree>
    <p:extLst>
      <p:ext uri="{BB962C8B-B14F-4D97-AF65-F5344CB8AC3E}">
        <p14:creationId xmlns:p14="http://schemas.microsoft.com/office/powerpoint/2010/main" xmlns="" val="2974150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Cloud hosting offers unlimited ability to handle high traffic or traffic spikes. Here’s how it works: A team of servers (called a cloud) work together to host a group of websites. This allows multiple computers to work together to handle high traffic levels or spikes for any particular website.</a:t>
            </a:r>
          </a:p>
          <a:p>
            <a:r>
              <a:rPr lang="en-AU" sz="1200" b="1" i="0" kern="1200" dirty="0">
                <a:solidFill>
                  <a:schemeClr val="tx1"/>
                </a:solidFill>
                <a:effectLst/>
                <a:latin typeface="+mn-lt"/>
                <a:ea typeface="+mn-ea"/>
                <a:cs typeface="+mn-cs"/>
              </a:rPr>
              <a:t>Disadvantages</a:t>
            </a:r>
            <a:r>
              <a:rPr lang="en-AU" sz="1200" b="0" i="0" kern="1200" dirty="0">
                <a:solidFill>
                  <a:schemeClr val="tx1"/>
                </a:solidFill>
                <a:effectLst/>
                <a:latin typeface="+mn-lt"/>
                <a:ea typeface="+mn-ea"/>
                <a:cs typeface="+mn-cs"/>
              </a:rPr>
              <a:t> Many cloud hosting setup do not offers root access (required to change server settings and install some software), higher cost.</a:t>
            </a:r>
          </a:p>
          <a:p>
            <a:endParaRPr lang="en-US" dirty="0"/>
          </a:p>
        </p:txBody>
      </p:sp>
      <p:sp>
        <p:nvSpPr>
          <p:cNvPr id="4" name="Slide Number Placeholder 3"/>
          <p:cNvSpPr>
            <a:spLocks noGrp="1"/>
          </p:cNvSpPr>
          <p:nvPr>
            <p:ph type="sldNum" sz="quarter" idx="10"/>
          </p:nvPr>
        </p:nvSpPr>
        <p:spPr/>
        <p:txBody>
          <a:bodyPr/>
          <a:lstStyle/>
          <a:p>
            <a:fld id="{DE73A1D5-A77C-49FE-A6D7-6EF3E54D410B}" type="slidenum">
              <a:rPr lang="en-US" smtClean="0"/>
              <a:pPr/>
              <a:t>11</a:t>
            </a:fld>
            <a:endParaRPr lang="en-US"/>
          </a:p>
        </p:txBody>
      </p:sp>
    </p:spTree>
    <p:extLst>
      <p:ext uri="{BB962C8B-B14F-4D97-AF65-F5344CB8AC3E}">
        <p14:creationId xmlns:p14="http://schemas.microsoft.com/office/powerpoint/2010/main" xmlns="" val="24404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FD603-70A8-4EDE-801B-F657A54357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C6E5E3C-B3BE-4E46-8328-9A0CEF6F7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89DDD6E-73C6-4D30-9672-39C79F2EBCCA}"/>
              </a:ext>
            </a:extLst>
          </p:cNvPr>
          <p:cNvSpPr>
            <a:spLocks noGrp="1"/>
          </p:cNvSpPr>
          <p:nvPr>
            <p:ph type="dt" sz="half" idx="10"/>
          </p:nvPr>
        </p:nvSpPr>
        <p:spPr/>
        <p:txBody>
          <a:bodyPr/>
          <a:lstStyle/>
          <a:p>
            <a:fld id="{ADA602C7-0C6F-4A03-BD84-12602A515738}" type="datetimeFigureOut">
              <a:rPr lang="en-US" smtClean="0"/>
              <a:pPr/>
              <a:t>4/3/2018</a:t>
            </a:fld>
            <a:endParaRPr lang="en-US"/>
          </a:p>
        </p:txBody>
      </p:sp>
      <p:sp>
        <p:nvSpPr>
          <p:cNvPr id="5" name="Footer Placeholder 4">
            <a:extLst>
              <a:ext uri="{FF2B5EF4-FFF2-40B4-BE49-F238E27FC236}">
                <a16:creationId xmlns:a16="http://schemas.microsoft.com/office/drawing/2014/main" xmlns="" id="{2B180D5F-4E44-49BB-9DF2-AF4A62456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4CD908-1C67-46A5-8C08-928348CFE287}"/>
              </a:ext>
            </a:extLst>
          </p:cNvPr>
          <p:cNvSpPr>
            <a:spLocks noGrp="1"/>
          </p:cNvSpPr>
          <p:nvPr>
            <p:ph type="sldNum" sz="quarter" idx="12"/>
          </p:nvPr>
        </p:nvSpPr>
        <p:spPr/>
        <p:txBody>
          <a:body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237735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43D35D-431D-4378-B547-30E26E3B87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FC5FF4F-5638-4031-B53D-6532EAB419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0DDD97B-C221-482F-A8FF-113F66BDCE48}"/>
              </a:ext>
            </a:extLst>
          </p:cNvPr>
          <p:cNvSpPr>
            <a:spLocks noGrp="1"/>
          </p:cNvSpPr>
          <p:nvPr>
            <p:ph type="dt" sz="half" idx="10"/>
          </p:nvPr>
        </p:nvSpPr>
        <p:spPr/>
        <p:txBody>
          <a:bodyPr/>
          <a:lstStyle/>
          <a:p>
            <a:fld id="{ADA602C7-0C6F-4A03-BD84-12602A515738}" type="datetimeFigureOut">
              <a:rPr lang="en-US" smtClean="0"/>
              <a:pPr/>
              <a:t>4/3/2018</a:t>
            </a:fld>
            <a:endParaRPr lang="en-US"/>
          </a:p>
        </p:txBody>
      </p:sp>
      <p:sp>
        <p:nvSpPr>
          <p:cNvPr id="5" name="Footer Placeholder 4">
            <a:extLst>
              <a:ext uri="{FF2B5EF4-FFF2-40B4-BE49-F238E27FC236}">
                <a16:creationId xmlns:a16="http://schemas.microsoft.com/office/drawing/2014/main" xmlns="" id="{14AF5A04-B6E6-4F17-9684-49DEE1CE0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472B3D-9C17-4F4C-8C66-635DFFFB6854}"/>
              </a:ext>
            </a:extLst>
          </p:cNvPr>
          <p:cNvSpPr>
            <a:spLocks noGrp="1"/>
          </p:cNvSpPr>
          <p:nvPr>
            <p:ph type="sldNum" sz="quarter" idx="12"/>
          </p:nvPr>
        </p:nvSpPr>
        <p:spPr/>
        <p:txBody>
          <a:body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2260927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C3AADA0-B664-4BB1-86AF-25AC109491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89708F6-DB15-440F-BBFC-C4440AE6E3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F940D0C-B83D-444A-A8A9-F6455086F2EB}"/>
              </a:ext>
            </a:extLst>
          </p:cNvPr>
          <p:cNvSpPr>
            <a:spLocks noGrp="1"/>
          </p:cNvSpPr>
          <p:nvPr>
            <p:ph type="dt" sz="half" idx="10"/>
          </p:nvPr>
        </p:nvSpPr>
        <p:spPr/>
        <p:txBody>
          <a:bodyPr/>
          <a:lstStyle/>
          <a:p>
            <a:fld id="{ADA602C7-0C6F-4A03-BD84-12602A515738}" type="datetimeFigureOut">
              <a:rPr lang="en-US" smtClean="0"/>
              <a:pPr/>
              <a:t>4/3/2018</a:t>
            </a:fld>
            <a:endParaRPr lang="en-US"/>
          </a:p>
        </p:txBody>
      </p:sp>
      <p:sp>
        <p:nvSpPr>
          <p:cNvPr id="5" name="Footer Placeholder 4">
            <a:extLst>
              <a:ext uri="{FF2B5EF4-FFF2-40B4-BE49-F238E27FC236}">
                <a16:creationId xmlns:a16="http://schemas.microsoft.com/office/drawing/2014/main" xmlns="" id="{CE160B17-9946-4052-AC8C-1291631DF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3612D5-E947-4E4E-9FC3-66CA6CDB40DA}"/>
              </a:ext>
            </a:extLst>
          </p:cNvPr>
          <p:cNvSpPr>
            <a:spLocks noGrp="1"/>
          </p:cNvSpPr>
          <p:nvPr>
            <p:ph type="sldNum" sz="quarter" idx="12"/>
          </p:nvPr>
        </p:nvSpPr>
        <p:spPr/>
        <p:txBody>
          <a:body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18529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F963A-5C75-43AB-82A8-AA15D3912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C7927BE-CA7C-4FAE-B95A-408E8C3B02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F0D2D42-8F5F-45F5-ADF9-0BB1D02174AB}"/>
              </a:ext>
            </a:extLst>
          </p:cNvPr>
          <p:cNvSpPr>
            <a:spLocks noGrp="1"/>
          </p:cNvSpPr>
          <p:nvPr>
            <p:ph type="dt" sz="half" idx="10"/>
          </p:nvPr>
        </p:nvSpPr>
        <p:spPr/>
        <p:txBody>
          <a:bodyPr/>
          <a:lstStyle/>
          <a:p>
            <a:fld id="{ADA602C7-0C6F-4A03-BD84-12602A515738}" type="datetimeFigureOut">
              <a:rPr lang="en-US" smtClean="0"/>
              <a:pPr/>
              <a:t>4/3/2018</a:t>
            </a:fld>
            <a:endParaRPr lang="en-US"/>
          </a:p>
        </p:txBody>
      </p:sp>
      <p:sp>
        <p:nvSpPr>
          <p:cNvPr id="5" name="Footer Placeholder 4">
            <a:extLst>
              <a:ext uri="{FF2B5EF4-FFF2-40B4-BE49-F238E27FC236}">
                <a16:creationId xmlns:a16="http://schemas.microsoft.com/office/drawing/2014/main" xmlns="" id="{99D02C33-B204-4D26-B6F5-64326482C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1714949-36F2-4EF5-993F-F49EE40DFCF8}"/>
              </a:ext>
            </a:extLst>
          </p:cNvPr>
          <p:cNvSpPr>
            <a:spLocks noGrp="1"/>
          </p:cNvSpPr>
          <p:nvPr>
            <p:ph type="sldNum" sz="quarter" idx="12"/>
          </p:nvPr>
        </p:nvSpPr>
        <p:spPr/>
        <p:txBody>
          <a:body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78182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484318-5374-4EE5-B8AB-F55320EA4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A37DBF6-6E2D-422D-B185-64FC528672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64FFB84-9514-4A45-B9C7-2C1B2392980C}"/>
              </a:ext>
            </a:extLst>
          </p:cNvPr>
          <p:cNvSpPr>
            <a:spLocks noGrp="1"/>
          </p:cNvSpPr>
          <p:nvPr>
            <p:ph type="dt" sz="half" idx="10"/>
          </p:nvPr>
        </p:nvSpPr>
        <p:spPr/>
        <p:txBody>
          <a:bodyPr/>
          <a:lstStyle/>
          <a:p>
            <a:fld id="{ADA602C7-0C6F-4A03-BD84-12602A515738}" type="datetimeFigureOut">
              <a:rPr lang="en-US" smtClean="0"/>
              <a:pPr/>
              <a:t>4/3/2018</a:t>
            </a:fld>
            <a:endParaRPr lang="en-US"/>
          </a:p>
        </p:txBody>
      </p:sp>
      <p:sp>
        <p:nvSpPr>
          <p:cNvPr id="5" name="Footer Placeholder 4">
            <a:extLst>
              <a:ext uri="{FF2B5EF4-FFF2-40B4-BE49-F238E27FC236}">
                <a16:creationId xmlns:a16="http://schemas.microsoft.com/office/drawing/2014/main" xmlns="" id="{4E191062-093B-4EF5-9FA6-531C1AD1B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D2CC51F-A4C2-4310-924D-49129B652C1F}"/>
              </a:ext>
            </a:extLst>
          </p:cNvPr>
          <p:cNvSpPr>
            <a:spLocks noGrp="1"/>
          </p:cNvSpPr>
          <p:nvPr>
            <p:ph type="sldNum" sz="quarter" idx="12"/>
          </p:nvPr>
        </p:nvSpPr>
        <p:spPr/>
        <p:txBody>
          <a:body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4035092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34E615-745E-4B24-BBFA-27A9A1B396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188BB5E-800C-4D12-BA86-0F0B350CF8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CC4415F-5E62-4727-873E-9733D57B3D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96780DD-4FB4-4762-8C4B-B7A5E63CD554}"/>
              </a:ext>
            </a:extLst>
          </p:cNvPr>
          <p:cNvSpPr>
            <a:spLocks noGrp="1"/>
          </p:cNvSpPr>
          <p:nvPr>
            <p:ph type="dt" sz="half" idx="10"/>
          </p:nvPr>
        </p:nvSpPr>
        <p:spPr/>
        <p:txBody>
          <a:bodyPr/>
          <a:lstStyle/>
          <a:p>
            <a:fld id="{ADA602C7-0C6F-4A03-BD84-12602A515738}" type="datetimeFigureOut">
              <a:rPr lang="en-US" smtClean="0"/>
              <a:pPr/>
              <a:t>4/3/2018</a:t>
            </a:fld>
            <a:endParaRPr lang="en-US"/>
          </a:p>
        </p:txBody>
      </p:sp>
      <p:sp>
        <p:nvSpPr>
          <p:cNvPr id="6" name="Footer Placeholder 5">
            <a:extLst>
              <a:ext uri="{FF2B5EF4-FFF2-40B4-BE49-F238E27FC236}">
                <a16:creationId xmlns:a16="http://schemas.microsoft.com/office/drawing/2014/main" xmlns="" id="{3A769572-3C5E-4C4D-8EB0-F33AEAC26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ED555B-8708-4125-9237-70E331D00A8E}"/>
              </a:ext>
            </a:extLst>
          </p:cNvPr>
          <p:cNvSpPr>
            <a:spLocks noGrp="1"/>
          </p:cNvSpPr>
          <p:nvPr>
            <p:ph type="sldNum" sz="quarter" idx="12"/>
          </p:nvPr>
        </p:nvSpPr>
        <p:spPr/>
        <p:txBody>
          <a:body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191974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CE83C3-BFFC-439A-B7D9-1498916A3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D080EE4-A56C-461C-8207-10643FDB8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37E8E8D-570C-4713-8206-0C36B4E30A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ECAAEF9-7FC9-4E10-8DD7-643D56209D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3282E3E-BC3B-40FF-A4BD-4A372977FC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5305F76-F3BC-4465-9AE9-50615129C111}"/>
              </a:ext>
            </a:extLst>
          </p:cNvPr>
          <p:cNvSpPr>
            <a:spLocks noGrp="1"/>
          </p:cNvSpPr>
          <p:nvPr>
            <p:ph type="dt" sz="half" idx="10"/>
          </p:nvPr>
        </p:nvSpPr>
        <p:spPr/>
        <p:txBody>
          <a:bodyPr/>
          <a:lstStyle/>
          <a:p>
            <a:fld id="{ADA602C7-0C6F-4A03-BD84-12602A515738}" type="datetimeFigureOut">
              <a:rPr lang="en-US" smtClean="0"/>
              <a:pPr/>
              <a:t>4/3/2018</a:t>
            </a:fld>
            <a:endParaRPr lang="en-US"/>
          </a:p>
        </p:txBody>
      </p:sp>
      <p:sp>
        <p:nvSpPr>
          <p:cNvPr id="8" name="Footer Placeholder 7">
            <a:extLst>
              <a:ext uri="{FF2B5EF4-FFF2-40B4-BE49-F238E27FC236}">
                <a16:creationId xmlns:a16="http://schemas.microsoft.com/office/drawing/2014/main" xmlns="" id="{6439BCD2-071E-4B3D-8220-B47682FCDC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C5A7258-1090-417C-85EE-5D74B8947CD7}"/>
              </a:ext>
            </a:extLst>
          </p:cNvPr>
          <p:cNvSpPr>
            <a:spLocks noGrp="1"/>
          </p:cNvSpPr>
          <p:nvPr>
            <p:ph type="sldNum" sz="quarter" idx="12"/>
          </p:nvPr>
        </p:nvSpPr>
        <p:spPr/>
        <p:txBody>
          <a:body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263213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B760E-B8E4-49F2-8F72-FC1C09A121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BDA6FEB-BE99-4B27-8A94-F50911F11D0F}"/>
              </a:ext>
            </a:extLst>
          </p:cNvPr>
          <p:cNvSpPr>
            <a:spLocks noGrp="1"/>
          </p:cNvSpPr>
          <p:nvPr>
            <p:ph type="dt" sz="half" idx="10"/>
          </p:nvPr>
        </p:nvSpPr>
        <p:spPr/>
        <p:txBody>
          <a:bodyPr/>
          <a:lstStyle/>
          <a:p>
            <a:fld id="{ADA602C7-0C6F-4A03-BD84-12602A515738}" type="datetimeFigureOut">
              <a:rPr lang="en-US" smtClean="0"/>
              <a:pPr/>
              <a:t>4/3/2018</a:t>
            </a:fld>
            <a:endParaRPr lang="en-US"/>
          </a:p>
        </p:txBody>
      </p:sp>
      <p:sp>
        <p:nvSpPr>
          <p:cNvPr id="4" name="Footer Placeholder 3">
            <a:extLst>
              <a:ext uri="{FF2B5EF4-FFF2-40B4-BE49-F238E27FC236}">
                <a16:creationId xmlns:a16="http://schemas.microsoft.com/office/drawing/2014/main" xmlns="" id="{83F195CB-D229-45BC-98D8-AA5CFFA066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DCBE52C-FAE6-4729-B0CF-73A1740F96DA}"/>
              </a:ext>
            </a:extLst>
          </p:cNvPr>
          <p:cNvSpPr>
            <a:spLocks noGrp="1"/>
          </p:cNvSpPr>
          <p:nvPr>
            <p:ph type="sldNum" sz="quarter" idx="12"/>
          </p:nvPr>
        </p:nvSpPr>
        <p:spPr/>
        <p:txBody>
          <a:body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128850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B22FA08-4332-4095-BBA2-8431599598C7}"/>
              </a:ext>
            </a:extLst>
          </p:cNvPr>
          <p:cNvSpPr>
            <a:spLocks noGrp="1"/>
          </p:cNvSpPr>
          <p:nvPr>
            <p:ph type="dt" sz="half" idx="10"/>
          </p:nvPr>
        </p:nvSpPr>
        <p:spPr/>
        <p:txBody>
          <a:bodyPr/>
          <a:lstStyle/>
          <a:p>
            <a:fld id="{ADA602C7-0C6F-4A03-BD84-12602A515738}" type="datetimeFigureOut">
              <a:rPr lang="en-US" smtClean="0"/>
              <a:pPr/>
              <a:t>4/3/2018</a:t>
            </a:fld>
            <a:endParaRPr lang="en-US"/>
          </a:p>
        </p:txBody>
      </p:sp>
      <p:sp>
        <p:nvSpPr>
          <p:cNvPr id="3" name="Footer Placeholder 2">
            <a:extLst>
              <a:ext uri="{FF2B5EF4-FFF2-40B4-BE49-F238E27FC236}">
                <a16:creationId xmlns:a16="http://schemas.microsoft.com/office/drawing/2014/main" xmlns="" id="{CC25BA43-143B-4DF7-A521-0D9165C3BF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E5B71D4-E2B0-44F2-9DEE-6753C6843919}"/>
              </a:ext>
            </a:extLst>
          </p:cNvPr>
          <p:cNvSpPr>
            <a:spLocks noGrp="1"/>
          </p:cNvSpPr>
          <p:nvPr>
            <p:ph type="sldNum" sz="quarter" idx="12"/>
          </p:nvPr>
        </p:nvSpPr>
        <p:spPr/>
        <p:txBody>
          <a:body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369164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DEB40F-BFE6-4D98-9DAD-9149E4D94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278F14E-5BA9-476A-BA35-CA45AC4DF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A86DC12-FC13-4FC7-8F7D-F4123E810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C1DD6C7-47A7-4C35-9084-EB9895815FA8}"/>
              </a:ext>
            </a:extLst>
          </p:cNvPr>
          <p:cNvSpPr>
            <a:spLocks noGrp="1"/>
          </p:cNvSpPr>
          <p:nvPr>
            <p:ph type="dt" sz="half" idx="10"/>
          </p:nvPr>
        </p:nvSpPr>
        <p:spPr/>
        <p:txBody>
          <a:bodyPr/>
          <a:lstStyle/>
          <a:p>
            <a:fld id="{ADA602C7-0C6F-4A03-BD84-12602A515738}" type="datetimeFigureOut">
              <a:rPr lang="en-US" smtClean="0"/>
              <a:pPr/>
              <a:t>4/3/2018</a:t>
            </a:fld>
            <a:endParaRPr lang="en-US"/>
          </a:p>
        </p:txBody>
      </p:sp>
      <p:sp>
        <p:nvSpPr>
          <p:cNvPr id="6" name="Footer Placeholder 5">
            <a:extLst>
              <a:ext uri="{FF2B5EF4-FFF2-40B4-BE49-F238E27FC236}">
                <a16:creationId xmlns:a16="http://schemas.microsoft.com/office/drawing/2014/main" xmlns="" id="{0AD0EA1F-F8F8-4CE0-A2C0-3BBC1B029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6DBC3F6-899C-46C0-83FF-B4498CBADB3C}"/>
              </a:ext>
            </a:extLst>
          </p:cNvPr>
          <p:cNvSpPr>
            <a:spLocks noGrp="1"/>
          </p:cNvSpPr>
          <p:nvPr>
            <p:ph type="sldNum" sz="quarter" idx="12"/>
          </p:nvPr>
        </p:nvSpPr>
        <p:spPr/>
        <p:txBody>
          <a:body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74096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8DD0B-78EB-4585-8747-5B058429D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673DCE8-5E65-44A2-B7D6-C580859922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398B1BA-47AA-44F2-9291-3F0D91067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D358786-2BE0-4972-AF2B-DF41EC12E6A4}"/>
              </a:ext>
            </a:extLst>
          </p:cNvPr>
          <p:cNvSpPr>
            <a:spLocks noGrp="1"/>
          </p:cNvSpPr>
          <p:nvPr>
            <p:ph type="dt" sz="half" idx="10"/>
          </p:nvPr>
        </p:nvSpPr>
        <p:spPr/>
        <p:txBody>
          <a:bodyPr/>
          <a:lstStyle/>
          <a:p>
            <a:fld id="{ADA602C7-0C6F-4A03-BD84-12602A515738}" type="datetimeFigureOut">
              <a:rPr lang="en-US" smtClean="0"/>
              <a:pPr/>
              <a:t>4/3/2018</a:t>
            </a:fld>
            <a:endParaRPr lang="en-US"/>
          </a:p>
        </p:txBody>
      </p:sp>
      <p:sp>
        <p:nvSpPr>
          <p:cNvPr id="6" name="Footer Placeholder 5">
            <a:extLst>
              <a:ext uri="{FF2B5EF4-FFF2-40B4-BE49-F238E27FC236}">
                <a16:creationId xmlns:a16="http://schemas.microsoft.com/office/drawing/2014/main" xmlns="" id="{08D31D9E-2665-4BD8-87C1-EC4C071A0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26BD7AA-7FE4-4FF4-973C-12C73551F0E0}"/>
              </a:ext>
            </a:extLst>
          </p:cNvPr>
          <p:cNvSpPr>
            <a:spLocks noGrp="1"/>
          </p:cNvSpPr>
          <p:nvPr>
            <p:ph type="sldNum" sz="quarter" idx="12"/>
          </p:nvPr>
        </p:nvSpPr>
        <p:spPr/>
        <p:txBody>
          <a:body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263892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E691D1F-1275-47A5-8995-384DA3F31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5767300-653A-4DEA-B102-9EB7A40AE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3958DF-846E-4A53-864F-C2FD815FD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602C7-0C6F-4A03-BD84-12602A515738}" type="datetimeFigureOut">
              <a:rPr lang="en-US" smtClean="0"/>
              <a:pPr/>
              <a:t>4/3/2018</a:t>
            </a:fld>
            <a:endParaRPr lang="en-US"/>
          </a:p>
        </p:txBody>
      </p:sp>
      <p:sp>
        <p:nvSpPr>
          <p:cNvPr id="5" name="Footer Placeholder 4">
            <a:extLst>
              <a:ext uri="{FF2B5EF4-FFF2-40B4-BE49-F238E27FC236}">
                <a16:creationId xmlns:a16="http://schemas.microsoft.com/office/drawing/2014/main" xmlns="" id="{3C967535-EED5-43B7-8DD0-DB364748C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D3441C7-853A-4D11-9589-05B8A008E7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056A5-AA7D-495D-98D0-D800FF16862F}" type="slidenum">
              <a:rPr lang="en-US" smtClean="0"/>
              <a:pPr/>
              <a:t>‹N°›</a:t>
            </a:fld>
            <a:endParaRPr lang="en-US"/>
          </a:p>
        </p:txBody>
      </p:sp>
    </p:spTree>
    <p:extLst>
      <p:ext uri="{BB962C8B-B14F-4D97-AF65-F5344CB8AC3E}">
        <p14:creationId xmlns:p14="http://schemas.microsoft.com/office/powerpoint/2010/main" xmlns="" val="1648992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fontslogo.com/wp-content/uploads/2013/02/wordpress-logo.jpg">
            <a:extLst>
              <a:ext uri="{FF2B5EF4-FFF2-40B4-BE49-F238E27FC236}">
                <a16:creationId xmlns:a16="http://schemas.microsoft.com/office/drawing/2014/main" xmlns="" id="{AA876E2A-A8F5-4650-B570-12DC8893E4C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08319" y="2418924"/>
            <a:ext cx="5614835" cy="1866932"/>
          </a:xfrm>
          <a:prstGeom prst="rect">
            <a:avLst/>
          </a:prstGeom>
          <a:noFill/>
          <a:effectLst/>
          <a:extLst>
            <a:ext uri="{909E8E84-426E-40DD-AFC4-6F175D3DCCD1}">
              <a14:hiddenFill xmlns:a14="http://schemas.microsoft.com/office/drawing/2010/main" xmlns="">
                <a:solidFill>
                  <a:srgbClr val="FFFFFF"/>
                </a:solidFill>
              </a14:hiddenFill>
            </a:ext>
          </a:extLst>
        </p:spPr>
      </p:pic>
      <p:sp>
        <p:nvSpPr>
          <p:cNvPr id="5" name="Title 2">
            <a:extLst>
              <a:ext uri="{FF2B5EF4-FFF2-40B4-BE49-F238E27FC236}">
                <a16:creationId xmlns:a16="http://schemas.microsoft.com/office/drawing/2014/main" xmlns="" id="{32D12202-A4AC-41A8-AD19-A81B939B09E8}"/>
              </a:ext>
            </a:extLst>
          </p:cNvPr>
          <p:cNvSpPr txBox="1">
            <a:spLocks/>
          </p:cNvSpPr>
          <p:nvPr/>
        </p:nvSpPr>
        <p:spPr>
          <a:xfrm>
            <a:off x="444501" y="629266"/>
            <a:ext cx="4051300" cy="1622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kern="1200" dirty="0">
                <a:solidFill>
                  <a:schemeClr val="tx1"/>
                </a:solidFill>
                <a:latin typeface="+mj-lt"/>
                <a:ea typeface="+mj-ea"/>
                <a:cs typeface="+mj-cs"/>
              </a:rPr>
              <a:t>WordPress Into</a:t>
            </a:r>
          </a:p>
        </p:txBody>
      </p:sp>
      <p:sp>
        <p:nvSpPr>
          <p:cNvPr id="6" name="TextBox 5">
            <a:extLst>
              <a:ext uri="{FF2B5EF4-FFF2-40B4-BE49-F238E27FC236}">
                <a16:creationId xmlns:a16="http://schemas.microsoft.com/office/drawing/2014/main" xmlns="" id="{3F869DBB-4FD0-4125-854A-D9B4D8E80EA1}"/>
              </a:ext>
            </a:extLst>
          </p:cNvPr>
          <p:cNvSpPr txBox="1"/>
          <p:nvPr/>
        </p:nvSpPr>
        <p:spPr>
          <a:xfrm>
            <a:off x="566781" y="5728109"/>
            <a:ext cx="3505494" cy="991419"/>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2000" dirty="0"/>
              <a:t>Chehir Dhawedi</a:t>
            </a:r>
          </a:p>
          <a:p>
            <a:pPr indent="-228600">
              <a:lnSpc>
                <a:spcPct val="90000"/>
              </a:lnSpc>
              <a:buFont typeface="Arial" panose="020B0604020202020204" pitchFamily="34" charset="0"/>
              <a:buChar char="•"/>
            </a:pPr>
            <a:r>
              <a:rPr lang="en-US" sz="2000" dirty="0"/>
              <a:t>CTO </a:t>
            </a:r>
            <a:r>
              <a:rPr lang="en-US" sz="2000" dirty="0" err="1"/>
              <a:t>iLi</a:t>
            </a:r>
            <a:r>
              <a:rPr lang="en-US" sz="2000" dirty="0"/>
              <a:t>-Studios</a:t>
            </a:r>
          </a:p>
          <a:p>
            <a:pPr indent="-228600">
              <a:lnSpc>
                <a:spcPct val="90000"/>
              </a:lnSpc>
              <a:buFont typeface="Arial" panose="020B0604020202020204" pitchFamily="34" charset="0"/>
              <a:buChar char="•"/>
            </a:pPr>
            <a:r>
              <a:rPr lang="en-US" sz="2000" dirty="0"/>
              <a:t>Dhawedi@iLi-Studios.tn</a:t>
            </a:r>
          </a:p>
          <a:p>
            <a:pPr indent="-228600">
              <a:lnSpc>
                <a:spcPct val="90000"/>
              </a:lnSpc>
              <a:buFont typeface="Arial" panose="020B0604020202020204" pitchFamily="34" charset="0"/>
              <a:buChar char="•"/>
            </a:pPr>
            <a:endParaRPr lang="en-US" sz="2000" dirty="0"/>
          </a:p>
        </p:txBody>
      </p:sp>
    </p:spTree>
    <p:extLst>
      <p:ext uri="{BB962C8B-B14F-4D97-AF65-F5344CB8AC3E}">
        <p14:creationId xmlns:p14="http://schemas.microsoft.com/office/powerpoint/2010/main" xmlns="" val="3184486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92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74" name="Rectangle 7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1" name="Picture 2" descr="What Is Dedicated Hosting?">
            <a:extLst>
              <a:ext uri="{FF2B5EF4-FFF2-40B4-BE49-F238E27FC236}">
                <a16:creationId xmlns:a16="http://schemas.microsoft.com/office/drawing/2014/main" xmlns="" id="{694F12BF-A908-468E-81D9-0C7207F28B92}"/>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016001" y="1675227"/>
            <a:ext cx="10159997" cy="43941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3A3D215E-6723-45D8-873A-87DA2282133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Dedicated Server Hosting</a:t>
            </a:r>
          </a:p>
        </p:txBody>
      </p:sp>
    </p:spTree>
    <p:extLst>
      <p:ext uri="{BB962C8B-B14F-4D97-AF65-F5344CB8AC3E}">
        <p14:creationId xmlns:p14="http://schemas.microsoft.com/office/powerpoint/2010/main" xmlns="" val="243154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1024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73" name="Freeform: Shap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descr="What Is Cloud Hosting?">
            <a:extLst>
              <a:ext uri="{FF2B5EF4-FFF2-40B4-BE49-F238E27FC236}">
                <a16:creationId xmlns:a16="http://schemas.microsoft.com/office/drawing/2014/main" xmlns="" id="{63A75589-0D58-4DC1-9D5E-8125F91FD35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7241" y="643467"/>
            <a:ext cx="9380959" cy="4057265"/>
          </a:xfrm>
          <a:prstGeom prst="rect">
            <a:avLst/>
          </a:prstGeom>
          <a:noFill/>
          <a:extLst>
            <a:ext uri="{909E8E84-426E-40DD-AFC4-6F175D3DCCD1}">
              <a14:hiddenFill xmlns:a14="http://schemas.microsoft.com/office/drawing/2010/main" xmlns="">
                <a:solidFill>
                  <a:srgbClr val="FFFFFF"/>
                </a:solidFill>
              </a14:hiddenFill>
            </a:ext>
          </a:extLst>
        </p:spPr>
      </p:pic>
      <p:sp>
        <p:nvSpPr>
          <p:cNvPr id="75" name="Freeform: Shap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FBA7A28-1834-4B80-8D09-7FC2FB3C2CB9}"/>
              </a:ext>
            </a:extLst>
          </p:cNvPr>
          <p:cNvSpPr>
            <a:spLocks noGrp="1"/>
          </p:cNvSpPr>
          <p:nvPr>
            <p:ph type="title"/>
          </p:nvPr>
        </p:nvSpPr>
        <p:spPr>
          <a:xfrm>
            <a:off x="767240" y="5444835"/>
            <a:ext cx="9095651" cy="830231"/>
          </a:xfrm>
        </p:spPr>
        <p:txBody>
          <a:bodyPr vert="horz" lIns="91440" tIns="45720" rIns="91440" bIns="45720" rtlCol="0" anchor="b">
            <a:normAutofit/>
          </a:bodyPr>
          <a:lstStyle/>
          <a:p>
            <a:r>
              <a:rPr lang="en-US" sz="4000" kern="1200">
                <a:solidFill>
                  <a:schemeClr val="tx1"/>
                </a:solidFill>
                <a:latin typeface="+mj-lt"/>
                <a:ea typeface="+mj-ea"/>
                <a:cs typeface="+mj-cs"/>
              </a:rPr>
              <a:t>Cloud Hosting</a:t>
            </a:r>
          </a:p>
        </p:txBody>
      </p:sp>
    </p:spTree>
    <p:extLst>
      <p:ext uri="{BB962C8B-B14F-4D97-AF65-F5344CB8AC3E}">
        <p14:creationId xmlns:p14="http://schemas.microsoft.com/office/powerpoint/2010/main" xmlns="" val="368865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pic>
        <p:nvPicPr>
          <p:cNvPr id="4" name="Picture 3" descr="A screenshot of a cell phone&#10;&#10;Description generated with very high confidence">
            <a:extLst>
              <a:ext uri="{FF2B5EF4-FFF2-40B4-BE49-F238E27FC236}">
                <a16:creationId xmlns:a16="http://schemas.microsoft.com/office/drawing/2014/main" xmlns="" id="{989274DD-39C4-4096-BDB9-8132E9F47439}"/>
              </a:ext>
            </a:extLst>
          </p:cNvPr>
          <p:cNvPicPr>
            <a:picLocks noChangeAspect="1"/>
          </p:cNvPicPr>
          <p:nvPr/>
        </p:nvPicPr>
        <p:blipFill rotWithShape="1">
          <a:blip r:embed="rId2"/>
          <a:srcRect b="1100"/>
          <a:stretch/>
        </p:blipFill>
        <p:spPr>
          <a:xfrm>
            <a:off x="20" y="10"/>
            <a:ext cx="12191980" cy="5395902"/>
          </a:xfrm>
          <a:prstGeom prst="rect">
            <a:avLst/>
          </a:prstGeom>
        </p:spPr>
      </p:pic>
      <p:sp>
        <p:nvSpPr>
          <p:cNvPr id="2" name="Title 1">
            <a:extLst>
              <a:ext uri="{FF2B5EF4-FFF2-40B4-BE49-F238E27FC236}">
                <a16:creationId xmlns:a16="http://schemas.microsoft.com/office/drawing/2014/main" xmlns="" id="{A948849B-3A67-4EE5-AC71-263ED0756F80}"/>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a:r>
              <a:rPr lang="en-US" dirty="0"/>
              <a:t>BONUS</a:t>
            </a:r>
            <a:endParaRPr lang="en-US"/>
          </a:p>
        </p:txBody>
      </p:sp>
    </p:spTree>
    <p:extLst>
      <p:ext uri="{BB962C8B-B14F-4D97-AF65-F5344CB8AC3E}">
        <p14:creationId xmlns:p14="http://schemas.microsoft.com/office/powerpoint/2010/main" xmlns="" val="2077912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9C41A9B7-9E08-4CB0-8ED1-9F1D4E1B2950}"/>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Thanks</a:t>
            </a:r>
          </a:p>
        </p:txBody>
      </p:sp>
    </p:spTree>
    <p:extLst>
      <p:ext uri="{BB962C8B-B14F-4D97-AF65-F5344CB8AC3E}">
        <p14:creationId xmlns:p14="http://schemas.microsoft.com/office/powerpoint/2010/main" xmlns="" val="49018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DCC71BC-1D4C-43E0-BFC6-E502DD80A930}"/>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a:solidFill>
                  <a:schemeClr val="accent1"/>
                </a:solidFill>
                <a:latin typeface="+mj-lt"/>
                <a:ea typeface="+mj-ea"/>
                <a:cs typeface="+mj-cs"/>
              </a:rPr>
              <a:t>Agenda</a:t>
            </a:r>
          </a:p>
        </p:txBody>
      </p:sp>
      <p:sp>
        <p:nvSpPr>
          <p:cNvPr id="4" name="TextBox 3">
            <a:extLst>
              <a:ext uri="{FF2B5EF4-FFF2-40B4-BE49-F238E27FC236}">
                <a16:creationId xmlns:a16="http://schemas.microsoft.com/office/drawing/2014/main" xmlns="" id="{F811D74C-3F1E-416E-817D-D193A1E66D7B}"/>
              </a:ext>
            </a:extLst>
          </p:cNvPr>
          <p:cNvSpPr txBox="1"/>
          <p:nvPr/>
        </p:nvSpPr>
        <p:spPr>
          <a:xfrm>
            <a:off x="4976031" y="963877"/>
            <a:ext cx="6377769" cy="4930246"/>
          </a:xfrm>
          <a:prstGeom prst="rect">
            <a:avLst/>
          </a:prstGeom>
        </p:spPr>
        <p:txBody>
          <a:bodyPr vert="horz" lIns="91440" tIns="45720" rIns="91440" bIns="45720" rtlCol="0" anchor="ctr">
            <a:normAutofit/>
          </a:bodyPr>
          <a:lstStyle/>
          <a:p>
            <a:pPr marL="285750" indent="-228600">
              <a:lnSpc>
                <a:spcPct val="90000"/>
              </a:lnSpc>
              <a:buFont typeface="Arial" panose="020B0604020202020204" pitchFamily="34" charset="0"/>
              <a:buChar char="•"/>
            </a:pPr>
            <a:r>
              <a:rPr lang="en-US" sz="2400" dirty="0"/>
              <a:t>WordPress</a:t>
            </a:r>
          </a:p>
          <a:p>
            <a:pPr marL="285750" indent="-228600">
              <a:lnSpc>
                <a:spcPct val="90000"/>
              </a:lnSpc>
              <a:buFont typeface="Arial" panose="020B0604020202020204" pitchFamily="34" charset="0"/>
              <a:buChar char="•"/>
            </a:pPr>
            <a:r>
              <a:rPr lang="en-US" sz="2400" dirty="0"/>
              <a:t>Website</a:t>
            </a:r>
          </a:p>
          <a:p>
            <a:pPr marL="285750" indent="-228600">
              <a:lnSpc>
                <a:spcPct val="90000"/>
              </a:lnSpc>
              <a:buFont typeface="Arial" panose="020B0604020202020204" pitchFamily="34" charset="0"/>
              <a:buChar char="•"/>
            </a:pPr>
            <a:r>
              <a:rPr lang="en-US" sz="2400" dirty="0"/>
              <a:t>Hosting</a:t>
            </a:r>
          </a:p>
          <a:p>
            <a:pPr marL="285750" indent="-228600">
              <a:lnSpc>
                <a:spcPct val="90000"/>
              </a:lnSpc>
              <a:buFont typeface="Arial" panose="020B0604020202020204" pitchFamily="34" charset="0"/>
              <a:buChar char="•"/>
            </a:pPr>
            <a:r>
              <a:rPr lang="en-US" sz="2400" dirty="0"/>
              <a:t>Bonus</a:t>
            </a:r>
          </a:p>
        </p:txBody>
      </p:sp>
    </p:spTree>
    <p:extLst>
      <p:ext uri="{BB962C8B-B14F-4D97-AF65-F5344CB8AC3E}">
        <p14:creationId xmlns:p14="http://schemas.microsoft.com/office/powerpoint/2010/main" xmlns="" val="378789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2">
            <a:extLst>
              <a:ext uri="{FF2B5EF4-FFF2-40B4-BE49-F238E27FC236}">
                <a16:creationId xmlns:a16="http://schemas.microsoft.com/office/drawing/2014/main" xmlns="" id="{3D05104C-4BF5-46FB-8A89-FC75FE228845}"/>
              </a:ext>
            </a:extLst>
          </p:cNvPr>
          <p:cNvSpPr txBox="1">
            <a:spLocks/>
          </p:cNvSpPr>
          <p:nvPr/>
        </p:nvSpPr>
        <p:spPr>
          <a:xfrm>
            <a:off x="4380588" y="965199"/>
            <a:ext cx="6766078" cy="492760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kern="1200">
                <a:solidFill>
                  <a:schemeClr val="bg1"/>
                </a:solidFill>
                <a:latin typeface="+mj-lt"/>
                <a:ea typeface="+mj-ea"/>
                <a:cs typeface="+mj-cs"/>
              </a:rPr>
              <a:t>What is WordPress ?</a:t>
            </a:r>
          </a:p>
        </p:txBody>
      </p:sp>
    </p:spTree>
    <p:extLst>
      <p:ext uri="{BB962C8B-B14F-4D97-AF65-F5344CB8AC3E}">
        <p14:creationId xmlns:p14="http://schemas.microsoft.com/office/powerpoint/2010/main" xmlns="" val="41816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EB7967A-4E9C-4A9D-BF69-F6A66DE0EA7B}"/>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What is WordPress ? </a:t>
            </a:r>
          </a:p>
        </p:txBody>
      </p:sp>
      <p:sp>
        <p:nvSpPr>
          <p:cNvPr id="3" name="Content Placeholder 2">
            <a:extLst>
              <a:ext uri="{FF2B5EF4-FFF2-40B4-BE49-F238E27FC236}">
                <a16:creationId xmlns:a16="http://schemas.microsoft.com/office/drawing/2014/main" xmlns="" id="{8CE546FB-31E0-47B1-A72A-0EF44AFC0C8F}"/>
              </a:ext>
            </a:extLst>
          </p:cNvPr>
          <p:cNvSpPr>
            <a:spLocks noGrp="1"/>
          </p:cNvSpPr>
          <p:nvPr>
            <p:ph idx="1"/>
          </p:nvPr>
        </p:nvSpPr>
        <p:spPr>
          <a:xfrm>
            <a:off x="6049182" y="802638"/>
            <a:ext cx="5408696" cy="5252722"/>
          </a:xfrm>
        </p:spPr>
        <p:txBody>
          <a:bodyPr anchor="ctr">
            <a:normAutofit/>
          </a:bodyPr>
          <a:lstStyle/>
          <a:p>
            <a:r>
              <a:rPr lang="en-US" sz="2400" dirty="0">
                <a:solidFill>
                  <a:schemeClr val="bg1"/>
                </a:solidFill>
              </a:rPr>
              <a:t>CMS</a:t>
            </a:r>
          </a:p>
          <a:p>
            <a:r>
              <a:rPr lang="en-US" sz="2400" dirty="0" err="1">
                <a:solidFill>
                  <a:schemeClr val="bg1"/>
                </a:solidFill>
              </a:rPr>
              <a:t>Webite</a:t>
            </a:r>
            <a:endParaRPr lang="en-US" sz="2400" dirty="0">
              <a:solidFill>
                <a:schemeClr val="bg1"/>
              </a:solidFill>
            </a:endParaRPr>
          </a:p>
          <a:p>
            <a:r>
              <a:rPr lang="en-US" sz="2400" dirty="0">
                <a:solidFill>
                  <a:schemeClr val="bg1"/>
                </a:solidFill>
              </a:rPr>
              <a:t>online, open source website creation tool written in PHP.</a:t>
            </a:r>
          </a:p>
          <a:p>
            <a:r>
              <a:rPr lang="en-US" sz="2400" dirty="0">
                <a:solidFill>
                  <a:schemeClr val="bg1"/>
                </a:solidFill>
              </a:rPr>
              <a:t>Easy to Use</a:t>
            </a:r>
          </a:p>
          <a:p>
            <a:r>
              <a:rPr lang="en-US" sz="2400" dirty="0">
                <a:solidFill>
                  <a:schemeClr val="bg1"/>
                </a:solidFill>
              </a:rPr>
              <a:t>Control in your hands</a:t>
            </a:r>
          </a:p>
          <a:p>
            <a:r>
              <a:rPr lang="en-US" sz="2400" dirty="0">
                <a:solidFill>
                  <a:schemeClr val="bg1"/>
                </a:solidFill>
              </a:rPr>
              <a:t>Free</a:t>
            </a:r>
          </a:p>
          <a:p>
            <a:r>
              <a:rPr lang="en-US" sz="2400" dirty="0">
                <a:solidFill>
                  <a:schemeClr val="bg1"/>
                </a:solidFill>
              </a:rPr>
              <a:t>Big Community</a:t>
            </a:r>
          </a:p>
          <a:p>
            <a:r>
              <a:rPr lang="en-US" sz="2400" dirty="0">
                <a:solidFill>
                  <a:schemeClr val="bg1"/>
                </a:solidFill>
              </a:rPr>
              <a:t>Very flexible with Development (PHP)</a:t>
            </a:r>
            <a:endParaRPr lang="en-IN"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xmlns="" val="421762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2">
            <a:extLst>
              <a:ext uri="{FF2B5EF4-FFF2-40B4-BE49-F238E27FC236}">
                <a16:creationId xmlns:a16="http://schemas.microsoft.com/office/drawing/2014/main" xmlns="" id="{3D05104C-4BF5-46FB-8A89-FC75FE228845}"/>
              </a:ext>
            </a:extLst>
          </p:cNvPr>
          <p:cNvSpPr txBox="1">
            <a:spLocks/>
          </p:cNvSpPr>
          <p:nvPr/>
        </p:nvSpPr>
        <p:spPr>
          <a:xfrm>
            <a:off x="4380588" y="965199"/>
            <a:ext cx="6766078" cy="492760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kern="1200">
                <a:solidFill>
                  <a:schemeClr val="bg1"/>
                </a:solidFill>
                <a:latin typeface="+mj-lt"/>
                <a:ea typeface="+mj-ea"/>
                <a:cs typeface="+mj-cs"/>
              </a:rPr>
              <a:t>What is Website ?</a:t>
            </a:r>
          </a:p>
        </p:txBody>
      </p:sp>
    </p:spTree>
    <p:extLst>
      <p:ext uri="{BB962C8B-B14F-4D97-AF65-F5344CB8AC3E}">
        <p14:creationId xmlns:p14="http://schemas.microsoft.com/office/powerpoint/2010/main" xmlns="" val="143909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05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iagram of how a web application works">
            <a:extLst>
              <a:ext uri="{FF2B5EF4-FFF2-40B4-BE49-F238E27FC236}">
                <a16:creationId xmlns:a16="http://schemas.microsoft.com/office/drawing/2014/main" xmlns="" id="{88D4109D-FEE2-4ACB-AA40-D70D72281C5C}"/>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38980" y="1011559"/>
            <a:ext cx="10901471" cy="190775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C4FB3D6B-45D3-440A-A2A5-788C326EC6F2}"/>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AU" dirty="0">
                <a:solidFill>
                  <a:schemeClr val="bg1">
                    <a:lumMod val="85000"/>
                  </a:schemeClr>
                </a:solidFill>
              </a:rPr>
              <a:t>I always ask myself, ‘Does it </a:t>
            </a:r>
            <a:r>
              <a:rPr lang="en-AU" b="1" i="1" dirty="0">
                <a:solidFill>
                  <a:schemeClr val="bg1">
                    <a:lumMod val="85000"/>
                  </a:schemeClr>
                </a:solidFill>
              </a:rPr>
              <a:t>do</a:t>
            </a:r>
            <a:r>
              <a:rPr lang="en-AU" dirty="0">
                <a:solidFill>
                  <a:schemeClr val="bg1">
                    <a:lumMod val="85000"/>
                  </a:schemeClr>
                </a:solidFill>
              </a:rPr>
              <a:t> something?</a:t>
            </a:r>
            <a:endParaRPr lang="en-US" sz="6000" kern="1200" dirty="0">
              <a:solidFill>
                <a:schemeClr val="bg1">
                  <a:lumMod val="85000"/>
                </a:schemeClr>
              </a:solidFill>
            </a:endParaRPr>
          </a:p>
        </p:txBody>
      </p:sp>
      <p:sp>
        <p:nvSpPr>
          <p:cNvPr id="4" name="TextBox 3">
            <a:extLst>
              <a:ext uri="{FF2B5EF4-FFF2-40B4-BE49-F238E27FC236}">
                <a16:creationId xmlns:a16="http://schemas.microsoft.com/office/drawing/2014/main" xmlns="" id="{A12353D0-6CD5-4C26-A260-2C9895EB0AAB}"/>
              </a:ext>
            </a:extLst>
          </p:cNvPr>
          <p:cNvSpPr txBox="1"/>
          <p:nvPr/>
        </p:nvSpPr>
        <p:spPr>
          <a:xfrm>
            <a:off x="200025" y="3818575"/>
            <a:ext cx="4307077" cy="369332"/>
          </a:xfrm>
          <a:prstGeom prst="rect">
            <a:avLst/>
          </a:prstGeom>
          <a:noFill/>
        </p:spPr>
        <p:txBody>
          <a:bodyPr wrap="none" rtlCol="0">
            <a:spAutoFit/>
          </a:bodyPr>
          <a:lstStyle/>
          <a:p>
            <a:r>
              <a:rPr lang="en-AU" dirty="0"/>
              <a:t>The "work" (most of it) is done at the server</a:t>
            </a:r>
            <a:endParaRPr lang="en-US" dirty="0"/>
          </a:p>
        </p:txBody>
      </p:sp>
      <p:sp>
        <p:nvSpPr>
          <p:cNvPr id="5" name="Rectangle 4">
            <a:extLst>
              <a:ext uri="{FF2B5EF4-FFF2-40B4-BE49-F238E27FC236}">
                <a16:creationId xmlns:a16="http://schemas.microsoft.com/office/drawing/2014/main" xmlns="" id="{0CBFB02A-A1A8-4128-B949-307E8A34E1A0}"/>
              </a:ext>
            </a:extLst>
          </p:cNvPr>
          <p:cNvSpPr/>
          <p:nvPr/>
        </p:nvSpPr>
        <p:spPr>
          <a:xfrm>
            <a:off x="5401478" y="3817625"/>
            <a:ext cx="7300551" cy="646331"/>
          </a:xfrm>
          <a:prstGeom prst="rect">
            <a:avLst/>
          </a:prstGeom>
        </p:spPr>
        <p:txBody>
          <a:bodyPr wrap="square">
            <a:spAutoFit/>
          </a:bodyPr>
          <a:lstStyle/>
          <a:p>
            <a:r>
              <a:rPr lang="en-AU" b="0" i="0" dirty="0">
                <a:solidFill>
                  <a:srgbClr val="242729"/>
                </a:solidFill>
                <a:effectLst/>
                <a:latin typeface="Arial" panose="020B0604020202020204" pitchFamily="34" charset="0"/>
              </a:rPr>
              <a:t>Rendered pages (data + UI) are being transferred from the server</a:t>
            </a:r>
            <a:r>
              <a:rPr lang="en-AU" dirty="0"/>
              <a:t/>
            </a:r>
            <a:br>
              <a:rPr lang="en-AU" dirty="0"/>
            </a:br>
            <a:endParaRPr lang="en-US" dirty="0"/>
          </a:p>
        </p:txBody>
      </p:sp>
    </p:spTree>
    <p:extLst>
      <p:ext uri="{BB962C8B-B14F-4D97-AF65-F5344CB8AC3E}">
        <p14:creationId xmlns:p14="http://schemas.microsoft.com/office/powerpoint/2010/main" xmlns="" val="136018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0" name="Rectangle 399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80" name="Rectangle 7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9945" name="Slide Number Placeholder 4"/>
          <p:cNvSpPr>
            <a:spLocks noGrp="1"/>
          </p:cNvSpPr>
          <p:nvPr>
            <p:ph type="sldNum" sz="quarter" idx="12"/>
          </p:nvPr>
        </p:nvSpPr>
        <p:spPr>
          <a:xfrm>
            <a:off x="10225314" y="6553690"/>
            <a:ext cx="1128486" cy="274320"/>
          </a:xfrm>
        </p:spPr>
        <p:txBody>
          <a:bodyPr vert="horz" lIns="91440" tIns="45720" rIns="91440" bIns="45720" rtlCol="0" anchor="ctr">
            <a:normAutofit/>
          </a:bodyPr>
          <a:lstStyle/>
          <a:p>
            <a:fld id="{29802C09-8717-AA4C-9527-A09FF195E37E}" type="slidenum">
              <a:rPr lang="en-US" sz="1050"/>
              <a:pPr/>
              <a:t>7</a:t>
            </a:fld>
            <a:endParaRPr lang="en-US" sz="1050"/>
          </a:p>
        </p:txBody>
      </p:sp>
      <p:sp>
        <p:nvSpPr>
          <p:cNvPr id="34" name="Title 2">
            <a:extLst>
              <a:ext uri="{FF2B5EF4-FFF2-40B4-BE49-F238E27FC236}">
                <a16:creationId xmlns:a16="http://schemas.microsoft.com/office/drawing/2014/main" xmlns="" id="{5B85ABEA-9B5E-4178-930A-CA56094E4AC7}"/>
              </a:ext>
            </a:extLst>
          </p:cNvPr>
          <p:cNvSpPr txBox="1">
            <a:spLocks/>
          </p:cNvSpPr>
          <p:nvPr/>
        </p:nvSpPr>
        <p:spPr>
          <a:xfrm>
            <a:off x="4380588" y="965199"/>
            <a:ext cx="6766078" cy="492760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kern="1200">
                <a:solidFill>
                  <a:schemeClr val="bg1"/>
                </a:solidFill>
                <a:latin typeface="+mj-lt"/>
                <a:ea typeface="+mj-ea"/>
                <a:cs typeface="+mj-cs"/>
              </a:rPr>
              <a:t>Why Hosting?</a:t>
            </a:r>
          </a:p>
        </p:txBody>
      </p:sp>
    </p:spTree>
    <p:extLst>
      <p:ext uri="{BB962C8B-B14F-4D97-AF65-F5344CB8AC3E}">
        <p14:creationId xmlns:p14="http://schemas.microsoft.com/office/powerpoint/2010/main" xmlns="" val="220852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What Is Shared Hosting?">
            <a:extLst>
              <a:ext uri="{FF2B5EF4-FFF2-40B4-BE49-F238E27FC236}">
                <a16:creationId xmlns:a16="http://schemas.microsoft.com/office/drawing/2014/main" xmlns="" id="{6670CB72-54FC-4A83-9362-5B69BCEB59C0}"/>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23112" b="1"/>
          <a:stretch/>
        </p:blipFill>
        <p:spPr bwMode="auto">
          <a:xfrm>
            <a:off x="20" y="10"/>
            <a:ext cx="12191980" cy="685799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8" descr="What Is Shared Hosting?">
            <a:extLst>
              <a:ext uri="{FF2B5EF4-FFF2-40B4-BE49-F238E27FC236}">
                <a16:creationId xmlns:a16="http://schemas.microsoft.com/office/drawing/2014/main" xmlns="" id="{40AA9356-4A63-4928-8DDA-6962248BFBC6}"/>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3083" t="887" r="10798" b="2019"/>
          <a:stretch/>
        </p:blipFill>
        <p:spPr bwMode="auto">
          <a:xfrm>
            <a:off x="20" y="10"/>
            <a:ext cx="12191980" cy="6718290"/>
          </a:xfrm>
          <a:prstGeom prst="rect">
            <a:avLst/>
          </a:prstGeom>
          <a:noFill/>
          <a:extLst>
            <a:ext uri="{909E8E84-426E-40DD-AFC4-6F175D3DCCD1}">
              <a14:hiddenFill xmlns:a14="http://schemas.microsoft.com/office/drawing/2010/main" xmlns="">
                <a:solidFill>
                  <a:srgbClr val="FFFFFF"/>
                </a:solidFill>
              </a14:hiddenFill>
            </a:ext>
          </a:extLst>
        </p:spPr>
      </p:pic>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06B75B7-CA25-4D5C-BF50-C7674C44A998}"/>
              </a:ext>
            </a:extLst>
          </p:cNvPr>
          <p:cNvSpPr>
            <a:spLocks noGrp="1"/>
          </p:cNvSpPr>
          <p:nvPr>
            <p:ph type="title"/>
          </p:nvPr>
        </p:nvSpPr>
        <p:spPr>
          <a:xfrm>
            <a:off x="594805" y="640263"/>
            <a:ext cx="3759240" cy="1344975"/>
          </a:xfrm>
        </p:spPr>
        <p:txBody>
          <a:bodyPr>
            <a:normAutofit/>
          </a:bodyPr>
          <a:lstStyle/>
          <a:p>
            <a:r>
              <a:rPr lang="en-US" sz="4000"/>
              <a:t>Shared Hosting</a:t>
            </a:r>
          </a:p>
        </p:txBody>
      </p:sp>
      <p:sp>
        <p:nvSpPr>
          <p:cNvPr id="3" name="Content Placeholder 2">
            <a:extLst>
              <a:ext uri="{FF2B5EF4-FFF2-40B4-BE49-F238E27FC236}">
                <a16:creationId xmlns:a16="http://schemas.microsoft.com/office/drawing/2014/main" xmlns="" id="{77951FE2-40F9-4E46-B557-25B6857F316A}"/>
              </a:ext>
            </a:extLst>
          </p:cNvPr>
          <p:cNvSpPr>
            <a:spLocks noGrp="1"/>
          </p:cNvSpPr>
          <p:nvPr>
            <p:ph idx="1"/>
          </p:nvPr>
        </p:nvSpPr>
        <p:spPr>
          <a:xfrm>
            <a:off x="594110" y="2121763"/>
            <a:ext cx="3764826" cy="3773010"/>
          </a:xfrm>
        </p:spPr>
        <p:txBody>
          <a:bodyPr>
            <a:normAutofit/>
          </a:bodyPr>
          <a:lstStyle/>
          <a:p>
            <a:r>
              <a:rPr lang="en-AU" sz="1800" dirty="0"/>
              <a:t>Web sites are placed on the same server as many other sites</a:t>
            </a:r>
          </a:p>
          <a:p>
            <a:r>
              <a:rPr lang="en-AU" sz="1800" dirty="0"/>
              <a:t>all domains share a common pool of server resources, such as RAM and the CPU</a:t>
            </a:r>
            <a:endParaRPr lang="en-US" sz="1800" dirty="0"/>
          </a:p>
        </p:txBody>
      </p:sp>
    </p:spTree>
    <p:extLst>
      <p:ext uri="{BB962C8B-B14F-4D97-AF65-F5344CB8AC3E}">
        <p14:creationId xmlns:p14="http://schemas.microsoft.com/office/powerpoint/2010/main" xmlns="" val="339445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717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74" name="Rectangle 7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3" name="Picture 2" descr="What Is VPS Hosting">
            <a:extLst>
              <a:ext uri="{FF2B5EF4-FFF2-40B4-BE49-F238E27FC236}">
                <a16:creationId xmlns:a16="http://schemas.microsoft.com/office/drawing/2014/main" xmlns="" id="{C5FF5038-9B5F-4DB7-B995-3555187FD23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xmlns="" val="0"/>
              </a:ext>
            </a:extLst>
          </a:blip>
          <a:srcRect r="12514"/>
          <a:stretch/>
        </p:blipFill>
        <p:spPr bwMode="auto">
          <a:xfrm>
            <a:off x="2247900" y="1152608"/>
            <a:ext cx="9944100" cy="496879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831B990A-6AB8-4EAD-BC92-E7E9A73CCAA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VPS Hosting</a:t>
            </a:r>
          </a:p>
        </p:txBody>
      </p:sp>
    </p:spTree>
    <p:extLst>
      <p:ext uri="{BB962C8B-B14F-4D97-AF65-F5344CB8AC3E}">
        <p14:creationId xmlns:p14="http://schemas.microsoft.com/office/powerpoint/2010/main" xmlns="" val="578164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65</TotalTime>
  <Words>467</Words>
  <Application>Microsoft Office PowerPoint</Application>
  <PresentationFormat>Personnalisé</PresentationFormat>
  <Paragraphs>48</Paragraphs>
  <Slides>13</Slides>
  <Notes>5</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Office Theme</vt:lpstr>
      <vt:lpstr>Diapositive 1</vt:lpstr>
      <vt:lpstr>Agenda</vt:lpstr>
      <vt:lpstr>Diapositive 3</vt:lpstr>
      <vt:lpstr>What is WordPress ? </vt:lpstr>
      <vt:lpstr>Diapositive 5</vt:lpstr>
      <vt:lpstr>I always ask myself, ‘Does it do something?</vt:lpstr>
      <vt:lpstr>Diapositive 7</vt:lpstr>
      <vt:lpstr>Shared Hosting</vt:lpstr>
      <vt:lpstr>VPS Hosting</vt:lpstr>
      <vt:lpstr>Dedicated Server Hosting</vt:lpstr>
      <vt:lpstr>Cloud Hosting</vt:lpstr>
      <vt:lpstr>BONUS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chehir vexx</dc:creator>
  <cp:lastModifiedBy>pc</cp:lastModifiedBy>
  <cp:revision>9</cp:revision>
  <dcterms:created xsi:type="dcterms:W3CDTF">2017-07-15T00:46:29Z</dcterms:created>
  <dcterms:modified xsi:type="dcterms:W3CDTF">2018-04-03T15:30:50Z</dcterms:modified>
</cp:coreProperties>
</file>