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  <p:sldId id="264" r:id="rId9"/>
  </p:sldIdLst>
  <p:sldSz cx="6858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-245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72842"/>
            <a:ext cx="5829300" cy="313317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726842"/>
            <a:ext cx="5143500" cy="21728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86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64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79142"/>
            <a:ext cx="1478756" cy="762669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79142"/>
            <a:ext cx="4350544" cy="7626692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67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25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43638"/>
            <a:ext cx="5915025" cy="374355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022610"/>
            <a:ext cx="5915025" cy="19686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51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95710"/>
            <a:ext cx="2914650" cy="571012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95710"/>
            <a:ext cx="2914650" cy="571012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490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144"/>
            <a:ext cx="5915025" cy="173949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06137"/>
            <a:ext cx="2901255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287331"/>
            <a:ext cx="2901255" cy="483516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06137"/>
            <a:ext cx="2915543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287331"/>
            <a:ext cx="2915543" cy="483516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4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96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8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95769"/>
            <a:ext cx="3471863" cy="63955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04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95769"/>
            <a:ext cx="3471863" cy="639550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95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79144"/>
            <a:ext cx="591502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95710"/>
            <a:ext cx="591502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90777-ED78-4DF1-9926-7771F7B5A099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341240"/>
            <a:ext cx="231457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2ED4-52B6-458C-8AE2-7CFA5CDE7A3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65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Ampel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Khatera Naser</a:t>
            </a:r>
          </a:p>
          <a:p>
            <a:r>
              <a:rPr lang="de-DE" dirty="0"/>
              <a:t>&amp;</a:t>
            </a:r>
            <a:br>
              <a:rPr lang="de-DE" dirty="0"/>
            </a:br>
            <a:r>
              <a:rPr lang="de-DE" dirty="0"/>
              <a:t>Fabian </a:t>
            </a:r>
            <a:r>
              <a:rPr lang="de-DE" dirty="0" err="1"/>
              <a:t>Kahlich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4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8227" y="1811424"/>
            <a:ext cx="4366182" cy="1021718"/>
          </a:xfrm>
        </p:spPr>
        <p:txBody>
          <a:bodyPr/>
          <a:lstStyle/>
          <a:p>
            <a:r>
              <a:rPr lang="de-DE" b="1" dirty="0"/>
              <a:t>Funktionstabelle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404292"/>
              </p:ext>
            </p:extLst>
          </p:nvPr>
        </p:nvGraphicFramePr>
        <p:xfrm>
          <a:off x="798227" y="3236124"/>
          <a:ext cx="5261546" cy="1352565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697815">
                  <a:extLst>
                    <a:ext uri="{9D8B030D-6E8A-4147-A177-3AD203B41FA5}">
                      <a16:colId xmlns:a16="http://schemas.microsoft.com/office/drawing/2014/main" val="1561327397"/>
                    </a:ext>
                  </a:extLst>
                </a:gridCol>
                <a:gridCol w="547234">
                  <a:extLst>
                    <a:ext uri="{9D8B030D-6E8A-4147-A177-3AD203B41FA5}">
                      <a16:colId xmlns:a16="http://schemas.microsoft.com/office/drawing/2014/main" val="1201181296"/>
                    </a:ext>
                  </a:extLst>
                </a:gridCol>
                <a:gridCol w="583816">
                  <a:extLst>
                    <a:ext uri="{9D8B030D-6E8A-4147-A177-3AD203B41FA5}">
                      <a16:colId xmlns:a16="http://schemas.microsoft.com/office/drawing/2014/main" val="3004515745"/>
                    </a:ext>
                  </a:extLst>
                </a:gridCol>
                <a:gridCol w="544999">
                  <a:extLst>
                    <a:ext uri="{9D8B030D-6E8A-4147-A177-3AD203B41FA5}">
                      <a16:colId xmlns:a16="http://schemas.microsoft.com/office/drawing/2014/main" val="1575517101"/>
                    </a:ext>
                  </a:extLst>
                </a:gridCol>
                <a:gridCol w="544999">
                  <a:extLst>
                    <a:ext uri="{9D8B030D-6E8A-4147-A177-3AD203B41FA5}">
                      <a16:colId xmlns:a16="http://schemas.microsoft.com/office/drawing/2014/main" val="1214526539"/>
                    </a:ext>
                  </a:extLst>
                </a:gridCol>
                <a:gridCol w="553134">
                  <a:extLst>
                    <a:ext uri="{9D8B030D-6E8A-4147-A177-3AD203B41FA5}">
                      <a16:colId xmlns:a16="http://schemas.microsoft.com/office/drawing/2014/main" val="2719117932"/>
                    </a:ext>
                  </a:extLst>
                </a:gridCol>
                <a:gridCol w="553134">
                  <a:extLst>
                    <a:ext uri="{9D8B030D-6E8A-4147-A177-3AD203B41FA5}">
                      <a16:colId xmlns:a16="http://schemas.microsoft.com/office/drawing/2014/main" val="104362961"/>
                    </a:ext>
                  </a:extLst>
                </a:gridCol>
                <a:gridCol w="651801">
                  <a:extLst>
                    <a:ext uri="{9D8B030D-6E8A-4147-A177-3AD203B41FA5}">
                      <a16:colId xmlns:a16="http://schemas.microsoft.com/office/drawing/2014/main" val="184352047"/>
                    </a:ext>
                  </a:extLst>
                </a:gridCol>
                <a:gridCol w="584614">
                  <a:extLst>
                    <a:ext uri="{9D8B030D-6E8A-4147-A177-3AD203B41FA5}">
                      <a16:colId xmlns:a16="http://schemas.microsoft.com/office/drawing/2014/main" val="4220927370"/>
                    </a:ext>
                  </a:extLst>
                </a:gridCol>
              </a:tblGrid>
              <a:tr h="270513">
                <a:tc>
                  <a:txBody>
                    <a:bodyPr/>
                    <a:lstStyle/>
                    <a:p>
                      <a:r>
                        <a:rPr lang="de-DE" sz="1000" dirty="0"/>
                        <a:t>Fußgänger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rot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rot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rot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rot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grün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rot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rot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rot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1673158825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de-DE" sz="1000" dirty="0"/>
                        <a:t>Auto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grün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grün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gelb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rot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rot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rot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rot-gelb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grün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2114603324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de-DE" sz="1000" dirty="0"/>
                        <a:t>Zeit in s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 err="1"/>
                        <a:t>idle</a:t>
                      </a:r>
                      <a:endParaRPr lang="de-DE" sz="1000" dirty="0"/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30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1234688682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de-DE" sz="1000" dirty="0"/>
                        <a:t>Zeit addiert 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5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6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46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47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77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1949124856"/>
                  </a:ext>
                </a:extLst>
              </a:tr>
              <a:tr h="270513">
                <a:tc>
                  <a:txBody>
                    <a:bodyPr/>
                    <a:lstStyle/>
                    <a:p>
                      <a:r>
                        <a:rPr lang="de-DE" sz="1000" dirty="0"/>
                        <a:t>Zeit in Bits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0000000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0000101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0000110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0001010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0101001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0101110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0101111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000" dirty="0"/>
                        <a:t>1001101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602569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77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24241" y="1046683"/>
            <a:ext cx="4366182" cy="1739494"/>
          </a:xfrm>
        </p:spPr>
        <p:txBody>
          <a:bodyPr>
            <a:normAutofit/>
          </a:bodyPr>
          <a:lstStyle/>
          <a:p>
            <a:r>
              <a:rPr lang="de-DE" sz="2800" b="1" dirty="0"/>
              <a:t>Zustandsdiagramm Legende</a:t>
            </a:r>
          </a:p>
        </p:txBody>
      </p:sp>
      <p:sp>
        <p:nvSpPr>
          <p:cNvPr id="4" name="Ellipse 3"/>
          <p:cNvSpPr/>
          <p:nvPr/>
        </p:nvSpPr>
        <p:spPr>
          <a:xfrm>
            <a:off x="1971402" y="3316591"/>
            <a:ext cx="864072" cy="831342"/>
          </a:xfrm>
          <a:prstGeom prst="ellipse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sp>
        <p:nvSpPr>
          <p:cNvPr id="5" name="Textfeld 4"/>
          <p:cNvSpPr txBox="1"/>
          <p:nvPr/>
        </p:nvSpPr>
        <p:spPr>
          <a:xfrm>
            <a:off x="2206487" y="3362307"/>
            <a:ext cx="533757" cy="70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986" dirty="0"/>
              <a:t>Z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V="1">
            <a:off x="2783106" y="2910738"/>
            <a:ext cx="1263378" cy="628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1775023" y="4147931"/>
            <a:ext cx="1467068" cy="271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63" b="1" dirty="0"/>
              <a:t>R   G   R   Y   G   </a:t>
            </a:r>
            <a:r>
              <a:rPr lang="de-DE" sz="1163" b="1" dirty="0" err="1"/>
              <a:t>Reset</a:t>
            </a:r>
            <a:endParaRPr lang="de-DE" sz="1163" b="1" dirty="0"/>
          </a:p>
        </p:txBody>
      </p:sp>
      <p:sp>
        <p:nvSpPr>
          <p:cNvPr id="9" name="Textfeld 8"/>
          <p:cNvSpPr txBox="1"/>
          <p:nvPr/>
        </p:nvSpPr>
        <p:spPr>
          <a:xfrm>
            <a:off x="1882487" y="4213055"/>
            <a:ext cx="1005403" cy="20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48" b="1" dirty="0"/>
              <a:t>F       </a:t>
            </a:r>
            <a:r>
              <a:rPr lang="de-DE" sz="748" b="1" dirty="0" err="1"/>
              <a:t>F</a:t>
            </a:r>
            <a:r>
              <a:rPr lang="de-DE" sz="748" b="1" dirty="0"/>
              <a:t>      A     </a:t>
            </a:r>
            <a:r>
              <a:rPr lang="de-DE" sz="748" b="1" dirty="0" err="1"/>
              <a:t>A</a:t>
            </a:r>
            <a:r>
              <a:rPr lang="de-DE" sz="748" b="1" dirty="0"/>
              <a:t>       </a:t>
            </a:r>
            <a:r>
              <a:rPr lang="de-DE" sz="748" b="1" dirty="0" err="1"/>
              <a:t>A</a:t>
            </a:r>
            <a:endParaRPr lang="de-DE" sz="748" b="1" dirty="0"/>
          </a:p>
        </p:txBody>
      </p:sp>
      <p:sp>
        <p:nvSpPr>
          <p:cNvPr id="10" name="Textfeld 9"/>
          <p:cNvSpPr txBox="1"/>
          <p:nvPr/>
        </p:nvSpPr>
        <p:spPr>
          <a:xfrm rot="20015615">
            <a:off x="2840944" y="3010677"/>
            <a:ext cx="847220" cy="296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29" b="1" dirty="0"/>
              <a:t>P, C(8BIT)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94538" y="2978420"/>
            <a:ext cx="1342034" cy="1473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48" b="1" dirty="0"/>
              <a:t>R</a:t>
            </a:r>
            <a:r>
              <a:rPr lang="de-DE" sz="748" dirty="0"/>
              <a:t>               RED (Fußgänger)</a:t>
            </a:r>
          </a:p>
          <a:p>
            <a:endParaRPr lang="de-DE" sz="748" dirty="0"/>
          </a:p>
          <a:p>
            <a:r>
              <a:rPr lang="de-DE" sz="748" b="1" dirty="0"/>
              <a:t>G  </a:t>
            </a:r>
            <a:r>
              <a:rPr lang="de-DE" sz="748" dirty="0"/>
              <a:t>             GREEN (Fußgänger)</a:t>
            </a:r>
          </a:p>
          <a:p>
            <a:endParaRPr lang="de-DE" sz="748" dirty="0"/>
          </a:p>
          <a:p>
            <a:r>
              <a:rPr lang="de-DE" sz="748" b="1" dirty="0"/>
              <a:t>R   </a:t>
            </a:r>
            <a:r>
              <a:rPr lang="de-DE" sz="748" dirty="0"/>
              <a:t>            RED (Auto)</a:t>
            </a:r>
          </a:p>
          <a:p>
            <a:endParaRPr lang="de-DE" sz="748" dirty="0"/>
          </a:p>
          <a:p>
            <a:r>
              <a:rPr lang="de-DE" sz="748" b="1" dirty="0"/>
              <a:t>Y  </a:t>
            </a:r>
            <a:r>
              <a:rPr lang="de-DE" sz="748" dirty="0"/>
              <a:t>             YELLOW (Auto)</a:t>
            </a:r>
            <a:br>
              <a:rPr lang="de-DE" sz="748" dirty="0"/>
            </a:br>
            <a:endParaRPr lang="de-DE" sz="748" dirty="0"/>
          </a:p>
          <a:p>
            <a:r>
              <a:rPr lang="de-DE" sz="748" b="1" dirty="0"/>
              <a:t>G   </a:t>
            </a:r>
            <a:r>
              <a:rPr lang="de-DE" sz="748" dirty="0"/>
              <a:t>            GREEN (Auto)</a:t>
            </a:r>
          </a:p>
          <a:p>
            <a:endParaRPr lang="de-DE" sz="748" dirty="0"/>
          </a:p>
          <a:p>
            <a:r>
              <a:rPr lang="de-DE" sz="748" dirty="0"/>
              <a:t>P = PRESS </a:t>
            </a:r>
            <a:br>
              <a:rPr lang="de-DE" sz="748" dirty="0"/>
            </a:br>
            <a:r>
              <a:rPr lang="de-DE" sz="748" dirty="0"/>
              <a:t>C = COUNTER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746905" y="3035112"/>
            <a:ext cx="111282" cy="207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48" b="1" dirty="0"/>
              <a:t>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746905" y="3236029"/>
            <a:ext cx="227948" cy="20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48" b="1" dirty="0"/>
              <a:t>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32927" y="3478353"/>
            <a:ext cx="242374" cy="20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48" b="1" dirty="0"/>
              <a:t>A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723605" y="3688437"/>
            <a:ext cx="242374" cy="20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48" b="1" dirty="0"/>
              <a:t>A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746904" y="3915158"/>
            <a:ext cx="242374" cy="20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48" b="1" dirty="0"/>
              <a:t>A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41873"/>
              </p:ext>
            </p:extLst>
          </p:nvPr>
        </p:nvGraphicFramePr>
        <p:xfrm>
          <a:off x="1775023" y="5536352"/>
          <a:ext cx="3374826" cy="24707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413">
                  <a:extLst>
                    <a:ext uri="{9D8B030D-6E8A-4147-A177-3AD203B41FA5}">
                      <a16:colId xmlns:a16="http://schemas.microsoft.com/office/drawing/2014/main" val="3323280664"/>
                    </a:ext>
                  </a:extLst>
                </a:gridCol>
                <a:gridCol w="1687413">
                  <a:extLst>
                    <a:ext uri="{9D8B030D-6E8A-4147-A177-3AD203B41FA5}">
                      <a16:colId xmlns:a16="http://schemas.microsoft.com/office/drawing/2014/main" val="1030922826"/>
                    </a:ext>
                  </a:extLst>
                </a:gridCol>
              </a:tblGrid>
              <a:tr h="275179">
                <a:tc>
                  <a:txBody>
                    <a:bodyPr/>
                    <a:lstStyle/>
                    <a:p>
                      <a:r>
                        <a:rPr lang="de-DE" sz="1400" dirty="0"/>
                        <a:t>Zustand</a:t>
                      </a:r>
                    </a:p>
                  </a:txBody>
                  <a:tcPr marL="67497" marR="67497" marT="33749" marB="33749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Codierung</a:t>
                      </a:r>
                    </a:p>
                  </a:txBody>
                  <a:tcPr marL="67497" marR="67497" marT="33749" marB="33749"/>
                </a:tc>
                <a:extLst>
                  <a:ext uri="{0D108BD9-81ED-4DB2-BD59-A6C34878D82A}">
                    <a16:rowId xmlns:a16="http://schemas.microsoft.com/office/drawing/2014/main" val="1902343140"/>
                  </a:ext>
                </a:extLst>
              </a:tr>
              <a:tr h="273736">
                <a:tc>
                  <a:txBody>
                    <a:bodyPr/>
                    <a:lstStyle/>
                    <a:p>
                      <a:r>
                        <a:rPr lang="de-DE" sz="1000" b="1" dirty="0" err="1"/>
                        <a:t>Idle</a:t>
                      </a:r>
                      <a:endParaRPr lang="de-DE" sz="1000" b="1" dirty="0"/>
                    </a:p>
                  </a:txBody>
                  <a:tcPr marL="67497" marR="67497" marT="33749" marB="33749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000</a:t>
                      </a:r>
                    </a:p>
                  </a:txBody>
                  <a:tcPr marL="67497" marR="67497" marT="33749" marB="33749"/>
                </a:tc>
                <a:extLst>
                  <a:ext uri="{0D108BD9-81ED-4DB2-BD59-A6C34878D82A}">
                    <a16:rowId xmlns:a16="http://schemas.microsoft.com/office/drawing/2014/main" val="2774626891"/>
                  </a:ext>
                </a:extLst>
              </a:tr>
              <a:tr h="273736">
                <a:tc>
                  <a:txBody>
                    <a:bodyPr/>
                    <a:lstStyle/>
                    <a:p>
                      <a:r>
                        <a:rPr lang="de-DE" sz="1000" b="1" dirty="0"/>
                        <a:t>rot/grün</a:t>
                      </a:r>
                    </a:p>
                  </a:txBody>
                  <a:tcPr marL="67497" marR="67497" marT="33749" marB="33749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001</a:t>
                      </a:r>
                    </a:p>
                  </a:txBody>
                  <a:tcPr marL="67497" marR="67497" marT="33749" marB="33749"/>
                </a:tc>
                <a:extLst>
                  <a:ext uri="{0D108BD9-81ED-4DB2-BD59-A6C34878D82A}">
                    <a16:rowId xmlns:a16="http://schemas.microsoft.com/office/drawing/2014/main" val="1724989037"/>
                  </a:ext>
                </a:extLst>
              </a:tr>
              <a:tr h="273736">
                <a:tc>
                  <a:txBody>
                    <a:bodyPr/>
                    <a:lstStyle/>
                    <a:p>
                      <a:r>
                        <a:rPr lang="de-DE" sz="1000" b="1" dirty="0"/>
                        <a:t>rot/gelb</a:t>
                      </a:r>
                    </a:p>
                  </a:txBody>
                  <a:tcPr marL="67497" marR="67497" marT="33749" marB="33749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010</a:t>
                      </a:r>
                    </a:p>
                  </a:txBody>
                  <a:tcPr marL="67497" marR="67497" marT="33749" marB="33749"/>
                </a:tc>
                <a:extLst>
                  <a:ext uri="{0D108BD9-81ED-4DB2-BD59-A6C34878D82A}">
                    <a16:rowId xmlns:a16="http://schemas.microsoft.com/office/drawing/2014/main" val="62582837"/>
                  </a:ext>
                </a:extLst>
              </a:tr>
              <a:tr h="273736">
                <a:tc>
                  <a:txBody>
                    <a:bodyPr/>
                    <a:lstStyle/>
                    <a:p>
                      <a:r>
                        <a:rPr lang="de-DE" sz="1000" b="1" dirty="0"/>
                        <a:t>rot/rot</a:t>
                      </a:r>
                    </a:p>
                  </a:txBody>
                  <a:tcPr marL="67497" marR="67497" marT="33749" marB="33749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011</a:t>
                      </a:r>
                    </a:p>
                  </a:txBody>
                  <a:tcPr marL="67497" marR="67497" marT="33749" marB="33749"/>
                </a:tc>
                <a:extLst>
                  <a:ext uri="{0D108BD9-81ED-4DB2-BD59-A6C34878D82A}">
                    <a16:rowId xmlns:a16="http://schemas.microsoft.com/office/drawing/2014/main" val="816119879"/>
                  </a:ext>
                </a:extLst>
              </a:tr>
              <a:tr h="273736">
                <a:tc>
                  <a:txBody>
                    <a:bodyPr/>
                    <a:lstStyle/>
                    <a:p>
                      <a:r>
                        <a:rPr lang="de-DE" sz="1000" b="1" dirty="0"/>
                        <a:t>grün/rot</a:t>
                      </a:r>
                    </a:p>
                  </a:txBody>
                  <a:tcPr marL="67497" marR="67497" marT="33749" marB="33749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100</a:t>
                      </a:r>
                    </a:p>
                  </a:txBody>
                  <a:tcPr marL="67497" marR="67497" marT="33749" marB="33749"/>
                </a:tc>
                <a:extLst>
                  <a:ext uri="{0D108BD9-81ED-4DB2-BD59-A6C34878D82A}">
                    <a16:rowId xmlns:a16="http://schemas.microsoft.com/office/drawing/2014/main" val="3491705694"/>
                  </a:ext>
                </a:extLst>
              </a:tr>
              <a:tr h="273736">
                <a:tc>
                  <a:txBody>
                    <a:bodyPr/>
                    <a:lstStyle/>
                    <a:p>
                      <a:r>
                        <a:rPr lang="de-DE" sz="1000" b="1" dirty="0"/>
                        <a:t>rot/rot-gelb</a:t>
                      </a:r>
                    </a:p>
                  </a:txBody>
                  <a:tcPr marL="67497" marR="67497" marT="33749" marB="33749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101</a:t>
                      </a:r>
                    </a:p>
                  </a:txBody>
                  <a:tcPr marL="67497" marR="67497" marT="33749" marB="33749"/>
                </a:tc>
                <a:extLst>
                  <a:ext uri="{0D108BD9-81ED-4DB2-BD59-A6C34878D82A}">
                    <a16:rowId xmlns:a16="http://schemas.microsoft.com/office/drawing/2014/main" val="1854073703"/>
                  </a:ext>
                </a:extLst>
              </a:tr>
              <a:tr h="273736">
                <a:tc>
                  <a:txBody>
                    <a:bodyPr/>
                    <a:lstStyle/>
                    <a:p>
                      <a:r>
                        <a:rPr lang="de-DE" sz="1000" b="1" dirty="0"/>
                        <a:t>undefiniert</a:t>
                      </a:r>
                    </a:p>
                  </a:txBody>
                  <a:tcPr marL="67497" marR="67497" marT="33749" marB="33749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110</a:t>
                      </a:r>
                    </a:p>
                  </a:txBody>
                  <a:tcPr marL="67497" marR="67497" marT="33749" marB="33749"/>
                </a:tc>
                <a:extLst>
                  <a:ext uri="{0D108BD9-81ED-4DB2-BD59-A6C34878D82A}">
                    <a16:rowId xmlns:a16="http://schemas.microsoft.com/office/drawing/2014/main" val="2136828623"/>
                  </a:ext>
                </a:extLst>
              </a:tr>
              <a:tr h="273736">
                <a:tc>
                  <a:txBody>
                    <a:bodyPr/>
                    <a:lstStyle/>
                    <a:p>
                      <a:r>
                        <a:rPr lang="de-DE" sz="1000" b="1" dirty="0"/>
                        <a:t>undefiniert</a:t>
                      </a:r>
                    </a:p>
                  </a:txBody>
                  <a:tcPr marL="67497" marR="67497" marT="33749" marB="33749"/>
                </a:tc>
                <a:tc>
                  <a:txBody>
                    <a:bodyPr/>
                    <a:lstStyle/>
                    <a:p>
                      <a:r>
                        <a:rPr lang="de-DE" sz="1000" b="1" dirty="0"/>
                        <a:t>111</a:t>
                      </a:r>
                    </a:p>
                  </a:txBody>
                  <a:tcPr marL="67497" marR="67497" marT="33749" marB="33749"/>
                </a:tc>
                <a:extLst>
                  <a:ext uri="{0D108BD9-81ED-4DB2-BD59-A6C34878D82A}">
                    <a16:rowId xmlns:a16="http://schemas.microsoft.com/office/drawing/2014/main" val="148833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11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7205" y="1534022"/>
            <a:ext cx="4366182" cy="1739494"/>
          </a:xfrm>
        </p:spPr>
        <p:txBody>
          <a:bodyPr/>
          <a:lstStyle/>
          <a:p>
            <a:r>
              <a:rPr lang="de-DE" b="1" dirty="0"/>
              <a:t>Zustandsdiagramm</a:t>
            </a:r>
          </a:p>
        </p:txBody>
      </p:sp>
      <p:sp>
        <p:nvSpPr>
          <p:cNvPr id="4" name="Ellipse 3"/>
          <p:cNvSpPr/>
          <p:nvPr/>
        </p:nvSpPr>
        <p:spPr>
          <a:xfrm>
            <a:off x="5151812" y="4147598"/>
            <a:ext cx="591171" cy="66019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sp>
        <p:nvSpPr>
          <p:cNvPr id="5" name="Ellipse 4"/>
          <p:cNvSpPr/>
          <p:nvPr/>
        </p:nvSpPr>
        <p:spPr>
          <a:xfrm>
            <a:off x="1384990" y="4147598"/>
            <a:ext cx="591171" cy="66019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sp>
        <p:nvSpPr>
          <p:cNvPr id="6" name="Ellipse 5"/>
          <p:cNvSpPr/>
          <p:nvPr/>
        </p:nvSpPr>
        <p:spPr>
          <a:xfrm>
            <a:off x="2640597" y="4147598"/>
            <a:ext cx="591171" cy="66019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sp>
        <p:nvSpPr>
          <p:cNvPr id="7" name="Ellipse 6"/>
          <p:cNvSpPr/>
          <p:nvPr/>
        </p:nvSpPr>
        <p:spPr>
          <a:xfrm>
            <a:off x="3896204" y="4147598"/>
            <a:ext cx="591171" cy="66019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sp>
        <p:nvSpPr>
          <p:cNvPr id="8" name="Ellipse 7"/>
          <p:cNvSpPr/>
          <p:nvPr/>
        </p:nvSpPr>
        <p:spPr>
          <a:xfrm>
            <a:off x="4560641" y="5459631"/>
            <a:ext cx="591171" cy="66019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sp>
        <p:nvSpPr>
          <p:cNvPr id="9" name="Ellipse 8"/>
          <p:cNvSpPr/>
          <p:nvPr/>
        </p:nvSpPr>
        <p:spPr>
          <a:xfrm>
            <a:off x="3305032" y="5459631"/>
            <a:ext cx="591171" cy="660195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/>
          </a:p>
        </p:txBody>
      </p:sp>
      <p:cxnSp>
        <p:nvCxnSpPr>
          <p:cNvPr id="11" name="Gerade Verbindung mit Pfeil 10"/>
          <p:cNvCxnSpPr>
            <a:cxnSpLocks/>
          </p:cNvCxnSpPr>
          <p:nvPr/>
        </p:nvCxnSpPr>
        <p:spPr>
          <a:xfrm flipV="1">
            <a:off x="1976161" y="4352345"/>
            <a:ext cx="687172" cy="6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231770" y="4467946"/>
            <a:ext cx="664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4487377" y="4477696"/>
            <a:ext cx="664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cxnSpLocks/>
            <a:endCxn id="8" idx="7"/>
          </p:cNvCxnSpPr>
          <p:nvPr/>
        </p:nvCxnSpPr>
        <p:spPr>
          <a:xfrm flipH="1">
            <a:off x="5065238" y="4997193"/>
            <a:ext cx="280474" cy="559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endCxn id="9" idx="7"/>
          </p:cNvCxnSpPr>
          <p:nvPr/>
        </p:nvCxnSpPr>
        <p:spPr>
          <a:xfrm flipH="1">
            <a:off x="3809630" y="4633145"/>
            <a:ext cx="1377552" cy="923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cxnSpLocks/>
          </p:cNvCxnSpPr>
          <p:nvPr/>
        </p:nvCxnSpPr>
        <p:spPr>
          <a:xfrm flipV="1">
            <a:off x="4902872" y="4819714"/>
            <a:ext cx="374296" cy="655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cxnSpLocks/>
          </p:cNvCxnSpPr>
          <p:nvPr/>
        </p:nvCxnSpPr>
        <p:spPr>
          <a:xfrm flipH="1">
            <a:off x="1976164" y="4551517"/>
            <a:ext cx="664435" cy="125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cxnSpLocks/>
            <a:stCxn id="9" idx="1"/>
          </p:cNvCxnSpPr>
          <p:nvPr/>
        </p:nvCxnSpPr>
        <p:spPr>
          <a:xfrm flipH="1" flipV="1">
            <a:off x="3040689" y="4978096"/>
            <a:ext cx="350920" cy="578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1511696" y="4339024"/>
            <a:ext cx="479219" cy="3463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63" b="1" dirty="0" err="1"/>
              <a:t>idle</a:t>
            </a:r>
            <a:endParaRPr lang="de-DE" sz="1163" b="1" dirty="0"/>
          </a:p>
        </p:txBody>
      </p:sp>
      <p:sp>
        <p:nvSpPr>
          <p:cNvPr id="42" name="Textfeld 41"/>
          <p:cNvSpPr txBox="1"/>
          <p:nvPr/>
        </p:nvSpPr>
        <p:spPr>
          <a:xfrm>
            <a:off x="2670076" y="4215075"/>
            <a:ext cx="542323" cy="574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63" b="1" u="sng" dirty="0"/>
              <a:t>rot</a:t>
            </a:r>
          </a:p>
          <a:p>
            <a:pPr algn="ctr"/>
            <a:r>
              <a:rPr lang="de-DE" sz="1163" b="1" dirty="0"/>
              <a:t>grün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941324" y="4224825"/>
            <a:ext cx="518194" cy="574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63" b="1" u="sng" dirty="0"/>
              <a:t>rot</a:t>
            </a:r>
          </a:p>
          <a:p>
            <a:pPr algn="ctr"/>
            <a:r>
              <a:rPr lang="de-DE" sz="1163" b="1" dirty="0"/>
              <a:t>gelb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251225" y="4215074"/>
            <a:ext cx="427251" cy="574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63" b="1" u="sng" dirty="0"/>
              <a:t>rot</a:t>
            </a:r>
          </a:p>
          <a:p>
            <a:pPr algn="ctr"/>
            <a:r>
              <a:rPr lang="de-DE" sz="1163" b="1" dirty="0"/>
              <a:t>rot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3249203" y="5565485"/>
            <a:ext cx="703794" cy="509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97" b="1" u="sng" dirty="0"/>
              <a:t>rot</a:t>
            </a:r>
          </a:p>
          <a:p>
            <a:pPr algn="ctr"/>
            <a:r>
              <a:rPr lang="de-DE" sz="997" b="1" dirty="0"/>
              <a:t>rot-gelb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598072" y="5543681"/>
            <a:ext cx="542323" cy="574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63" b="1" u="sng" dirty="0"/>
              <a:t>grün</a:t>
            </a:r>
          </a:p>
          <a:p>
            <a:pPr algn="ctr"/>
            <a:r>
              <a:rPr lang="de-DE" sz="1163" b="1" dirty="0"/>
              <a:t>rot</a:t>
            </a:r>
          </a:p>
        </p:txBody>
      </p:sp>
      <p:cxnSp>
        <p:nvCxnSpPr>
          <p:cNvPr id="48" name="Gerade Verbindung mit Pfeil 47"/>
          <p:cNvCxnSpPr>
            <a:cxnSpLocks/>
          </p:cNvCxnSpPr>
          <p:nvPr/>
        </p:nvCxnSpPr>
        <p:spPr>
          <a:xfrm flipV="1">
            <a:off x="656817" y="4467946"/>
            <a:ext cx="687172" cy="6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49498" y="4146850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POWER ON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1974775" y="4137138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100000000</a:t>
            </a:r>
            <a:endParaRPr lang="de-DE" sz="1000" b="1" dirty="0"/>
          </a:p>
        </p:txBody>
      </p:sp>
      <p:sp>
        <p:nvSpPr>
          <p:cNvPr id="51" name="Textfeld 50"/>
          <p:cNvSpPr txBox="1"/>
          <p:nvPr/>
        </p:nvSpPr>
        <p:spPr>
          <a:xfrm>
            <a:off x="1941502" y="4364504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001001101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176822" y="4259636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000000101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425343" y="4232189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000000110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3584984" y="5028010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000101110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2459226" y="5179892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000101111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4271133" y="5146640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000101001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185391" y="5148988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000001011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1384990" y="4803445"/>
            <a:ext cx="4970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 dirty="0"/>
              <a:t>  10001                                10001                                 10010                                 10100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407193" y="6119732"/>
            <a:ext cx="1697901" cy="20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48" b="1" dirty="0"/>
              <a:t>10110                                              01100</a:t>
            </a:r>
          </a:p>
        </p:txBody>
      </p:sp>
      <p:sp>
        <p:nvSpPr>
          <p:cNvPr id="62" name="Pfeil: nach unten gekrümmt 61"/>
          <p:cNvSpPr/>
          <p:nvPr/>
        </p:nvSpPr>
        <p:spPr>
          <a:xfrm rot="20048114">
            <a:off x="1360379" y="3963022"/>
            <a:ext cx="265076" cy="231207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63" name="Pfeil: nach unten gekrümmt 62"/>
          <p:cNvSpPr/>
          <p:nvPr/>
        </p:nvSpPr>
        <p:spPr>
          <a:xfrm rot="1364676">
            <a:off x="1730575" y="3953928"/>
            <a:ext cx="265076" cy="231207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64" name="Pfeil: nach unten gekrümmt 63"/>
          <p:cNvSpPr/>
          <p:nvPr/>
        </p:nvSpPr>
        <p:spPr>
          <a:xfrm rot="20048114">
            <a:off x="2606807" y="3960430"/>
            <a:ext cx="265076" cy="231207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65" name="Pfeil: nach unten gekrümmt 64"/>
          <p:cNvSpPr/>
          <p:nvPr/>
        </p:nvSpPr>
        <p:spPr>
          <a:xfrm rot="1364676">
            <a:off x="2977002" y="3951338"/>
            <a:ext cx="265076" cy="231207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66" name="Pfeil: nach unten gekrümmt 65"/>
          <p:cNvSpPr/>
          <p:nvPr/>
        </p:nvSpPr>
        <p:spPr>
          <a:xfrm rot="20048114">
            <a:off x="3868844" y="3958121"/>
            <a:ext cx="265076" cy="231207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67" name="Pfeil: nach unten gekrümmt 66"/>
          <p:cNvSpPr/>
          <p:nvPr/>
        </p:nvSpPr>
        <p:spPr>
          <a:xfrm rot="1364676">
            <a:off x="4239039" y="3949027"/>
            <a:ext cx="265076" cy="231207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70" name="Pfeil: nach unten gekrümmt 69"/>
          <p:cNvSpPr/>
          <p:nvPr/>
        </p:nvSpPr>
        <p:spPr>
          <a:xfrm rot="20048114">
            <a:off x="5135346" y="3963753"/>
            <a:ext cx="265076" cy="231207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71" name="Pfeil: nach unten gekrümmt 70"/>
          <p:cNvSpPr/>
          <p:nvPr/>
        </p:nvSpPr>
        <p:spPr>
          <a:xfrm rot="1364676">
            <a:off x="5505540" y="3954660"/>
            <a:ext cx="265076" cy="231207"/>
          </a:xfrm>
          <a:prstGeom prst="curvedDown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1217205" y="3746577"/>
            <a:ext cx="48013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0XXX       1000                   1001       XXX0                       11             X0                     11              X0</a:t>
            </a:r>
          </a:p>
        </p:txBody>
      </p:sp>
      <p:sp>
        <p:nvSpPr>
          <p:cNvPr id="73" name="Pfeil: nach rechts gekrümmt 72"/>
          <p:cNvSpPr/>
          <p:nvPr/>
        </p:nvSpPr>
        <p:spPr>
          <a:xfrm>
            <a:off x="3118311" y="5592921"/>
            <a:ext cx="191079" cy="353017"/>
          </a:xfrm>
          <a:prstGeom prst="curv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74" name="Pfeil: nach rechts gekrümmt 73"/>
          <p:cNvSpPr/>
          <p:nvPr/>
        </p:nvSpPr>
        <p:spPr>
          <a:xfrm>
            <a:off x="4361573" y="5623148"/>
            <a:ext cx="191079" cy="353017"/>
          </a:xfrm>
          <a:prstGeom prst="curved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75" name="Pfeil: nach links gekrümmt 74"/>
          <p:cNvSpPr/>
          <p:nvPr/>
        </p:nvSpPr>
        <p:spPr>
          <a:xfrm>
            <a:off x="3905068" y="5625312"/>
            <a:ext cx="192625" cy="348334"/>
          </a:xfrm>
          <a:prstGeom prst="curved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76" name="Pfeil: nach links gekrümmt 75"/>
          <p:cNvSpPr/>
          <p:nvPr/>
        </p:nvSpPr>
        <p:spPr>
          <a:xfrm>
            <a:off x="5159802" y="5645662"/>
            <a:ext cx="192625" cy="348334"/>
          </a:xfrm>
          <a:prstGeom prst="curved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7967" tIns="18984" rIns="37967" bIns="18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748">
              <a:solidFill>
                <a:schemeClr val="tx1"/>
              </a:solidFill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2906473" y="5657835"/>
            <a:ext cx="1414170" cy="20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48" b="1" dirty="0"/>
              <a:t>X0                                              11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4142103" y="5785068"/>
            <a:ext cx="1481495" cy="207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48" b="1" dirty="0"/>
              <a:t>X0                                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429435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8981" y="479144"/>
            <a:ext cx="5915025" cy="1739495"/>
          </a:xfrm>
        </p:spPr>
        <p:txBody>
          <a:bodyPr/>
          <a:lstStyle/>
          <a:p>
            <a:r>
              <a:rPr lang="de-DE" b="1" dirty="0"/>
              <a:t>Übergangsschaltnetz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482072"/>
              </p:ext>
            </p:extLst>
          </p:nvPr>
        </p:nvGraphicFramePr>
        <p:xfrm>
          <a:off x="858981" y="3197041"/>
          <a:ext cx="4777888" cy="18065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7236">
                  <a:extLst>
                    <a:ext uri="{9D8B030D-6E8A-4147-A177-3AD203B41FA5}">
                      <a16:colId xmlns:a16="http://schemas.microsoft.com/office/drawing/2014/main" val="1012149977"/>
                    </a:ext>
                  </a:extLst>
                </a:gridCol>
                <a:gridCol w="597236">
                  <a:extLst>
                    <a:ext uri="{9D8B030D-6E8A-4147-A177-3AD203B41FA5}">
                      <a16:colId xmlns:a16="http://schemas.microsoft.com/office/drawing/2014/main" val="1989902097"/>
                    </a:ext>
                  </a:extLst>
                </a:gridCol>
                <a:gridCol w="597236">
                  <a:extLst>
                    <a:ext uri="{9D8B030D-6E8A-4147-A177-3AD203B41FA5}">
                      <a16:colId xmlns:a16="http://schemas.microsoft.com/office/drawing/2014/main" val="4051619168"/>
                    </a:ext>
                  </a:extLst>
                </a:gridCol>
                <a:gridCol w="597236">
                  <a:extLst>
                    <a:ext uri="{9D8B030D-6E8A-4147-A177-3AD203B41FA5}">
                      <a16:colId xmlns:a16="http://schemas.microsoft.com/office/drawing/2014/main" val="3024626380"/>
                    </a:ext>
                  </a:extLst>
                </a:gridCol>
                <a:gridCol w="597236">
                  <a:extLst>
                    <a:ext uri="{9D8B030D-6E8A-4147-A177-3AD203B41FA5}">
                      <a16:colId xmlns:a16="http://schemas.microsoft.com/office/drawing/2014/main" val="3439226633"/>
                    </a:ext>
                  </a:extLst>
                </a:gridCol>
                <a:gridCol w="597236">
                  <a:extLst>
                    <a:ext uri="{9D8B030D-6E8A-4147-A177-3AD203B41FA5}">
                      <a16:colId xmlns:a16="http://schemas.microsoft.com/office/drawing/2014/main" val="3241157002"/>
                    </a:ext>
                  </a:extLst>
                </a:gridCol>
                <a:gridCol w="597236">
                  <a:extLst>
                    <a:ext uri="{9D8B030D-6E8A-4147-A177-3AD203B41FA5}">
                      <a16:colId xmlns:a16="http://schemas.microsoft.com/office/drawing/2014/main" val="4039718234"/>
                    </a:ext>
                  </a:extLst>
                </a:gridCol>
                <a:gridCol w="597236">
                  <a:extLst>
                    <a:ext uri="{9D8B030D-6E8A-4147-A177-3AD203B41FA5}">
                      <a16:colId xmlns:a16="http://schemas.microsoft.com/office/drawing/2014/main" val="266958894"/>
                    </a:ext>
                  </a:extLst>
                </a:gridCol>
              </a:tblGrid>
              <a:tr h="283623"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Z2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Z2+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Z1+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Z0+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856339705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00000000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4086886585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00000101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1117095238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01001101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2393561601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00000110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357926152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00001011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3635360533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00101001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2345055925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00101001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3275159715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00101111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4059036495"/>
                  </a:ext>
                </a:extLst>
              </a:tr>
            </a:tbl>
          </a:graphicData>
        </a:graphic>
      </p:graphicFrame>
      <p:sp>
        <p:nvSpPr>
          <p:cNvPr id="8" name="Textfeld 7"/>
          <p:cNvSpPr txBox="1"/>
          <p:nvPr/>
        </p:nvSpPr>
        <p:spPr>
          <a:xfrm>
            <a:off x="858982" y="2218639"/>
            <a:ext cx="4461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Einfachheit halber lasse ich sämtliche Zustände aus, die nichts am Endprodukt ändern  </a:t>
            </a:r>
          </a:p>
        </p:txBody>
      </p:sp>
    </p:spTree>
    <p:extLst>
      <p:ext uri="{BB962C8B-B14F-4D97-AF65-F5344CB8AC3E}">
        <p14:creationId xmlns:p14="http://schemas.microsoft.com/office/powerpoint/2010/main" val="354035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224976"/>
            <a:ext cx="5915025" cy="97265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KV – Diagramm + Funktionsgleichungen (ÜS)</a:t>
            </a: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22591"/>
              </p:ext>
            </p:extLst>
          </p:nvPr>
        </p:nvGraphicFramePr>
        <p:xfrm>
          <a:off x="471488" y="2735306"/>
          <a:ext cx="6100763" cy="185420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794370">
                  <a:extLst>
                    <a:ext uri="{9D8B030D-6E8A-4147-A177-3AD203B41FA5}">
                      <a16:colId xmlns:a16="http://schemas.microsoft.com/office/drawing/2014/main" val="1339505805"/>
                    </a:ext>
                  </a:extLst>
                </a:gridCol>
                <a:gridCol w="5306393">
                  <a:extLst>
                    <a:ext uri="{9D8B030D-6E8A-4147-A177-3AD203B41FA5}">
                      <a16:colId xmlns:a16="http://schemas.microsoft.com/office/drawing/2014/main" val="3143240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Z0+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 </a:t>
                      </a:r>
                      <a:r>
                        <a:rPr lang="de-DE" b="1" dirty="0">
                          <a:sym typeface="Symbol" panose="05050102010706020507" pitchFamily="18" charset="2"/>
                        </a:rPr>
                        <a:t>Z0</a:t>
                      </a:r>
                      <a:r>
                        <a:rPr lang="de-DE" b="1" dirty="0">
                          <a:sym typeface="Symbol" panose="05050102010706020507" pitchFamily="18" charset="2"/>
                        </a:rPr>
                        <a:t>C5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102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193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Z1+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(</a:t>
                      </a:r>
                      <a:r>
                        <a:rPr lang="de-DE" b="1" dirty="0">
                          <a:sym typeface="Symbol" panose="05050102010706020507" pitchFamily="18" charset="2"/>
                        </a:rPr>
                        <a:t>P  </a:t>
                      </a:r>
                      <a:r>
                        <a:rPr lang="de-DE" b="1" dirty="0">
                          <a:sym typeface="Symbol" panose="05050102010706020507" pitchFamily="18" charset="2"/>
                        </a:rPr>
                        <a:t>C3</a:t>
                      </a:r>
                      <a:r>
                        <a:rPr lang="de-DE" b="1" dirty="0"/>
                        <a:t>) </a:t>
                      </a:r>
                      <a:r>
                        <a:rPr lang="de-DE" b="1" dirty="0">
                          <a:sym typeface="Symbol" panose="05050102010706020507" pitchFamily="18" charset="2"/>
                        </a:rPr>
                        <a:t> (Z2  C2)</a:t>
                      </a:r>
                      <a:endParaRPr lang="de-D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462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77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Z2+ 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/>
                        <a:t>(</a:t>
                      </a:r>
                      <a:r>
                        <a:rPr lang="de-DE" b="1" dirty="0">
                          <a:sym typeface="Symbol" panose="05050102010706020507" pitchFamily="18" charset="2"/>
                        </a:rPr>
                        <a:t>Z1  C2</a:t>
                      </a:r>
                      <a:r>
                        <a:rPr lang="de-DE" b="1" dirty="0"/>
                        <a:t>)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30783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71488" y="1857375"/>
            <a:ext cx="560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KV-Diagramm wird in </a:t>
            </a:r>
            <a:r>
              <a:rPr lang="de-DE" dirty="0" err="1"/>
              <a:t>Logisim</a:t>
            </a:r>
            <a:r>
              <a:rPr lang="de-DE" dirty="0"/>
              <a:t> leider nicht dargestellt.</a:t>
            </a:r>
          </a:p>
        </p:txBody>
      </p:sp>
    </p:spTree>
    <p:extLst>
      <p:ext uri="{BB962C8B-B14F-4D97-AF65-F5344CB8AC3E}">
        <p14:creationId xmlns:p14="http://schemas.microsoft.com/office/powerpoint/2010/main" val="18870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858981" y="449221"/>
            <a:ext cx="4366182" cy="1739494"/>
          </a:xfrm>
        </p:spPr>
        <p:txBody>
          <a:bodyPr/>
          <a:lstStyle/>
          <a:p>
            <a:r>
              <a:rPr lang="de-DE" b="1" dirty="0"/>
              <a:t>Ausgangsschaltnetz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192400"/>
              </p:ext>
            </p:extLst>
          </p:nvPr>
        </p:nvGraphicFramePr>
        <p:xfrm>
          <a:off x="858981" y="1742518"/>
          <a:ext cx="5216970" cy="19969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4270">
                  <a:extLst>
                    <a:ext uri="{9D8B030D-6E8A-4147-A177-3AD203B41FA5}">
                      <a16:colId xmlns:a16="http://schemas.microsoft.com/office/drawing/2014/main" val="2643262458"/>
                    </a:ext>
                  </a:extLst>
                </a:gridCol>
                <a:gridCol w="474270">
                  <a:extLst>
                    <a:ext uri="{9D8B030D-6E8A-4147-A177-3AD203B41FA5}">
                      <a16:colId xmlns:a16="http://schemas.microsoft.com/office/drawing/2014/main" val="1012149977"/>
                    </a:ext>
                  </a:extLst>
                </a:gridCol>
                <a:gridCol w="474270">
                  <a:extLst>
                    <a:ext uri="{9D8B030D-6E8A-4147-A177-3AD203B41FA5}">
                      <a16:colId xmlns:a16="http://schemas.microsoft.com/office/drawing/2014/main" val="1989902097"/>
                    </a:ext>
                  </a:extLst>
                </a:gridCol>
                <a:gridCol w="474270">
                  <a:extLst>
                    <a:ext uri="{9D8B030D-6E8A-4147-A177-3AD203B41FA5}">
                      <a16:colId xmlns:a16="http://schemas.microsoft.com/office/drawing/2014/main" val="4051619168"/>
                    </a:ext>
                  </a:extLst>
                </a:gridCol>
                <a:gridCol w="608931">
                  <a:extLst>
                    <a:ext uri="{9D8B030D-6E8A-4147-A177-3AD203B41FA5}">
                      <a16:colId xmlns:a16="http://schemas.microsoft.com/office/drawing/2014/main" val="3024626380"/>
                    </a:ext>
                  </a:extLst>
                </a:gridCol>
                <a:gridCol w="339609">
                  <a:extLst>
                    <a:ext uri="{9D8B030D-6E8A-4147-A177-3AD203B41FA5}">
                      <a16:colId xmlns:a16="http://schemas.microsoft.com/office/drawing/2014/main" val="3241157002"/>
                    </a:ext>
                  </a:extLst>
                </a:gridCol>
                <a:gridCol w="474270">
                  <a:extLst>
                    <a:ext uri="{9D8B030D-6E8A-4147-A177-3AD203B41FA5}">
                      <a16:colId xmlns:a16="http://schemas.microsoft.com/office/drawing/2014/main" val="4039718234"/>
                    </a:ext>
                  </a:extLst>
                </a:gridCol>
                <a:gridCol w="474270">
                  <a:extLst>
                    <a:ext uri="{9D8B030D-6E8A-4147-A177-3AD203B41FA5}">
                      <a16:colId xmlns:a16="http://schemas.microsoft.com/office/drawing/2014/main" val="684157219"/>
                    </a:ext>
                  </a:extLst>
                </a:gridCol>
                <a:gridCol w="474270">
                  <a:extLst>
                    <a:ext uri="{9D8B030D-6E8A-4147-A177-3AD203B41FA5}">
                      <a16:colId xmlns:a16="http://schemas.microsoft.com/office/drawing/2014/main" val="2119046084"/>
                    </a:ext>
                  </a:extLst>
                </a:gridCol>
                <a:gridCol w="371021">
                  <a:extLst>
                    <a:ext uri="{9D8B030D-6E8A-4147-A177-3AD203B41FA5}">
                      <a16:colId xmlns:a16="http://schemas.microsoft.com/office/drawing/2014/main" val="2996797266"/>
                    </a:ext>
                  </a:extLst>
                </a:gridCol>
                <a:gridCol w="577519">
                  <a:extLst>
                    <a:ext uri="{9D8B030D-6E8A-4147-A177-3AD203B41FA5}">
                      <a16:colId xmlns:a16="http://schemas.microsoft.com/office/drawing/2014/main" val="266958894"/>
                    </a:ext>
                  </a:extLst>
                </a:gridCol>
              </a:tblGrid>
              <a:tr h="283623">
                <a:tc>
                  <a:txBody>
                    <a:bodyPr/>
                    <a:lstStyle/>
                    <a:p>
                      <a:r>
                        <a:rPr lang="de-DE" sz="1400" dirty="0"/>
                        <a:t>Z2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de-DE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r>
                        <a:rPr lang="de-DE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Reset</a:t>
                      </a:r>
                      <a:endParaRPr lang="de-DE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856339705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00000000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3712188087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00000000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4086886585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00000101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1117095238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01001101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1592660052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00000110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357926152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00001011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3635360533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00101110</a:t>
                      </a:r>
                    </a:p>
                  </a:txBody>
                  <a:tcPr marL="37967" marR="37967" marT="18984" marB="18984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1281626756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00101001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3275159715"/>
                  </a:ext>
                </a:extLst>
              </a:tr>
              <a:tr h="183467"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00101111</a:t>
                      </a:r>
                    </a:p>
                  </a:txBody>
                  <a:tcPr marL="37967" marR="37967" marT="18984" marB="189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1</a:t>
                      </a:r>
                    </a:p>
                  </a:txBody>
                  <a:tcPr marL="37967" marR="37967" marT="18984" marB="189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b="1" dirty="0"/>
                        <a:t>0</a:t>
                      </a:r>
                    </a:p>
                  </a:txBody>
                  <a:tcPr marL="37967" marR="37967" marT="18984" marB="18984"/>
                </a:tc>
                <a:extLst>
                  <a:ext uri="{0D108BD9-81ED-4DB2-BD59-A6C34878D82A}">
                    <a16:rowId xmlns:a16="http://schemas.microsoft.com/office/drawing/2014/main" val="4128465101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858981" y="4213860"/>
            <a:ext cx="5216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Bei sämtlichen anderen Zuständen gibt es keine Veränderung am Ausgang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196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224976"/>
            <a:ext cx="5915025" cy="97265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KV – Diagramm + Funktionsgleichungen (AS)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71488" y="1857375"/>
            <a:ext cx="5106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4096 Zeilen per Hand einzutragen ist sehr viel. Da ich keine Möglichkeit gefunden habe, dies zu umgehen, beende ich hiermit die Bearbeitung der Aufgabe.</a:t>
            </a:r>
          </a:p>
        </p:txBody>
      </p:sp>
    </p:spTree>
    <p:extLst>
      <p:ext uri="{BB962C8B-B14F-4D97-AF65-F5344CB8AC3E}">
        <p14:creationId xmlns:p14="http://schemas.microsoft.com/office/powerpoint/2010/main" val="330297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467</Words>
  <Application>Microsoft Office PowerPoint</Application>
  <PresentationFormat>Benutzerdefiniert</PresentationFormat>
  <Paragraphs>309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</vt:lpstr>
      <vt:lpstr>Ampel</vt:lpstr>
      <vt:lpstr>Funktionstabelle</vt:lpstr>
      <vt:lpstr>Zustandsdiagramm Legende</vt:lpstr>
      <vt:lpstr>Zustandsdiagramm</vt:lpstr>
      <vt:lpstr>Übergangsschaltnetz</vt:lpstr>
      <vt:lpstr>KV – Diagramm + Funktionsgleichungen (ÜS)</vt:lpstr>
      <vt:lpstr>Ausgangsschaltnetz</vt:lpstr>
      <vt:lpstr>KV – Diagramm + Funktionsgleichungen (AS)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Ampel</dc:title>
  <dc:creator>nunujanak</dc:creator>
  <cp:lastModifiedBy>Fabian Kahlich</cp:lastModifiedBy>
  <cp:revision>101</cp:revision>
  <dcterms:created xsi:type="dcterms:W3CDTF">2017-01-21T21:53:06Z</dcterms:created>
  <dcterms:modified xsi:type="dcterms:W3CDTF">2017-01-27T04:15:15Z</dcterms:modified>
</cp:coreProperties>
</file>