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50" d="100"/>
          <a:sy n="50" d="100"/>
        </p:scale>
        <p:origin x="2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9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7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7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1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11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5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1CCC-AA07-4A21-A4F3-472784DAD26C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55F9-9730-4E1C-A94F-B46355A0A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8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Stoppuhr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Khatera Naser</a:t>
            </a:r>
          </a:p>
          <a:p>
            <a:r>
              <a:rPr lang="de-DE" dirty="0"/>
              <a:t>&amp;</a:t>
            </a:r>
          </a:p>
          <a:p>
            <a:r>
              <a:rPr lang="de-DE" dirty="0"/>
              <a:t>Fabian </a:t>
            </a:r>
            <a:r>
              <a:rPr lang="de-DE" dirty="0" err="1"/>
              <a:t>Kahlich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Bestandteile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Doppelfunktionstasten für Start- und Stopptaste</a:t>
            </a:r>
          </a:p>
          <a:p>
            <a:r>
              <a:rPr lang="de-DE" dirty="0"/>
              <a:t>Pulserzeuger für beide Tasten</a:t>
            </a:r>
          </a:p>
          <a:p>
            <a:r>
              <a:rPr lang="de-DE" dirty="0"/>
              <a:t>Zähler</a:t>
            </a:r>
          </a:p>
          <a:p>
            <a:r>
              <a:rPr lang="de-DE" dirty="0"/>
              <a:t>7 – Segmentanzeigen: 4 Stück</a:t>
            </a:r>
          </a:p>
          <a:p>
            <a:r>
              <a:rPr lang="de-DE" dirty="0"/>
              <a:t>Multiplexer für Multiplexdisplay</a:t>
            </a:r>
          </a:p>
        </p:txBody>
      </p:sp>
    </p:spTree>
    <p:extLst>
      <p:ext uri="{BB962C8B-B14F-4D97-AF65-F5344CB8AC3E}">
        <p14:creationId xmlns:p14="http://schemas.microsoft.com/office/powerpoint/2010/main" val="158292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Doppelfunktionstasten</a:t>
            </a:r>
          </a:p>
        </p:txBody>
      </p:sp>
      <p:sp>
        <p:nvSpPr>
          <p:cNvPr id="4" name="Ellipse 3"/>
          <p:cNvSpPr/>
          <p:nvPr/>
        </p:nvSpPr>
        <p:spPr>
          <a:xfrm>
            <a:off x="2506998" y="3803099"/>
            <a:ext cx="1337111" cy="1296440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5" name="Textfeld 4"/>
          <p:cNvSpPr txBox="1"/>
          <p:nvPr/>
        </p:nvSpPr>
        <p:spPr>
          <a:xfrm>
            <a:off x="2921316" y="3989654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Z</a:t>
            </a: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V="1">
            <a:off x="3765239" y="1779380"/>
            <a:ext cx="4376438" cy="2369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 rot="20015615">
            <a:off x="5253380" y="262998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S, E</a:t>
            </a:r>
          </a:p>
        </p:txBody>
      </p:sp>
      <p:sp>
        <p:nvSpPr>
          <p:cNvPr id="10" name="Textfeld 9"/>
          <p:cNvSpPr txBox="1"/>
          <p:nvPr/>
        </p:nvSpPr>
        <p:spPr>
          <a:xfrm rot="19841343">
            <a:off x="4543530" y="3053292"/>
            <a:ext cx="271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Start, Pause, </a:t>
            </a:r>
            <a:r>
              <a:rPr lang="de-DE" sz="2400" b="1" dirty="0" err="1"/>
              <a:t>Reset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2433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/>
              <a:t>Zustandsdiagramm</a:t>
            </a:r>
          </a:p>
        </p:txBody>
      </p:sp>
      <p:sp>
        <p:nvSpPr>
          <p:cNvPr id="4" name="Ellipse 3"/>
          <p:cNvSpPr/>
          <p:nvPr/>
        </p:nvSpPr>
        <p:spPr>
          <a:xfrm>
            <a:off x="4068859" y="2382001"/>
            <a:ext cx="907082" cy="857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V="1">
            <a:off x="5043507" y="2832658"/>
            <a:ext cx="10524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261538" y="2634756"/>
            <a:ext cx="589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Idle</a:t>
            </a:r>
            <a:endParaRPr lang="de-DE" sz="1600" b="1" dirty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2963558" y="2810597"/>
            <a:ext cx="1085531" cy="13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931626" y="2514445"/>
            <a:ext cx="91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POWER ON</a:t>
            </a:r>
          </a:p>
        </p:txBody>
      </p:sp>
      <p:sp>
        <p:nvSpPr>
          <p:cNvPr id="14" name="Pfeil: nach unten gekrümmt 13"/>
          <p:cNvSpPr/>
          <p:nvPr/>
        </p:nvSpPr>
        <p:spPr>
          <a:xfrm>
            <a:off x="4215080" y="2075372"/>
            <a:ext cx="617609" cy="326779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163566" y="2402151"/>
            <a:ext cx="907082" cy="857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20" name="Textfeld 19"/>
          <p:cNvSpPr txBox="1"/>
          <p:nvPr/>
        </p:nvSpPr>
        <p:spPr>
          <a:xfrm>
            <a:off x="6356245" y="2654906"/>
            <a:ext cx="589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Run</a:t>
            </a:r>
          </a:p>
        </p:txBody>
      </p:sp>
      <p:sp>
        <p:nvSpPr>
          <p:cNvPr id="21" name="Pfeil: nach unten gekrümmt 20"/>
          <p:cNvSpPr/>
          <p:nvPr/>
        </p:nvSpPr>
        <p:spPr>
          <a:xfrm>
            <a:off x="6309787" y="2095522"/>
            <a:ext cx="617609" cy="326779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068859" y="4382862"/>
            <a:ext cx="907082" cy="857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cxnSp>
        <p:nvCxnSpPr>
          <p:cNvPr id="23" name="Gerade Verbindung mit Pfeil 22"/>
          <p:cNvCxnSpPr>
            <a:cxnSpLocks/>
          </p:cNvCxnSpPr>
          <p:nvPr/>
        </p:nvCxnSpPr>
        <p:spPr>
          <a:xfrm>
            <a:off x="6455182" y="3259341"/>
            <a:ext cx="2768" cy="1174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261538" y="4635617"/>
            <a:ext cx="589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Quit</a:t>
            </a:r>
            <a:endParaRPr lang="de-DE" sz="1600" b="1" dirty="0"/>
          </a:p>
        </p:txBody>
      </p:sp>
      <p:sp>
        <p:nvSpPr>
          <p:cNvPr id="26" name="Pfeil: nach unten gekrümmt 25"/>
          <p:cNvSpPr/>
          <p:nvPr/>
        </p:nvSpPr>
        <p:spPr>
          <a:xfrm rot="16200000">
            <a:off x="3597514" y="4648067"/>
            <a:ext cx="617609" cy="326779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163566" y="4403012"/>
            <a:ext cx="907082" cy="857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28" name="Textfeld 27"/>
          <p:cNvSpPr txBox="1"/>
          <p:nvPr/>
        </p:nvSpPr>
        <p:spPr>
          <a:xfrm>
            <a:off x="6309786" y="4655767"/>
            <a:ext cx="76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Pause</a:t>
            </a:r>
          </a:p>
        </p:txBody>
      </p:sp>
      <p:sp>
        <p:nvSpPr>
          <p:cNvPr id="29" name="Pfeil: nach unten gekrümmt 28"/>
          <p:cNvSpPr/>
          <p:nvPr/>
        </p:nvSpPr>
        <p:spPr>
          <a:xfrm rot="5400000">
            <a:off x="6925232" y="4645392"/>
            <a:ext cx="617609" cy="326779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6825440" y="3221469"/>
            <a:ext cx="12292" cy="121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844068" y="3623698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10   </a:t>
            </a:r>
          </a:p>
          <a:p>
            <a:pPr algn="ctr"/>
            <a:r>
              <a:rPr lang="de-DE" sz="1200" b="1" dirty="0"/>
              <a:t>100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901824" y="3620078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10   </a:t>
            </a:r>
          </a:p>
          <a:p>
            <a:pPr algn="ctr"/>
            <a:r>
              <a:rPr lang="de-DE" sz="1200" b="1" dirty="0"/>
              <a:t>010</a:t>
            </a:r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V="1">
            <a:off x="4896780" y="3211702"/>
            <a:ext cx="1492169" cy="1366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4674166" y="3024005"/>
            <a:ext cx="1536510" cy="1377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</p:cNvCxnSpPr>
          <p:nvPr/>
        </p:nvCxnSpPr>
        <p:spPr>
          <a:xfrm flipH="1" flipV="1">
            <a:off x="4306676" y="3211702"/>
            <a:ext cx="12292" cy="121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732822" y="3660345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01   </a:t>
            </a:r>
          </a:p>
          <a:p>
            <a:pPr algn="ctr"/>
            <a:r>
              <a:rPr lang="de-DE" sz="1200" b="1" dirty="0"/>
              <a:t>001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293074" y="2612610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10   </a:t>
            </a:r>
          </a:p>
          <a:p>
            <a:pPr algn="ctr"/>
            <a:r>
              <a:rPr lang="de-DE" sz="1200" b="1" dirty="0"/>
              <a:t>100</a:t>
            </a:r>
          </a:p>
        </p:txBody>
      </p:sp>
      <p:sp>
        <p:nvSpPr>
          <p:cNvPr id="47" name="Textfeld 46"/>
          <p:cNvSpPr txBox="1"/>
          <p:nvPr/>
        </p:nvSpPr>
        <p:spPr>
          <a:xfrm rot="19138087">
            <a:off x="5389982" y="3294588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01   </a:t>
            </a:r>
          </a:p>
          <a:p>
            <a:pPr algn="ctr"/>
            <a:r>
              <a:rPr lang="de-DE" sz="1200" b="1" dirty="0"/>
              <a:t>010</a:t>
            </a:r>
          </a:p>
        </p:txBody>
      </p:sp>
      <p:sp>
        <p:nvSpPr>
          <p:cNvPr id="48" name="Textfeld 47"/>
          <p:cNvSpPr txBox="1"/>
          <p:nvPr/>
        </p:nvSpPr>
        <p:spPr>
          <a:xfrm rot="19052607">
            <a:off x="5253399" y="3788362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10   </a:t>
            </a:r>
          </a:p>
          <a:p>
            <a:pPr algn="ctr"/>
            <a:r>
              <a:rPr lang="de-DE" sz="1200" b="1" dirty="0"/>
              <a:t>101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963558" y="4594211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00 / 11   </a:t>
            </a:r>
          </a:p>
          <a:p>
            <a:pPr algn="ctr"/>
            <a:r>
              <a:rPr lang="de-DE" sz="1200" b="1" dirty="0"/>
              <a:t>000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97426" y="454674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00 / X1   </a:t>
            </a:r>
          </a:p>
          <a:p>
            <a:pPr algn="ctr"/>
            <a:r>
              <a:rPr lang="de-DE" sz="1200" b="1" dirty="0"/>
              <a:t>000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099046" y="168885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00 / X1   </a:t>
            </a:r>
          </a:p>
          <a:p>
            <a:pPr algn="ctr"/>
            <a:r>
              <a:rPr lang="de-DE" sz="1200" b="1" dirty="0"/>
              <a:t>000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223940" y="168885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/>
              <a:t>   00 / 11   </a:t>
            </a:r>
          </a:p>
          <a:p>
            <a:pPr algn="ctr"/>
            <a:r>
              <a:rPr lang="de-DE" sz="1200" b="1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88675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Zustandscodierung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12912"/>
              </p:ext>
            </p:extLst>
          </p:nvPr>
        </p:nvGraphicFramePr>
        <p:xfrm>
          <a:off x="2989384" y="2458672"/>
          <a:ext cx="6213232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6616">
                  <a:extLst>
                    <a:ext uri="{9D8B030D-6E8A-4147-A177-3AD203B41FA5}">
                      <a16:colId xmlns:a16="http://schemas.microsoft.com/office/drawing/2014/main" val="2757841712"/>
                    </a:ext>
                  </a:extLst>
                </a:gridCol>
                <a:gridCol w="3106616">
                  <a:extLst>
                    <a:ext uri="{9D8B030D-6E8A-4147-A177-3AD203B41FA5}">
                      <a16:colId xmlns:a16="http://schemas.microsoft.com/office/drawing/2014/main" val="10866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b="0" dirty="0"/>
                        <a:t>Zustandsname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/>
                        <a:t>In Bits ausgedrückt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/>
                        <a:t>Idle</a:t>
                      </a:r>
                      <a:endParaRPr lang="de-DE" sz="28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0 0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29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Run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0 1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535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Pause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1 0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3124742"/>
                  </a:ext>
                </a:extLst>
              </a:tr>
              <a:tr h="244670">
                <a:tc>
                  <a:txBody>
                    <a:bodyPr/>
                    <a:lstStyle/>
                    <a:p>
                      <a:r>
                        <a:rPr lang="de-DE" sz="2800" dirty="0" err="1"/>
                        <a:t>Quit</a:t>
                      </a:r>
                      <a:endParaRPr lang="de-DE" sz="28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1 1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264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6863"/>
            <a:ext cx="10515600" cy="725121"/>
          </a:xfrm>
        </p:spPr>
        <p:txBody>
          <a:bodyPr>
            <a:normAutofit/>
          </a:bodyPr>
          <a:lstStyle/>
          <a:p>
            <a:r>
              <a:rPr lang="de-DE" sz="4000" b="1" dirty="0"/>
              <a:t>Übergangsschaltnetz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861290"/>
              </p:ext>
            </p:extLst>
          </p:nvPr>
        </p:nvGraphicFramePr>
        <p:xfrm>
          <a:off x="3552092" y="1127760"/>
          <a:ext cx="5087815" cy="573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173">
                  <a:extLst>
                    <a:ext uri="{9D8B030D-6E8A-4147-A177-3AD203B41FA5}">
                      <a16:colId xmlns:a16="http://schemas.microsoft.com/office/drawing/2014/main" val="2113393051"/>
                    </a:ext>
                  </a:extLst>
                </a:gridCol>
                <a:gridCol w="926150">
                  <a:extLst>
                    <a:ext uri="{9D8B030D-6E8A-4147-A177-3AD203B41FA5}">
                      <a16:colId xmlns:a16="http://schemas.microsoft.com/office/drawing/2014/main" val="23974535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93317562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261483963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4010273360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1651535717"/>
                    </a:ext>
                  </a:extLst>
                </a:gridCol>
              </a:tblGrid>
              <a:tr h="356916">
                <a:tc>
                  <a:txBody>
                    <a:bodyPr/>
                    <a:lstStyle/>
                    <a:p>
                      <a:r>
                        <a:rPr lang="de-DE" sz="1800" dirty="0"/>
                        <a:t>Z1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Z1+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Z0+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12820617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32237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5291436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e-D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3380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761483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7476141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86607119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7675796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474668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448702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090942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295083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9642068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408109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4493733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03616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046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KV - Diagramm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19181"/>
              </p:ext>
            </p:extLst>
          </p:nvPr>
        </p:nvGraphicFramePr>
        <p:xfrm>
          <a:off x="838199" y="1825625"/>
          <a:ext cx="5017476" cy="2869470"/>
        </p:xfrm>
        <a:graphic>
          <a:graphicData uri="http://schemas.openxmlformats.org/drawingml/2006/table">
            <a:tbl>
              <a:tblPr firstRow="1" firstCol="1" lastRow="1" lastCol="1" bandRow="1">
                <a:tableStyleId>{073A0DAA-6AF3-43AB-8588-CEC1D06C72B9}</a:tableStyleId>
              </a:tblPr>
              <a:tblGrid>
                <a:gridCol w="836246">
                  <a:extLst>
                    <a:ext uri="{9D8B030D-6E8A-4147-A177-3AD203B41FA5}">
                      <a16:colId xmlns:a16="http://schemas.microsoft.com/office/drawing/2014/main" val="154088323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15909206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7827662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147231771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592430997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2732148142"/>
                    </a:ext>
                  </a:extLst>
                </a:gridCol>
              </a:tblGrid>
              <a:tr h="478245">
                <a:tc>
                  <a:txBody>
                    <a:bodyPr/>
                    <a:lstStyle/>
                    <a:p>
                      <a:r>
                        <a:rPr lang="de-DE" sz="2400" dirty="0"/>
                        <a:t>Z1+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2400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642504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20960649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0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de-DE" sz="2400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7489659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24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9308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38267146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Z0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2400" dirty="0"/>
                        <a:t>Z0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546308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36731"/>
              </p:ext>
            </p:extLst>
          </p:nvPr>
        </p:nvGraphicFramePr>
        <p:xfrm>
          <a:off x="6336324" y="1825625"/>
          <a:ext cx="5017476" cy="2869470"/>
        </p:xfrm>
        <a:graphic>
          <a:graphicData uri="http://schemas.openxmlformats.org/drawingml/2006/table">
            <a:tbl>
              <a:tblPr firstRow="1" firstCol="1" lastRow="1" lastCol="1" bandRow="1">
                <a:tableStyleId>{073A0DAA-6AF3-43AB-8588-CEC1D06C72B9}</a:tableStyleId>
              </a:tblPr>
              <a:tblGrid>
                <a:gridCol w="836246">
                  <a:extLst>
                    <a:ext uri="{9D8B030D-6E8A-4147-A177-3AD203B41FA5}">
                      <a16:colId xmlns:a16="http://schemas.microsoft.com/office/drawing/2014/main" val="154088323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15909206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7827662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147231771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592430997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2732148142"/>
                    </a:ext>
                  </a:extLst>
                </a:gridCol>
              </a:tblGrid>
              <a:tr h="478245">
                <a:tc>
                  <a:txBody>
                    <a:bodyPr/>
                    <a:lstStyle/>
                    <a:p>
                      <a:r>
                        <a:rPr lang="de-DE" sz="2400" dirty="0"/>
                        <a:t>Z0+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2400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642504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20960649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de-DE" sz="2400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7489659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24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9308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38267146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Z0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2400" dirty="0"/>
                        <a:t>Z0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2400" strike="noStrike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5463080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97743" y="5303591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Z1+ = (</a:t>
            </a:r>
            <a:r>
              <a:rPr lang="de-DE" sz="2400" b="1" dirty="0">
                <a:sym typeface="Symbol" panose="05050102010706020507" pitchFamily="18" charset="2"/>
              </a:rPr>
              <a:t></a:t>
            </a:r>
            <a:r>
              <a:rPr lang="de-DE" sz="2400" b="1" dirty="0"/>
              <a:t>S </a:t>
            </a:r>
            <a:r>
              <a:rPr lang="de-DE" sz="2400" b="1" dirty="0">
                <a:sym typeface="Symbol" panose="05050102010706020507" pitchFamily="18" charset="2"/>
              </a:rPr>
              <a:t> E  Z1)  (S </a:t>
            </a:r>
            <a:r>
              <a:rPr lang="de-DE" sz="2400" b="1">
                <a:sym typeface="Symbol" panose="05050102010706020507" pitchFamily="18" charset="2"/>
              </a:rPr>
              <a:t> Z</a:t>
            </a:r>
            <a:r>
              <a:rPr lang="de-DE" sz="2400" b="1">
                <a:sym typeface="Symbol" panose="05050102010706020507" pitchFamily="18" charset="2"/>
              </a:rPr>
              <a:t>1</a:t>
            </a:r>
            <a:r>
              <a:rPr lang="de-DE" sz="2400" b="1">
                <a:sym typeface="Symbol" panose="05050102010706020507" pitchFamily="18" charset="2"/>
              </a:rPr>
              <a:t> </a:t>
            </a:r>
            <a:r>
              <a:rPr lang="de-DE" sz="2400" b="1" dirty="0">
                <a:sym typeface="Symbol" panose="05050102010706020507" pitchFamily="18" charset="2"/>
              </a:rPr>
              <a:t> Z0)  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           (S  E  Z1)  (S  E  Z0  Z1) 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           (S  E  Z0  Z1)</a:t>
            </a:r>
            <a:r>
              <a:rPr lang="de-DE" sz="2400" b="1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36324" y="5380891"/>
            <a:ext cx="561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Z0+ = (</a:t>
            </a:r>
            <a:r>
              <a:rPr lang="de-DE" sz="2400" b="1" dirty="0">
                <a:sym typeface="Symbol" panose="05050102010706020507" pitchFamily="18" charset="2"/>
              </a:rPr>
              <a:t> E  Z0</a:t>
            </a:r>
            <a:r>
              <a:rPr lang="de-DE" sz="2400" b="1" dirty="0">
                <a:sym typeface="Symbol" panose="05050102010706020507" pitchFamily="18" charset="2"/>
              </a:rPr>
              <a:t>  S</a:t>
            </a:r>
            <a:r>
              <a:rPr lang="de-DE" sz="2400" b="1" dirty="0">
                <a:sym typeface="Symbol" panose="05050102010706020507" pitchFamily="18" charset="2"/>
              </a:rPr>
              <a:t>)  (S   E   Z0)   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           (S  Z0  Z1)  (E  Z0  </a:t>
            </a:r>
            <a:r>
              <a:rPr lang="de-DE" sz="2400" b="1" dirty="0">
                <a:sym typeface="Symbol" panose="05050102010706020507" pitchFamily="18" charset="2"/>
              </a:rPr>
              <a:t> </a:t>
            </a:r>
            <a:r>
              <a:rPr lang="de-DE" sz="2400" b="1" dirty="0">
                <a:sym typeface="Symbol" panose="05050102010706020507" pitchFamily="18" charset="2"/>
              </a:rPr>
              <a:t>Z1)</a:t>
            </a:r>
            <a:endParaRPr lang="de-DE" sz="2400" b="1" dirty="0"/>
          </a:p>
        </p:txBody>
      </p:sp>
      <p:sp>
        <p:nvSpPr>
          <p:cNvPr id="10" name="Ellipse 9"/>
          <p:cNvSpPr/>
          <p:nvPr/>
        </p:nvSpPr>
        <p:spPr>
          <a:xfrm>
            <a:off x="1780448" y="2801692"/>
            <a:ext cx="1354016" cy="400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456847" y="3335398"/>
            <a:ext cx="1354016" cy="400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56847" y="2326119"/>
            <a:ext cx="556861" cy="400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659661" y="3736181"/>
            <a:ext cx="556861" cy="400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 rot="5400000">
            <a:off x="1516002" y="3011498"/>
            <a:ext cx="1089096" cy="497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168054" y="3804908"/>
            <a:ext cx="1354016" cy="38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5400000">
            <a:off x="8847420" y="3038120"/>
            <a:ext cx="904821" cy="444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rot="5400000">
            <a:off x="9678178" y="2556290"/>
            <a:ext cx="904821" cy="444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 rot="5400000">
            <a:off x="7940377" y="2527825"/>
            <a:ext cx="904821" cy="444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6863"/>
            <a:ext cx="10515600" cy="725121"/>
          </a:xfrm>
        </p:spPr>
        <p:txBody>
          <a:bodyPr>
            <a:normAutofit/>
          </a:bodyPr>
          <a:lstStyle/>
          <a:p>
            <a:r>
              <a:rPr lang="de-DE" sz="4000" b="1" dirty="0"/>
              <a:t>Ausgangsschaltnetz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51189"/>
              </p:ext>
            </p:extLst>
          </p:nvPr>
        </p:nvGraphicFramePr>
        <p:xfrm>
          <a:off x="2655276" y="931984"/>
          <a:ext cx="6881448" cy="573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064">
                  <a:extLst>
                    <a:ext uri="{9D8B030D-6E8A-4147-A177-3AD203B41FA5}">
                      <a16:colId xmlns:a16="http://schemas.microsoft.com/office/drawing/2014/main" val="2113393051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397453527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093317562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4261483963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4010273360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1440932046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1651535717"/>
                    </a:ext>
                  </a:extLst>
                </a:gridCol>
              </a:tblGrid>
              <a:tr h="35691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Z0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Reset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20617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237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1436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380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61483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6141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07119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5796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4668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87022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942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5083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2068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81090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37335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61698"/>
                  </a:ext>
                </a:extLst>
              </a:tr>
              <a:tr h="33254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6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676" y="347540"/>
            <a:ext cx="10515600" cy="1325563"/>
          </a:xfrm>
        </p:spPr>
        <p:txBody>
          <a:bodyPr/>
          <a:lstStyle/>
          <a:p>
            <a:r>
              <a:rPr lang="de-DE" b="1" dirty="0"/>
              <a:t>KV - Diagramm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63645"/>
              </p:ext>
            </p:extLst>
          </p:nvPr>
        </p:nvGraphicFramePr>
        <p:xfrm>
          <a:off x="521676" y="1825625"/>
          <a:ext cx="3540372" cy="2869470"/>
        </p:xfrm>
        <a:graphic>
          <a:graphicData uri="http://schemas.openxmlformats.org/drawingml/2006/table">
            <a:tbl>
              <a:tblPr firstRow="1" firstCol="1" lastRow="1" lastCol="1" bandRow="1">
                <a:tableStyleId>{073A0DAA-6AF3-43AB-8588-CEC1D06C72B9}</a:tableStyleId>
              </a:tblPr>
              <a:tblGrid>
                <a:gridCol w="726832">
                  <a:extLst>
                    <a:ext uri="{9D8B030D-6E8A-4147-A177-3AD203B41FA5}">
                      <a16:colId xmlns:a16="http://schemas.microsoft.com/office/drawing/2014/main" val="1540883233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159092061"/>
                    </a:ext>
                  </a:extLst>
                </a:gridCol>
                <a:gridCol w="463062">
                  <a:extLst>
                    <a:ext uri="{9D8B030D-6E8A-4147-A177-3AD203B41FA5}">
                      <a16:colId xmlns:a16="http://schemas.microsoft.com/office/drawing/2014/main" val="678276621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1472317713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592430997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2732148142"/>
                    </a:ext>
                  </a:extLst>
                </a:gridCol>
              </a:tblGrid>
              <a:tr h="478245">
                <a:tc>
                  <a:txBody>
                    <a:bodyPr/>
                    <a:lstStyle/>
                    <a:p>
                      <a:r>
                        <a:rPr lang="de-DE" sz="1800" dirty="0"/>
                        <a:t>Start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642504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i="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20960649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i="0" dirty="0"/>
                        <a:t>1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7489659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9308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38267146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Z0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546308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21676" y="5117123"/>
            <a:ext cx="350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Start = (</a:t>
            </a:r>
            <a:r>
              <a:rPr lang="de-DE" sz="2400" b="1" strike="noStrike" dirty="0">
                <a:sym typeface="Symbol" panose="05050102010706020507" pitchFamily="18" charset="2"/>
              </a:rPr>
              <a:t>S  </a:t>
            </a:r>
            <a:r>
              <a:rPr lang="de-DE" sz="2400" b="1" dirty="0">
                <a:sym typeface="Symbol" panose="05050102010706020507" pitchFamily="18" charset="2"/>
              </a:rPr>
              <a:t> </a:t>
            </a:r>
            <a:r>
              <a:rPr lang="de-DE" sz="2400" b="1" strike="noStrike" dirty="0">
                <a:sym typeface="Symbol" panose="05050102010706020507" pitchFamily="18" charset="2"/>
              </a:rPr>
              <a:t>E  </a:t>
            </a:r>
            <a:r>
              <a:rPr lang="de-DE" sz="2400" b="1" dirty="0">
                <a:sym typeface="Symbol" panose="05050102010706020507" pitchFamily="18" charset="2"/>
              </a:rPr>
              <a:t> </a:t>
            </a:r>
            <a:r>
              <a:rPr lang="de-DE" sz="2400" b="1" strike="noStrike" dirty="0">
                <a:sym typeface="Symbol" panose="05050102010706020507" pitchFamily="18" charset="2"/>
              </a:rPr>
              <a:t>Z0)   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             </a:t>
            </a:r>
            <a:r>
              <a:rPr lang="de-DE" sz="2400" b="1" strike="noStrike" dirty="0">
                <a:sym typeface="Symbol" panose="05050102010706020507" pitchFamily="18" charset="2"/>
              </a:rPr>
              <a:t>(S  </a:t>
            </a:r>
            <a:r>
              <a:rPr lang="de-DE" sz="2400" b="1" dirty="0">
                <a:sym typeface="Symbol" panose="05050102010706020507" pitchFamily="18" charset="2"/>
              </a:rPr>
              <a:t> </a:t>
            </a:r>
            <a:r>
              <a:rPr lang="de-DE" sz="2400" b="1" strike="noStrike" dirty="0">
                <a:sym typeface="Symbol" panose="05050102010706020507" pitchFamily="18" charset="2"/>
              </a:rPr>
              <a:t>E  Z1)</a:t>
            </a:r>
            <a:endParaRPr lang="de-DE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366845" y="5121588"/>
            <a:ext cx="3103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Pause = </a:t>
            </a:r>
          </a:p>
          <a:p>
            <a:r>
              <a:rPr lang="de-DE" sz="2400" b="1" dirty="0"/>
              <a:t>(</a:t>
            </a:r>
            <a:r>
              <a:rPr lang="de-DE" sz="2400" b="1" strike="noStrike" dirty="0">
                <a:sym typeface="Symbol" panose="05050102010706020507" pitchFamily="18" charset="2"/>
              </a:rPr>
              <a:t>S  E  Z0  Z1)  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(S </a:t>
            </a:r>
            <a:r>
              <a:rPr lang="de-DE" sz="2400" b="1" strike="noStrike" dirty="0">
                <a:sym typeface="Symbol" panose="05050102010706020507" pitchFamily="18" charset="2"/>
              </a:rPr>
              <a:t></a:t>
            </a:r>
            <a:r>
              <a:rPr lang="de-DE" sz="2400" b="1" dirty="0">
                <a:sym typeface="Symbol" panose="05050102010706020507" pitchFamily="18" charset="2"/>
              </a:rPr>
              <a:t> </a:t>
            </a:r>
            <a:r>
              <a:rPr lang="de-DE" sz="2400" b="1" strike="noStrike" dirty="0">
                <a:sym typeface="Symbol" panose="05050102010706020507" pitchFamily="18" charset="2"/>
              </a:rPr>
              <a:t>E  Z0  Z1)</a:t>
            </a:r>
            <a:endParaRPr lang="de-DE" sz="24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8212014" y="5117122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Reset</a:t>
            </a:r>
            <a:r>
              <a:rPr lang="de-DE" sz="2400" b="1" dirty="0"/>
              <a:t> = </a:t>
            </a:r>
          </a:p>
          <a:p>
            <a:r>
              <a:rPr lang="de-DE" sz="2400" b="1" dirty="0"/>
              <a:t>(</a:t>
            </a:r>
            <a:r>
              <a:rPr lang="de-DE" sz="2400" b="1" strike="noStrike" dirty="0">
                <a:sym typeface="Symbol" panose="05050102010706020507" pitchFamily="18" charset="2"/>
              </a:rPr>
              <a:t>S  E  Z0  Z1)  </a:t>
            </a:r>
          </a:p>
          <a:p>
            <a:r>
              <a:rPr lang="de-DE" sz="2400" b="1" dirty="0">
                <a:sym typeface="Symbol" panose="05050102010706020507" pitchFamily="18" charset="2"/>
              </a:rPr>
              <a:t>(S </a:t>
            </a:r>
            <a:r>
              <a:rPr lang="de-DE" sz="2400" b="1" strike="noStrike" dirty="0">
                <a:sym typeface="Symbol" panose="05050102010706020507" pitchFamily="18" charset="2"/>
              </a:rPr>
              <a:t></a:t>
            </a:r>
            <a:r>
              <a:rPr lang="de-DE" sz="2400" b="1" dirty="0">
                <a:sym typeface="Symbol" panose="05050102010706020507" pitchFamily="18" charset="2"/>
              </a:rPr>
              <a:t> </a:t>
            </a:r>
            <a:r>
              <a:rPr lang="de-DE" sz="2400" b="1" strike="noStrike" dirty="0">
                <a:sym typeface="Symbol" panose="05050102010706020507" pitchFamily="18" charset="2"/>
              </a:rPr>
              <a:t>E  Z0  Z1)</a:t>
            </a:r>
            <a:endParaRPr lang="de-DE" sz="2400" b="1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635110"/>
              </p:ext>
            </p:extLst>
          </p:nvPr>
        </p:nvGraphicFramePr>
        <p:xfrm>
          <a:off x="4259179" y="1825625"/>
          <a:ext cx="3648037" cy="2869470"/>
        </p:xfrm>
        <a:graphic>
          <a:graphicData uri="http://schemas.openxmlformats.org/drawingml/2006/table">
            <a:tbl>
              <a:tblPr firstRow="1" firstCol="1" lastRow="1" lastCol="1" bandRow="1">
                <a:tableStyleId>{073A0DAA-6AF3-43AB-8588-CEC1D06C72B9}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1540883233"/>
                    </a:ext>
                  </a:extLst>
                </a:gridCol>
                <a:gridCol w="597939">
                  <a:extLst>
                    <a:ext uri="{9D8B030D-6E8A-4147-A177-3AD203B41FA5}">
                      <a16:colId xmlns:a16="http://schemas.microsoft.com/office/drawing/2014/main" val="159092061"/>
                    </a:ext>
                  </a:extLst>
                </a:gridCol>
                <a:gridCol w="477144">
                  <a:extLst>
                    <a:ext uri="{9D8B030D-6E8A-4147-A177-3AD203B41FA5}">
                      <a16:colId xmlns:a16="http://schemas.microsoft.com/office/drawing/2014/main" val="678276621"/>
                    </a:ext>
                  </a:extLst>
                </a:gridCol>
                <a:gridCol w="608006">
                  <a:extLst>
                    <a:ext uri="{9D8B030D-6E8A-4147-A177-3AD203B41FA5}">
                      <a16:colId xmlns:a16="http://schemas.microsoft.com/office/drawing/2014/main" val="1472317713"/>
                    </a:ext>
                  </a:extLst>
                </a:gridCol>
                <a:gridCol w="608006">
                  <a:extLst>
                    <a:ext uri="{9D8B030D-6E8A-4147-A177-3AD203B41FA5}">
                      <a16:colId xmlns:a16="http://schemas.microsoft.com/office/drawing/2014/main" val="592430997"/>
                    </a:ext>
                  </a:extLst>
                </a:gridCol>
                <a:gridCol w="608006">
                  <a:extLst>
                    <a:ext uri="{9D8B030D-6E8A-4147-A177-3AD203B41FA5}">
                      <a16:colId xmlns:a16="http://schemas.microsoft.com/office/drawing/2014/main" val="2732148142"/>
                    </a:ext>
                  </a:extLst>
                </a:gridCol>
              </a:tblGrid>
              <a:tr h="478245">
                <a:tc>
                  <a:txBody>
                    <a:bodyPr/>
                    <a:lstStyle/>
                    <a:p>
                      <a:r>
                        <a:rPr lang="de-DE" sz="1800" dirty="0"/>
                        <a:t>Pause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642504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20960649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7489659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9308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38267146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Z0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5463080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469927"/>
              </p:ext>
            </p:extLst>
          </p:nvPr>
        </p:nvGraphicFramePr>
        <p:xfrm>
          <a:off x="8212014" y="1825625"/>
          <a:ext cx="3540372" cy="2869470"/>
        </p:xfrm>
        <a:graphic>
          <a:graphicData uri="http://schemas.openxmlformats.org/drawingml/2006/table">
            <a:tbl>
              <a:tblPr firstRow="1" firstCol="1" lastRow="1" lastCol="1" bandRow="1">
                <a:tableStyleId>{073A0DAA-6AF3-43AB-8588-CEC1D06C72B9}</a:tableStyleId>
              </a:tblPr>
              <a:tblGrid>
                <a:gridCol w="726832">
                  <a:extLst>
                    <a:ext uri="{9D8B030D-6E8A-4147-A177-3AD203B41FA5}">
                      <a16:colId xmlns:a16="http://schemas.microsoft.com/office/drawing/2014/main" val="1540883233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159092061"/>
                    </a:ext>
                  </a:extLst>
                </a:gridCol>
                <a:gridCol w="463062">
                  <a:extLst>
                    <a:ext uri="{9D8B030D-6E8A-4147-A177-3AD203B41FA5}">
                      <a16:colId xmlns:a16="http://schemas.microsoft.com/office/drawing/2014/main" val="678276621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1472317713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592430997"/>
                    </a:ext>
                  </a:extLst>
                </a:gridCol>
                <a:gridCol w="590062">
                  <a:extLst>
                    <a:ext uri="{9D8B030D-6E8A-4147-A177-3AD203B41FA5}">
                      <a16:colId xmlns:a16="http://schemas.microsoft.com/office/drawing/2014/main" val="2732148142"/>
                    </a:ext>
                  </a:extLst>
                </a:gridCol>
              </a:tblGrid>
              <a:tr h="478245">
                <a:tc>
                  <a:txBody>
                    <a:bodyPr/>
                    <a:lstStyle/>
                    <a:p>
                      <a:r>
                        <a:rPr lang="de-DE" sz="1800" dirty="0" err="1"/>
                        <a:t>Reset</a:t>
                      </a:r>
                      <a:endParaRPr lang="de-DE" sz="18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642504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20960649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7489659"/>
                  </a:ext>
                </a:extLst>
              </a:tr>
              <a:tr h="478245">
                <a:tc rowSpan="2">
                  <a:txBody>
                    <a:bodyPr/>
                    <a:lstStyle/>
                    <a:p>
                      <a:r>
                        <a:rPr lang="de-DE" sz="1800" dirty="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9308"/>
                  </a:ext>
                </a:extLst>
              </a:tr>
              <a:tr h="47824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38267146"/>
                  </a:ext>
                </a:extLst>
              </a:tr>
              <a:tr h="47824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de-DE" sz="1800" dirty="0"/>
                        <a:t>Z0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strike="noStrike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de-DE" sz="1800" strike="noStrike" dirty="0"/>
                        <a:t>Z0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54630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2419398" y="2805177"/>
            <a:ext cx="997921" cy="381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652751" y="3771350"/>
            <a:ext cx="430446" cy="361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6083197" y="2376304"/>
            <a:ext cx="430446" cy="361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9550674" y="3335585"/>
            <a:ext cx="430446" cy="361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9981120" y="2825265"/>
            <a:ext cx="430446" cy="361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978558" y="2317445"/>
            <a:ext cx="368612" cy="839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6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424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</vt:lpstr>
      <vt:lpstr>Stoppuhr</vt:lpstr>
      <vt:lpstr>Bestandteile</vt:lpstr>
      <vt:lpstr>Doppelfunktionstasten</vt:lpstr>
      <vt:lpstr>Zustandsdiagramm</vt:lpstr>
      <vt:lpstr>Zustandscodierung</vt:lpstr>
      <vt:lpstr>Übergangsschaltnetz</vt:lpstr>
      <vt:lpstr>KV - Diagramm</vt:lpstr>
      <vt:lpstr>Ausgangsschaltnetz</vt:lpstr>
      <vt:lpstr>KV - 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Stoppuhr</dc:title>
  <dc:creator>nunujanak</dc:creator>
  <cp:lastModifiedBy>Fabian Kahlich</cp:lastModifiedBy>
  <cp:revision>78</cp:revision>
  <dcterms:created xsi:type="dcterms:W3CDTF">2017-01-22T00:15:03Z</dcterms:created>
  <dcterms:modified xsi:type="dcterms:W3CDTF">2017-01-26T19:29:52Z</dcterms:modified>
</cp:coreProperties>
</file>