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70" r:id="rId4"/>
    <p:sldId id="271" r:id="rId5"/>
    <p:sldId id="272" r:id="rId6"/>
    <p:sldId id="269" r:id="rId7"/>
    <p:sldId id="282" r:id="rId8"/>
    <p:sldId id="257" r:id="rId9"/>
    <p:sldId id="263" r:id="rId10"/>
    <p:sldId id="266" r:id="rId11"/>
    <p:sldId id="273" r:id="rId12"/>
    <p:sldId id="259" r:id="rId13"/>
    <p:sldId id="274" r:id="rId14"/>
    <p:sldId id="260" r:id="rId15"/>
    <p:sldId id="264" r:id="rId16"/>
    <p:sldId id="265" r:id="rId17"/>
    <p:sldId id="261" r:id="rId18"/>
    <p:sldId id="276" r:id="rId19"/>
    <p:sldId id="275" r:id="rId20"/>
    <p:sldId id="277" r:id="rId21"/>
    <p:sldId id="279" r:id="rId22"/>
    <p:sldId id="283"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94692"/>
  </p:normalViewPr>
  <p:slideViewPr>
    <p:cSldViewPr snapToGrid="0" snapToObjects="1">
      <p:cViewPr varScale="1">
        <p:scale>
          <a:sx n="113" d="100"/>
          <a:sy n="113" d="100"/>
        </p:scale>
        <p:origin x="17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smtClean="0"/>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auf Platzhalter ziehen oder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smtClean="0"/>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smtClean="0"/>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smtClean="0"/>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smtClean="0"/>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smtClean="0"/>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smtClean="0"/>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smtClean="0"/>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smtClean="0"/>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smtClean="0"/>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idx="1"/>
          </p:nvPr>
        </p:nvSpPr>
        <p:spPr/>
        <p:txBody>
          <a:bodyPr anchor="ct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smtClean="0"/>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smtClean="0"/>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smtClean="0"/>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5/27/16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9.gi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normAutofit/>
          </a:bodyPr>
          <a:lstStyle/>
          <a:p>
            <a:r>
              <a:rPr lang="de-DE" dirty="0">
                <a:solidFill>
                  <a:schemeClr val="tx1"/>
                </a:solidFill>
              </a:rPr>
              <a:t>Fabian </a:t>
            </a:r>
            <a:r>
              <a:rPr lang="de-DE" dirty="0" err="1" smtClean="0">
                <a:solidFill>
                  <a:schemeClr val="tx1"/>
                </a:solidFill>
              </a:rPr>
              <a:t>Kahlich</a:t>
            </a:r>
            <a:r>
              <a:rPr lang="de-DE" dirty="0" smtClean="0">
                <a:solidFill>
                  <a:schemeClr val="tx1"/>
                </a:solidFill>
              </a:rPr>
              <a:t>, Jasmin Yildiz, Farid </a:t>
            </a:r>
            <a:r>
              <a:rPr lang="de-DE" dirty="0" err="1" smtClean="0">
                <a:solidFill>
                  <a:schemeClr val="tx1"/>
                </a:solidFill>
              </a:rPr>
              <a:t>Haiderzada</a:t>
            </a:r>
            <a:r>
              <a:rPr lang="de-DE" dirty="0" smtClean="0">
                <a:solidFill>
                  <a:schemeClr val="tx1"/>
                </a:solidFill>
              </a:rPr>
              <a:t>, </a:t>
            </a:r>
            <a:br>
              <a:rPr lang="de-DE" dirty="0" smtClean="0">
                <a:solidFill>
                  <a:schemeClr val="tx1"/>
                </a:solidFill>
              </a:rPr>
            </a:br>
            <a:r>
              <a:rPr lang="de-DE" dirty="0" smtClean="0">
                <a:solidFill>
                  <a:schemeClr val="tx1"/>
                </a:solidFill>
              </a:rPr>
              <a:t>Thi </a:t>
            </a:r>
            <a:r>
              <a:rPr lang="de-DE" dirty="0">
                <a:solidFill>
                  <a:schemeClr val="tx1"/>
                </a:solidFill>
              </a:rPr>
              <a:t>Phuong </a:t>
            </a:r>
            <a:r>
              <a:rPr lang="de-DE" dirty="0" err="1">
                <a:solidFill>
                  <a:schemeClr val="tx1"/>
                </a:solidFill>
              </a:rPr>
              <a:t>Thao</a:t>
            </a:r>
            <a:r>
              <a:rPr lang="de-DE" dirty="0">
                <a:solidFill>
                  <a:schemeClr val="tx1"/>
                </a:solidFill>
              </a:rPr>
              <a:t> Ho, </a:t>
            </a:r>
            <a:r>
              <a:rPr lang="de-DE" dirty="0" smtClean="0">
                <a:solidFill>
                  <a:schemeClr val="tx1"/>
                </a:solidFill>
              </a:rPr>
              <a:t>Sean </a:t>
            </a:r>
            <a:r>
              <a:rPr lang="de-DE" dirty="0" err="1">
                <a:solidFill>
                  <a:schemeClr val="tx1"/>
                </a:solidFill>
              </a:rPr>
              <a:t>Gocks</a:t>
            </a:r>
            <a:r>
              <a:rPr lang="de-DE" dirty="0">
                <a:solidFill>
                  <a:schemeClr val="tx1"/>
                </a:solidFill>
              </a:rPr>
              <a:t>, </a:t>
            </a:r>
            <a:br>
              <a:rPr lang="de-DE" dirty="0">
                <a:solidFill>
                  <a:schemeClr val="tx1"/>
                </a:solidFill>
              </a:rPr>
            </a:br>
            <a:r>
              <a:rPr lang="de-DE" dirty="0" smtClean="0">
                <a:solidFill>
                  <a:schemeClr val="tx1"/>
                </a:solidFill>
              </a:rPr>
              <a:t>Jenifer </a:t>
            </a:r>
            <a:r>
              <a:rPr lang="de-DE" dirty="0" err="1">
                <a:solidFill>
                  <a:schemeClr val="tx1"/>
                </a:solidFill>
              </a:rPr>
              <a:t>Prochnow</a:t>
            </a:r>
            <a:r>
              <a:rPr lang="de-DE" dirty="0">
                <a:solidFill>
                  <a:schemeClr val="tx1"/>
                </a:solidFill>
              </a:rPr>
              <a:t>, </a:t>
            </a:r>
            <a:r>
              <a:rPr lang="de-DE" dirty="0" err="1" smtClean="0">
                <a:solidFill>
                  <a:schemeClr val="tx1"/>
                </a:solidFill>
              </a:rPr>
              <a:t>Lan</a:t>
            </a:r>
            <a:r>
              <a:rPr lang="de-DE" dirty="0" smtClean="0">
                <a:solidFill>
                  <a:schemeClr val="tx1"/>
                </a:solidFill>
              </a:rPr>
              <a:t> </a:t>
            </a:r>
            <a:r>
              <a:rPr lang="de-DE" dirty="0">
                <a:solidFill>
                  <a:schemeClr val="tx1"/>
                </a:solidFill>
              </a:rPr>
              <a:t>Phuong Nguyen, </a:t>
            </a:r>
            <a:r>
              <a:rPr lang="de-DE" dirty="0" smtClean="0">
                <a:solidFill>
                  <a:schemeClr val="tx1"/>
                </a:solidFill>
              </a:rPr>
              <a:t/>
            </a:r>
            <a:br>
              <a:rPr lang="de-DE" dirty="0" smtClean="0">
                <a:solidFill>
                  <a:schemeClr val="tx1"/>
                </a:solidFill>
              </a:rPr>
            </a:br>
            <a:r>
              <a:rPr lang="de-DE" dirty="0" smtClean="0">
                <a:solidFill>
                  <a:schemeClr val="tx1"/>
                </a:solidFill>
              </a:rPr>
              <a:t>Daria </a:t>
            </a:r>
            <a:r>
              <a:rPr lang="de-DE" dirty="0" err="1">
                <a:solidFill>
                  <a:schemeClr val="tx1"/>
                </a:solidFill>
              </a:rPr>
              <a:t>Sokolova</a:t>
            </a:r>
            <a:r>
              <a:rPr lang="de-DE" dirty="0">
                <a:solidFill>
                  <a:schemeClr val="tx1"/>
                </a:solidFill>
              </a:rPr>
              <a:t>, </a:t>
            </a:r>
            <a:r>
              <a:rPr lang="de-DE" dirty="0" smtClean="0">
                <a:solidFill>
                  <a:schemeClr val="tx1"/>
                </a:solidFill>
              </a:rPr>
              <a:t>Kevin </a:t>
            </a:r>
            <a:r>
              <a:rPr lang="de-DE" dirty="0" err="1">
                <a:solidFill>
                  <a:schemeClr val="tx1"/>
                </a:solidFill>
              </a:rPr>
              <a:t>Brandao</a:t>
            </a:r>
            <a:r>
              <a:rPr lang="de-DE" dirty="0">
                <a:solidFill>
                  <a:schemeClr val="tx1"/>
                </a:solidFill>
              </a:rPr>
              <a:t> da </a:t>
            </a:r>
            <a:r>
              <a:rPr lang="de-DE" dirty="0" err="1">
                <a:solidFill>
                  <a:schemeClr val="tx1"/>
                </a:solidFill>
              </a:rPr>
              <a:t>Graca</a:t>
            </a:r>
            <a:r>
              <a:rPr lang="de-DE" dirty="0">
                <a:solidFill>
                  <a:schemeClr val="tx1"/>
                </a:solidFill>
              </a:rPr>
              <a:t>, </a:t>
            </a:r>
            <a:r>
              <a:rPr lang="de-DE" dirty="0" smtClean="0">
                <a:solidFill>
                  <a:schemeClr val="tx1"/>
                </a:solidFill>
              </a:rPr>
              <a:t/>
            </a:r>
            <a:br>
              <a:rPr lang="de-DE" dirty="0" smtClean="0">
                <a:solidFill>
                  <a:schemeClr val="tx1"/>
                </a:solidFill>
              </a:rPr>
            </a:br>
            <a:r>
              <a:rPr lang="de-DE" dirty="0" smtClean="0">
                <a:solidFill>
                  <a:schemeClr val="tx1"/>
                </a:solidFill>
              </a:rPr>
              <a:t>Sven-Erik Baum, Hamid </a:t>
            </a:r>
            <a:r>
              <a:rPr lang="de-DE" dirty="0">
                <a:solidFill>
                  <a:schemeClr val="tx1"/>
                </a:solidFill>
              </a:rPr>
              <a:t>Rahimi</a:t>
            </a:r>
            <a:r>
              <a:rPr lang="de-DE" dirty="0" smtClean="0">
                <a:solidFill>
                  <a:schemeClr val="tx1"/>
                </a:solidFill>
              </a:rPr>
              <a:t>, </a:t>
            </a:r>
            <a:endParaRPr lang="de-DE" dirty="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5106470" y="685799"/>
            <a:ext cx="2095500" cy="1438275"/>
          </a:xfrm>
          <a:prstGeom prst="rect">
            <a:avLst/>
          </a:prstGeom>
        </p:spPr>
      </p:pic>
    </p:spTree>
    <p:extLst>
      <p:ext uri="{BB962C8B-B14F-4D97-AF65-F5344CB8AC3E}">
        <p14:creationId xmlns:p14="http://schemas.microsoft.com/office/powerpoint/2010/main" val="1414545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Potentiale</a:t>
            </a:r>
            <a:endParaRPr lang="de-DE" dirty="0"/>
          </a:p>
        </p:txBody>
      </p:sp>
      <p:sp>
        <p:nvSpPr>
          <p:cNvPr id="3" name="Inhaltsplatzhalter 2"/>
          <p:cNvSpPr>
            <a:spLocks noGrp="1"/>
          </p:cNvSpPr>
          <p:nvPr>
            <p:ph idx="1"/>
          </p:nvPr>
        </p:nvSpPr>
        <p:spPr>
          <a:xfrm>
            <a:off x="674848" y="2318657"/>
            <a:ext cx="8534400" cy="3615267"/>
          </a:xfrm>
        </p:spPr>
        <p:txBody>
          <a:bodyPr/>
          <a:lstStyle/>
          <a:p>
            <a:r>
              <a:rPr lang="de-DE" smtClean="0">
                <a:solidFill>
                  <a:schemeClr val="tx1"/>
                </a:solidFill>
              </a:rPr>
              <a:t>Nummer-eins-Position </a:t>
            </a:r>
            <a:r>
              <a:rPr lang="de-DE" dirty="0">
                <a:solidFill>
                  <a:schemeClr val="tx1"/>
                </a:solidFill>
              </a:rPr>
              <a:t>von </a:t>
            </a:r>
            <a:r>
              <a:rPr lang="de-DE" dirty="0" smtClean="0">
                <a:solidFill>
                  <a:schemeClr val="tx1"/>
                </a:solidFill>
              </a:rPr>
              <a:t>Fußballprodukten</a:t>
            </a:r>
            <a:br>
              <a:rPr lang="de-DE" dirty="0" smtClean="0">
                <a:solidFill>
                  <a:schemeClr val="tx1"/>
                </a:solidFill>
              </a:rPr>
            </a:br>
            <a:endParaRPr lang="de-DE" dirty="0">
              <a:solidFill>
                <a:schemeClr val="tx1"/>
              </a:solidFill>
            </a:endParaRPr>
          </a:p>
          <a:p>
            <a:r>
              <a:rPr lang="de-DE" dirty="0" smtClean="0">
                <a:solidFill>
                  <a:schemeClr val="tx1"/>
                </a:solidFill>
              </a:rPr>
              <a:t>Verlagerung </a:t>
            </a:r>
            <a:r>
              <a:rPr lang="de-DE" dirty="0">
                <a:solidFill>
                  <a:schemeClr val="tx1"/>
                </a:solidFill>
              </a:rPr>
              <a:t>der Produktion nach </a:t>
            </a:r>
            <a:r>
              <a:rPr lang="de-DE" dirty="0" smtClean="0">
                <a:solidFill>
                  <a:schemeClr val="tx1"/>
                </a:solidFill>
              </a:rPr>
              <a:t>Europa</a:t>
            </a:r>
            <a:br>
              <a:rPr lang="de-DE" dirty="0" smtClean="0">
                <a:solidFill>
                  <a:schemeClr val="tx1"/>
                </a:solidFill>
              </a:rPr>
            </a:br>
            <a:endParaRPr lang="de-DE" dirty="0">
              <a:solidFill>
                <a:schemeClr val="tx1"/>
              </a:solidFill>
            </a:endParaRPr>
          </a:p>
          <a:p>
            <a:r>
              <a:rPr lang="de-DE" dirty="0" smtClean="0">
                <a:solidFill>
                  <a:schemeClr val="tx1"/>
                </a:solidFill>
              </a:rPr>
              <a:t>Wachstum </a:t>
            </a:r>
            <a:r>
              <a:rPr lang="de-DE" dirty="0">
                <a:solidFill>
                  <a:schemeClr val="tx1"/>
                </a:solidFill>
              </a:rPr>
              <a:t>in den Schlüsselmärkten </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85039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Stärken</a:t>
            </a:r>
            <a:endParaRPr lang="de-DE" dirty="0"/>
          </a:p>
        </p:txBody>
      </p:sp>
      <p:sp>
        <p:nvSpPr>
          <p:cNvPr id="3" name="Inhaltsplatzhalter 2"/>
          <p:cNvSpPr>
            <a:spLocks noGrp="1"/>
          </p:cNvSpPr>
          <p:nvPr>
            <p:ph idx="1"/>
          </p:nvPr>
        </p:nvSpPr>
        <p:spPr>
          <a:xfrm>
            <a:off x="674848" y="2318657"/>
            <a:ext cx="8534400" cy="3615267"/>
          </a:xfrm>
        </p:spPr>
        <p:txBody>
          <a:bodyPr>
            <a:normAutofit/>
          </a:bodyPr>
          <a:lstStyle/>
          <a:p>
            <a:pPr marL="370416" lvl="0" indent="-370416" algn="just">
              <a:spcBef>
                <a:spcPts val="0"/>
              </a:spcBef>
              <a:defRPr sz="1800"/>
            </a:pPr>
            <a:r>
              <a:rPr lang="de-DE" dirty="0" smtClean="0">
                <a:solidFill>
                  <a:schemeClr val="tx1"/>
                </a:solidFill>
                <a:ea typeface="Helvetica"/>
                <a:cs typeface="Helvetica"/>
                <a:sym typeface="Helvetica"/>
              </a:rPr>
              <a:t>Historie</a:t>
            </a:r>
            <a:endParaRPr lang="de-DE" dirty="0">
              <a:solidFill>
                <a:schemeClr val="tx1"/>
              </a:solidFill>
              <a:ea typeface="Helvetica"/>
              <a:cs typeface="Helvetica"/>
              <a:sym typeface="Helvetica"/>
            </a:endParaRPr>
          </a:p>
          <a:p>
            <a:pPr marL="370416" lvl="0" indent="-370416" algn="just">
              <a:spcBef>
                <a:spcPts val="0"/>
              </a:spcBef>
              <a:defRPr sz="1800"/>
            </a:pPr>
            <a:endParaRPr lang="de-DE" dirty="0">
              <a:solidFill>
                <a:schemeClr val="tx1"/>
              </a:solidFill>
              <a:ea typeface="Helvetica"/>
              <a:cs typeface="Helvetica"/>
              <a:sym typeface="Helvetica"/>
            </a:endParaRPr>
          </a:p>
          <a:p>
            <a:pPr marL="370416" lvl="0" indent="-370416" algn="just">
              <a:spcBef>
                <a:spcPts val="0"/>
              </a:spcBef>
              <a:defRPr sz="1800"/>
            </a:pPr>
            <a:r>
              <a:rPr lang="de-DE" dirty="0" smtClean="0">
                <a:solidFill>
                  <a:schemeClr val="tx1"/>
                </a:solidFill>
                <a:ea typeface="Helvetica"/>
                <a:cs typeface="Helvetica"/>
                <a:sym typeface="Helvetica"/>
              </a:rPr>
              <a:t>Werbewirkung</a:t>
            </a:r>
            <a:endParaRPr lang="de-DE" dirty="0">
              <a:solidFill>
                <a:schemeClr val="tx1"/>
              </a:solidFill>
              <a:ea typeface="Helvetica"/>
              <a:cs typeface="Helvetica"/>
              <a:sym typeface="Helvetica"/>
            </a:endParaRPr>
          </a:p>
          <a:p>
            <a:pPr marL="370416" lvl="0" indent="-370416" algn="just">
              <a:spcBef>
                <a:spcPts val="0"/>
              </a:spcBef>
              <a:defRPr sz="1800"/>
            </a:pPr>
            <a:endParaRPr lang="de-DE" dirty="0">
              <a:solidFill>
                <a:schemeClr val="tx1"/>
              </a:solidFill>
              <a:ea typeface="Helvetica"/>
              <a:cs typeface="Helvetica"/>
              <a:sym typeface="Helvetica"/>
            </a:endParaRPr>
          </a:p>
          <a:p>
            <a:pPr marL="370416" lvl="0" indent="-370416" algn="just">
              <a:spcBef>
                <a:spcPts val="0"/>
              </a:spcBef>
              <a:defRPr sz="1800"/>
            </a:pPr>
            <a:r>
              <a:rPr lang="de-DE" dirty="0">
                <a:solidFill>
                  <a:schemeClr val="tx1"/>
                </a:solidFill>
                <a:ea typeface="Helvetica"/>
                <a:cs typeface="Helvetica"/>
                <a:sym typeface="Helvetica"/>
              </a:rPr>
              <a:t>Markensymbol</a:t>
            </a:r>
          </a:p>
          <a:p>
            <a:pPr marL="370416" lvl="0" indent="-370416" algn="just">
              <a:spcBef>
                <a:spcPts val="0"/>
              </a:spcBef>
              <a:defRPr sz="1800"/>
            </a:pPr>
            <a:endParaRPr lang="de-DE" dirty="0">
              <a:solidFill>
                <a:schemeClr val="tx1"/>
              </a:solidFill>
              <a:ea typeface="Helvetica"/>
              <a:cs typeface="Helvetica"/>
              <a:sym typeface="Helvetica"/>
            </a:endParaRPr>
          </a:p>
          <a:p>
            <a:pPr marL="370416" lvl="0" indent="-370416" algn="just">
              <a:spcBef>
                <a:spcPts val="0"/>
              </a:spcBef>
              <a:defRPr sz="1800"/>
            </a:pPr>
            <a:r>
              <a:rPr lang="de-DE" dirty="0">
                <a:solidFill>
                  <a:schemeClr val="tx1"/>
                </a:solidFill>
                <a:ea typeface="Helvetica"/>
                <a:cs typeface="Helvetica"/>
                <a:sym typeface="Helvetica"/>
              </a:rPr>
              <a:t>Verständnis für die Bedürfnisse der </a:t>
            </a:r>
            <a:r>
              <a:rPr lang="de-DE" dirty="0" smtClean="0">
                <a:solidFill>
                  <a:schemeClr val="tx1"/>
                </a:solidFill>
                <a:ea typeface="Helvetica"/>
                <a:cs typeface="Helvetica"/>
                <a:sym typeface="Helvetica"/>
              </a:rPr>
              <a:t>Sportler</a:t>
            </a:r>
            <a:endParaRPr lang="de-DE" dirty="0">
              <a:solidFill>
                <a:schemeClr val="tx1"/>
              </a:solidFill>
              <a:ea typeface="Helvetica"/>
              <a:cs typeface="Helvetica"/>
              <a:sym typeface="Helvetica"/>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2000960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a:t>Schwächen</a:t>
            </a:r>
          </a:p>
        </p:txBody>
      </p:sp>
      <p:sp>
        <p:nvSpPr>
          <p:cNvPr id="3" name="Inhaltsplatzhalter 2"/>
          <p:cNvSpPr>
            <a:spLocks noGrp="1"/>
          </p:cNvSpPr>
          <p:nvPr>
            <p:ph idx="1"/>
          </p:nvPr>
        </p:nvSpPr>
        <p:spPr>
          <a:xfrm>
            <a:off x="674848" y="2318657"/>
            <a:ext cx="8534400" cy="3615267"/>
          </a:xfrm>
        </p:spPr>
        <p:txBody>
          <a:bodyPr/>
          <a:lstStyle/>
          <a:p>
            <a:r>
              <a:rPr lang="de-DE" dirty="0" smtClean="0">
                <a:solidFill>
                  <a:schemeClr val="tx1"/>
                </a:solidFill>
              </a:rPr>
              <a:t>US-Markt</a:t>
            </a:r>
            <a:br>
              <a:rPr lang="de-DE" dirty="0" smtClean="0">
                <a:solidFill>
                  <a:schemeClr val="tx1"/>
                </a:solidFill>
              </a:rPr>
            </a:br>
            <a:endParaRPr lang="de-DE" dirty="0" smtClean="0">
              <a:solidFill>
                <a:schemeClr val="tx1"/>
              </a:solidFill>
            </a:endParaRPr>
          </a:p>
          <a:p>
            <a:r>
              <a:rPr lang="de-DE" dirty="0" smtClean="0">
                <a:solidFill>
                  <a:schemeClr val="tx1"/>
                </a:solidFill>
              </a:rPr>
              <a:t>Outdoor-Bekleidung</a:t>
            </a:r>
            <a:br>
              <a:rPr lang="de-DE" dirty="0" smtClean="0">
                <a:solidFill>
                  <a:schemeClr val="tx1"/>
                </a:solidFill>
              </a:rPr>
            </a:br>
            <a:endParaRPr lang="de-DE" dirty="0">
              <a:solidFill>
                <a:schemeClr val="tx1"/>
              </a:solidFill>
            </a:endParaRPr>
          </a:p>
          <a:p>
            <a:r>
              <a:rPr lang="de-DE" dirty="0" smtClean="0">
                <a:solidFill>
                  <a:schemeClr val="tx1"/>
                </a:solidFill>
              </a:rPr>
              <a:t>Marge</a:t>
            </a:r>
            <a:endParaRPr lang="de-DE" dirty="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69484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pPr lvl="0"/>
            <a:r>
              <a:rPr lang="de-DE" dirty="0" smtClean="0"/>
              <a:t>Wettbewerber</a:t>
            </a:r>
            <a:endParaRPr lang="de-DE" dirty="0"/>
          </a:p>
        </p:txBody>
      </p:sp>
      <p:sp>
        <p:nvSpPr>
          <p:cNvPr id="3" name="Inhaltsplatzhalter 2"/>
          <p:cNvSpPr>
            <a:spLocks noGrp="1"/>
          </p:cNvSpPr>
          <p:nvPr>
            <p:ph idx="1"/>
          </p:nvPr>
        </p:nvSpPr>
        <p:spPr>
          <a:xfrm>
            <a:off x="674848" y="1797157"/>
            <a:ext cx="8534400" cy="4136767"/>
          </a:xfrm>
        </p:spPr>
        <p:txBody>
          <a:bodyPr>
            <a:normAutofit/>
          </a:bodyPr>
          <a:lstStyle/>
          <a:p>
            <a:pPr marL="370416" indent="-370416" algn="just">
              <a:spcBef>
                <a:spcPts val="0"/>
              </a:spcBef>
              <a:defRPr sz="1800"/>
            </a:pPr>
            <a:r>
              <a:rPr lang="de-DE" dirty="0">
                <a:solidFill>
                  <a:schemeClr val="tx1"/>
                </a:solidFill>
              </a:rPr>
              <a:t>Umsatz 2015:</a:t>
            </a:r>
          </a:p>
          <a:p>
            <a:pPr marL="370416" lvl="0" indent="-370416" algn="just">
              <a:spcBef>
                <a:spcPts val="0"/>
              </a:spcBef>
              <a:defRPr sz="1800"/>
            </a:pPr>
            <a:endParaRPr lang="de-DE" dirty="0">
              <a:solidFill>
                <a:schemeClr val="tx1"/>
              </a:solidFill>
              <a:ea typeface="Helvetica"/>
              <a:cs typeface="Helvetica"/>
              <a:sym typeface="Helvetica"/>
            </a:endParaRPr>
          </a:p>
          <a:p>
            <a:pPr marL="0" lvl="0" indent="0" algn="just">
              <a:spcBef>
                <a:spcPts val="0"/>
              </a:spcBef>
              <a:buSzTx/>
              <a:buNone/>
              <a:defRPr sz="1800"/>
            </a:pPr>
            <a:r>
              <a:rPr lang="de-DE" dirty="0" smtClean="0">
                <a:solidFill>
                  <a:schemeClr val="tx1"/>
                </a:solidFill>
              </a:rPr>
              <a:t>			</a:t>
            </a:r>
          </a:p>
          <a:p>
            <a:pPr marL="0" lvl="0" indent="0" algn="just">
              <a:spcBef>
                <a:spcPts val="0"/>
              </a:spcBef>
              <a:buSzTx/>
              <a:buNone/>
              <a:defRPr sz="1800"/>
            </a:pPr>
            <a:r>
              <a:rPr lang="de-DE" dirty="0">
                <a:solidFill>
                  <a:schemeClr val="tx1"/>
                </a:solidFill>
              </a:rPr>
              <a:t>	</a:t>
            </a:r>
            <a:r>
              <a:rPr lang="de-DE" dirty="0" smtClean="0">
                <a:solidFill>
                  <a:schemeClr val="tx1"/>
                </a:solidFill>
              </a:rPr>
              <a:t>		16,92 </a:t>
            </a:r>
            <a:r>
              <a:rPr lang="de-DE" dirty="0">
                <a:solidFill>
                  <a:schemeClr val="tx1"/>
                </a:solidFill>
              </a:rPr>
              <a:t>Mrd. </a:t>
            </a:r>
            <a:r>
              <a:rPr lang="de-DE" dirty="0" smtClean="0">
                <a:solidFill>
                  <a:schemeClr val="tx1"/>
                </a:solidFill>
              </a:rPr>
              <a:t>EURO</a:t>
            </a:r>
          </a:p>
          <a:p>
            <a:pPr marL="0" lvl="0" indent="0" algn="just">
              <a:spcBef>
                <a:spcPts val="0"/>
              </a:spcBef>
              <a:buSzTx/>
              <a:buNone/>
              <a:defRPr sz="1800"/>
            </a:pPr>
            <a:endParaRPr lang="de-DE" dirty="0">
              <a:solidFill>
                <a:schemeClr val="tx1"/>
              </a:solidFill>
            </a:endParaRPr>
          </a:p>
          <a:p>
            <a:pPr marL="0" lvl="0" indent="0" algn="just">
              <a:spcBef>
                <a:spcPts val="0"/>
              </a:spcBef>
              <a:buSzTx/>
              <a:buNone/>
              <a:defRPr sz="1800"/>
            </a:pPr>
            <a:endParaRPr lang="de-DE" dirty="0">
              <a:solidFill>
                <a:schemeClr val="tx1"/>
              </a:solidFill>
            </a:endParaRPr>
          </a:p>
          <a:p>
            <a:pPr marL="0" lvl="0" indent="0" algn="just">
              <a:spcBef>
                <a:spcPts val="0"/>
              </a:spcBef>
              <a:buSzTx/>
              <a:buNone/>
              <a:defRPr sz="1800"/>
            </a:pPr>
            <a:r>
              <a:rPr lang="de-DE" dirty="0">
                <a:solidFill>
                  <a:schemeClr val="tx1"/>
                </a:solidFill>
              </a:rPr>
              <a:t>	</a:t>
            </a:r>
            <a:r>
              <a:rPr lang="de-DE" dirty="0" smtClean="0">
                <a:solidFill>
                  <a:schemeClr val="tx1"/>
                </a:solidFill>
              </a:rPr>
              <a:t>		3,39  </a:t>
            </a:r>
            <a:r>
              <a:rPr lang="de-DE" dirty="0">
                <a:solidFill>
                  <a:schemeClr val="tx1"/>
                </a:solidFill>
              </a:rPr>
              <a:t>Mrd. </a:t>
            </a:r>
            <a:r>
              <a:rPr lang="de-DE" dirty="0" smtClean="0">
                <a:solidFill>
                  <a:schemeClr val="tx1"/>
                </a:solidFill>
              </a:rPr>
              <a:t>EURO</a:t>
            </a:r>
          </a:p>
          <a:p>
            <a:pPr marL="0" lvl="0" indent="0" algn="just">
              <a:spcBef>
                <a:spcPts val="0"/>
              </a:spcBef>
              <a:buSzTx/>
              <a:buNone/>
              <a:defRPr sz="1800"/>
            </a:pPr>
            <a:endParaRPr lang="de-DE" dirty="0">
              <a:solidFill>
                <a:schemeClr val="tx1"/>
              </a:solidFill>
            </a:endParaRPr>
          </a:p>
          <a:p>
            <a:pPr marL="0" lvl="0" indent="0" algn="just">
              <a:spcBef>
                <a:spcPts val="0"/>
              </a:spcBef>
              <a:buSzTx/>
              <a:buNone/>
              <a:defRPr sz="1800"/>
            </a:pPr>
            <a:endParaRPr lang="de-DE" dirty="0">
              <a:solidFill>
                <a:schemeClr val="tx1"/>
              </a:solidFill>
            </a:endParaRPr>
          </a:p>
          <a:p>
            <a:pPr marL="0" lvl="0" indent="0" algn="just">
              <a:spcBef>
                <a:spcPts val="0"/>
              </a:spcBef>
              <a:buSzTx/>
              <a:buNone/>
              <a:defRPr sz="1800"/>
            </a:pPr>
            <a:r>
              <a:rPr lang="de-DE" dirty="0" smtClean="0">
                <a:solidFill>
                  <a:schemeClr val="tx1"/>
                </a:solidFill>
              </a:rPr>
              <a:t>			30,6 </a:t>
            </a:r>
            <a:r>
              <a:rPr lang="de-DE" dirty="0">
                <a:solidFill>
                  <a:schemeClr val="tx1"/>
                </a:solidFill>
              </a:rPr>
              <a:t>USD = ca. 27,1 Mrd. EURO </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48" y="2938287"/>
            <a:ext cx="792002" cy="792002"/>
          </a:xfrm>
          <a:prstGeom prst="rect">
            <a:avLst/>
          </a:prstGeom>
        </p:spPr>
      </p:pic>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8" y="5078606"/>
            <a:ext cx="792002" cy="728687"/>
          </a:xfrm>
          <a:prstGeom prst="rect">
            <a:avLst/>
          </a:prstGeom>
        </p:spPr>
      </p:pic>
      <p:pic>
        <p:nvPicPr>
          <p:cNvPr id="7" name="Bild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351" y="3568365"/>
            <a:ext cx="2484277" cy="1619250"/>
          </a:xfrm>
          <a:prstGeom prst="rect">
            <a:avLst/>
          </a:prstGeom>
        </p:spPr>
      </p:pic>
    </p:spTree>
    <p:extLst>
      <p:ext uri="{BB962C8B-B14F-4D97-AF65-F5344CB8AC3E}">
        <p14:creationId xmlns:p14="http://schemas.microsoft.com/office/powerpoint/2010/main" val="938979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a:t>Potentielle </a:t>
            </a:r>
            <a:r>
              <a:rPr lang="de-DE" dirty="0" smtClean="0"/>
              <a:t>Konkurrenten</a:t>
            </a: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err="1">
                <a:solidFill>
                  <a:schemeClr val="tx1"/>
                </a:solidFill>
              </a:rPr>
              <a:t>Under</a:t>
            </a:r>
            <a:r>
              <a:rPr lang="de-DE" dirty="0">
                <a:solidFill>
                  <a:schemeClr val="tx1"/>
                </a:solidFill>
              </a:rPr>
              <a:t> </a:t>
            </a:r>
            <a:r>
              <a:rPr lang="de-DE" dirty="0" smtClean="0">
                <a:solidFill>
                  <a:schemeClr val="tx1"/>
                </a:solidFill>
              </a:rPr>
              <a:t>Armour</a:t>
            </a:r>
            <a:br>
              <a:rPr lang="de-DE" dirty="0" smtClean="0">
                <a:solidFill>
                  <a:schemeClr val="tx1"/>
                </a:solidFill>
              </a:rPr>
            </a:br>
            <a:endParaRPr lang="de-DE" dirty="0" smtClean="0">
              <a:solidFill>
                <a:schemeClr val="tx1"/>
              </a:solidFill>
            </a:endParaRPr>
          </a:p>
          <a:p>
            <a:r>
              <a:rPr lang="de-DE" dirty="0">
                <a:solidFill>
                  <a:schemeClr val="tx1"/>
                </a:solidFill>
              </a:rPr>
              <a:t>New </a:t>
            </a:r>
            <a:r>
              <a:rPr lang="de-DE" dirty="0" smtClean="0">
                <a:solidFill>
                  <a:schemeClr val="tx1"/>
                </a:solidFill>
              </a:rPr>
              <a:t>Balance</a:t>
            </a:r>
            <a:br>
              <a:rPr lang="de-DE" dirty="0" smtClean="0">
                <a:solidFill>
                  <a:schemeClr val="tx1"/>
                </a:solidFill>
              </a:rPr>
            </a:br>
            <a:endParaRPr lang="de-DE" dirty="0">
              <a:solidFill>
                <a:schemeClr val="tx1"/>
              </a:solidFill>
            </a:endParaRPr>
          </a:p>
          <a:p>
            <a:r>
              <a:rPr lang="de-DE" dirty="0">
                <a:solidFill>
                  <a:schemeClr val="tx1"/>
                </a:solidFill>
              </a:rPr>
              <a:t>H&amp;M (Mango</a:t>
            </a:r>
            <a:r>
              <a:rPr lang="de-DE" dirty="0" smtClean="0">
                <a:solidFill>
                  <a:schemeClr val="tx1"/>
                </a:solidFill>
              </a:rPr>
              <a:t>….)</a:t>
            </a:r>
            <a:endParaRPr lang="de-DE" dirty="0">
              <a:solidFill>
                <a:schemeClr val="tx1"/>
              </a:solidFill>
            </a:endParaRPr>
          </a:p>
        </p:txBody>
      </p:sp>
      <p:pic>
        <p:nvPicPr>
          <p:cNvPr id="5"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584269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err="1" smtClean="0"/>
              <a:t>Under</a:t>
            </a:r>
            <a:r>
              <a:rPr lang="de-DE" dirty="0" smtClean="0"/>
              <a:t> </a:t>
            </a:r>
            <a:r>
              <a:rPr lang="de-DE" dirty="0" err="1" smtClean="0"/>
              <a:t>armour</a:t>
            </a:r>
            <a:endParaRPr lang="de-DE"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2318657"/>
            <a:ext cx="1259633" cy="1259633"/>
          </a:xfrm>
        </p:spPr>
      </p:pic>
      <p:pic>
        <p:nvPicPr>
          <p:cNvPr id="5" name="Grafik 9"/>
          <p:cNvPicPr/>
          <p:nvPr/>
        </p:nvPicPr>
        <p:blipFill>
          <a:blip r:embed="rId3">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
        <p:nvSpPr>
          <p:cNvPr id="8" name="Textfeld 7"/>
          <p:cNvSpPr txBox="1"/>
          <p:nvPr/>
        </p:nvSpPr>
        <p:spPr>
          <a:xfrm>
            <a:off x="989045" y="4030824"/>
            <a:ext cx="7800392" cy="2031325"/>
          </a:xfrm>
          <a:prstGeom prst="rect">
            <a:avLst/>
          </a:prstGeom>
          <a:noFill/>
        </p:spPr>
        <p:txBody>
          <a:bodyPr wrap="square" rtlCol="0">
            <a:spAutoFit/>
          </a:bodyPr>
          <a:lstStyle/>
          <a:p>
            <a:r>
              <a:rPr lang="de-DE" dirty="0" smtClean="0"/>
              <a:t>Umsatz:			 3,9 Milliarden Euro				Stand 2015</a:t>
            </a:r>
          </a:p>
          <a:p>
            <a:endParaRPr lang="de-DE" dirty="0" smtClean="0"/>
          </a:p>
          <a:p>
            <a:r>
              <a:rPr lang="de-DE" dirty="0" smtClean="0"/>
              <a:t>Leitung:			 Kevin Plank</a:t>
            </a:r>
          </a:p>
          <a:p>
            <a:endParaRPr lang="de-DE" dirty="0"/>
          </a:p>
          <a:p>
            <a:r>
              <a:rPr lang="de-DE" dirty="0" smtClean="0"/>
              <a:t>Gründung:		 1996 </a:t>
            </a:r>
          </a:p>
          <a:p>
            <a:endParaRPr lang="de-DE" dirty="0"/>
          </a:p>
          <a:p>
            <a:r>
              <a:rPr lang="de-DE" dirty="0" smtClean="0"/>
              <a:t>Sitz: 			 Baltimore, Maryland</a:t>
            </a:r>
            <a:endParaRPr lang="de-DE" dirty="0"/>
          </a:p>
        </p:txBody>
      </p:sp>
    </p:spTree>
    <p:extLst>
      <p:ext uri="{BB962C8B-B14F-4D97-AF65-F5344CB8AC3E}">
        <p14:creationId xmlns:p14="http://schemas.microsoft.com/office/powerpoint/2010/main" val="210876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New Balance</a:t>
            </a:r>
            <a:endParaRPr lang="de-DE" dirty="0"/>
          </a:p>
        </p:txBody>
      </p:sp>
      <p:pic>
        <p:nvPicPr>
          <p:cNvPr id="5"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
        <p:nvSpPr>
          <p:cNvPr id="8" name="Textfeld 7"/>
          <p:cNvSpPr txBox="1"/>
          <p:nvPr/>
        </p:nvSpPr>
        <p:spPr>
          <a:xfrm>
            <a:off x="989045" y="4030824"/>
            <a:ext cx="7800392" cy="2031325"/>
          </a:xfrm>
          <a:prstGeom prst="rect">
            <a:avLst/>
          </a:prstGeom>
          <a:noFill/>
        </p:spPr>
        <p:txBody>
          <a:bodyPr wrap="square" rtlCol="0">
            <a:spAutoFit/>
          </a:bodyPr>
          <a:lstStyle/>
          <a:p>
            <a:r>
              <a:rPr lang="de-DE" dirty="0" smtClean="0"/>
              <a:t>Umsatz:			 4 Milliarden Euro					Stand 2015</a:t>
            </a:r>
          </a:p>
          <a:p>
            <a:endParaRPr lang="de-DE" dirty="0" smtClean="0"/>
          </a:p>
          <a:p>
            <a:r>
              <a:rPr lang="de-DE" dirty="0" smtClean="0"/>
              <a:t>Leitung:			 James </a:t>
            </a:r>
            <a:r>
              <a:rPr lang="de-DE" dirty="0"/>
              <a:t>Davis, Robert </a:t>
            </a:r>
            <a:r>
              <a:rPr lang="de-DE" dirty="0" err="1" smtClean="0"/>
              <a:t>DeMartini</a:t>
            </a:r>
            <a:endParaRPr lang="de-DE" dirty="0" smtClean="0"/>
          </a:p>
          <a:p>
            <a:endParaRPr lang="de-DE" dirty="0"/>
          </a:p>
          <a:p>
            <a:r>
              <a:rPr lang="de-DE" dirty="0" smtClean="0"/>
              <a:t>Gründung:		 1906 </a:t>
            </a:r>
          </a:p>
          <a:p>
            <a:endParaRPr lang="de-DE" dirty="0"/>
          </a:p>
          <a:p>
            <a:r>
              <a:rPr lang="de-DE" dirty="0" smtClean="0"/>
              <a:t>Sitz: 			 Boston, USA</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31969" y="2318657"/>
            <a:ext cx="2735105" cy="1261366"/>
          </a:xfrm>
        </p:spPr>
      </p:pic>
    </p:spTree>
    <p:extLst>
      <p:ext uri="{BB962C8B-B14F-4D97-AF65-F5344CB8AC3E}">
        <p14:creationId xmlns:p14="http://schemas.microsoft.com/office/powerpoint/2010/main" val="155810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a:t>Lieferanten</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848" y="2318657"/>
            <a:ext cx="7321639" cy="3848100"/>
          </a:xfrm>
        </p:spPr>
      </p:pic>
      <p:pic>
        <p:nvPicPr>
          <p:cNvPr id="4" name="Grafik 9"/>
          <p:cNvPicPr/>
          <p:nvPr/>
        </p:nvPicPr>
        <p:blipFill>
          <a:blip r:embed="rId3">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643448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9" y="63890"/>
            <a:ext cx="8534400" cy="1507067"/>
          </a:xfrm>
        </p:spPr>
        <p:txBody>
          <a:bodyPr/>
          <a:lstStyle/>
          <a:p>
            <a:r>
              <a:rPr lang="de-DE" dirty="0"/>
              <a:t>Lieferanten</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849" y="1304373"/>
            <a:ext cx="4803422" cy="3048000"/>
          </a:xfrm>
        </p:spPr>
      </p:pic>
      <p:sp>
        <p:nvSpPr>
          <p:cNvPr id="8" name="Textfeld 7"/>
          <p:cNvSpPr txBox="1"/>
          <p:nvPr/>
        </p:nvSpPr>
        <p:spPr>
          <a:xfrm>
            <a:off x="606490" y="4469471"/>
            <a:ext cx="10812917" cy="2246769"/>
          </a:xfrm>
          <a:prstGeom prst="rect">
            <a:avLst/>
          </a:prstGeom>
          <a:noFill/>
        </p:spPr>
        <p:txBody>
          <a:bodyPr wrap="square" rtlCol="0">
            <a:spAutoFit/>
          </a:bodyPr>
          <a:lstStyle/>
          <a:p>
            <a:pPr lvl="0" algn="just" defTabSz="342900">
              <a:defRPr sz="1800"/>
            </a:pPr>
            <a:r>
              <a:rPr lang="de-DE" sz="2000" dirty="0" smtClean="0"/>
              <a:t>Die fünf Spitzenländer </a:t>
            </a:r>
            <a:r>
              <a:rPr lang="de-DE" sz="2000" dirty="0"/>
              <a:t>pro Region im Hinblick auf die </a:t>
            </a:r>
            <a:endParaRPr lang="de-DE" sz="2000" dirty="0" smtClean="0"/>
          </a:p>
          <a:p>
            <a:pPr lvl="0" algn="just" defTabSz="342900">
              <a:defRPr sz="1800"/>
            </a:pPr>
            <a:r>
              <a:rPr lang="de-DE" sz="2000" dirty="0" smtClean="0"/>
              <a:t>Anzahl </a:t>
            </a:r>
            <a:r>
              <a:rPr lang="de-DE" sz="2000" dirty="0"/>
              <a:t>der Produktionsstätten(2014): </a:t>
            </a:r>
          </a:p>
          <a:p>
            <a:pPr lvl="0" algn="just" defTabSz="342900">
              <a:defRPr sz="1800"/>
            </a:pPr>
            <a:endParaRPr lang="de-DE" sz="2000" dirty="0"/>
          </a:p>
          <a:p>
            <a:pPr lvl="0" algn="just" defTabSz="342900">
              <a:defRPr sz="1800"/>
            </a:pPr>
            <a:r>
              <a:rPr lang="de-DE" sz="2000" dirty="0"/>
              <a:t>- Amerika: USA, Brasilien, Kanada, Argentinien und Mexiko</a:t>
            </a:r>
          </a:p>
          <a:p>
            <a:pPr lvl="0" algn="just" defTabSz="342900">
              <a:defRPr sz="1800"/>
            </a:pPr>
            <a:r>
              <a:rPr lang="de-DE" sz="2000" dirty="0"/>
              <a:t>- Asien: China, Korea, Vietnam, Indonesien und Japan</a:t>
            </a:r>
          </a:p>
          <a:p>
            <a:pPr lvl="0" algn="just" defTabSz="342900">
              <a:defRPr sz="1800"/>
            </a:pPr>
            <a:r>
              <a:rPr lang="de-DE" sz="2000" dirty="0"/>
              <a:t>- EMEA: Großbritannien, Deutschland, Türkei, Italien und Spanien.</a:t>
            </a:r>
          </a:p>
          <a:p>
            <a:endParaRPr lang="de-DE" sz="2000" dirty="0"/>
          </a:p>
        </p:txBody>
      </p:sp>
    </p:spTree>
    <p:extLst>
      <p:ext uri="{BB962C8B-B14F-4D97-AF65-F5344CB8AC3E}">
        <p14:creationId xmlns:p14="http://schemas.microsoft.com/office/powerpoint/2010/main" val="80946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a:t>Lieferanten</a:t>
            </a:r>
          </a:p>
        </p:txBody>
      </p:sp>
      <p:sp>
        <p:nvSpPr>
          <p:cNvPr id="3" name="Inhaltsplatzhalter 2"/>
          <p:cNvSpPr>
            <a:spLocks noGrp="1"/>
          </p:cNvSpPr>
          <p:nvPr>
            <p:ph idx="1"/>
          </p:nvPr>
        </p:nvSpPr>
        <p:spPr>
          <a:xfrm>
            <a:off x="674848" y="2318657"/>
            <a:ext cx="8534400" cy="3615267"/>
          </a:xfrm>
        </p:spPr>
        <p:txBody>
          <a:bodyPr>
            <a:normAutofit/>
          </a:bodyPr>
          <a:lstStyle/>
          <a:p>
            <a:pPr marL="135819" lvl="0" indent="-135819" algn="just">
              <a:spcBef>
                <a:spcPts val="0"/>
              </a:spcBef>
              <a:defRPr sz="1800"/>
            </a:pPr>
            <a:r>
              <a:rPr lang="de-DE" dirty="0" smtClean="0">
                <a:solidFill>
                  <a:schemeClr val="tx1"/>
                </a:solidFill>
              </a:rPr>
              <a:t> Global </a:t>
            </a:r>
            <a:r>
              <a:rPr lang="de-DE" dirty="0" err="1" smtClean="0">
                <a:solidFill>
                  <a:schemeClr val="tx1"/>
                </a:solidFill>
              </a:rPr>
              <a:t>Operations</a:t>
            </a:r>
            <a:endParaRPr lang="de-DE" dirty="0" smtClean="0">
              <a:solidFill>
                <a:schemeClr val="tx1"/>
              </a:solidFill>
            </a:endParaRPr>
          </a:p>
          <a:p>
            <a:pPr marL="135819" lvl="0" indent="-135819" algn="just">
              <a:spcBef>
                <a:spcPts val="0"/>
              </a:spcBef>
              <a:defRPr sz="1800"/>
            </a:pPr>
            <a:endParaRPr lang="de-DE" dirty="0">
              <a:solidFill>
                <a:schemeClr val="tx1"/>
              </a:solidFill>
            </a:endParaRPr>
          </a:p>
          <a:p>
            <a:pPr marL="135819" lvl="0" indent="-135819" algn="just">
              <a:spcBef>
                <a:spcPts val="0"/>
              </a:spcBef>
              <a:defRPr sz="1800"/>
            </a:pPr>
            <a:r>
              <a:rPr lang="de-DE" dirty="0" smtClean="0">
                <a:solidFill>
                  <a:schemeClr val="tx1"/>
                </a:solidFill>
              </a:rPr>
              <a:t> Direktes Beschaffungsmodell</a:t>
            </a:r>
          </a:p>
          <a:p>
            <a:pPr marL="135819" lvl="0" indent="-135819" algn="just">
              <a:spcBef>
                <a:spcPts val="0"/>
              </a:spcBef>
              <a:defRPr sz="1800"/>
            </a:pPr>
            <a:endParaRPr lang="de-DE" dirty="0">
              <a:solidFill>
                <a:schemeClr val="tx1"/>
              </a:solidFill>
            </a:endParaRPr>
          </a:p>
          <a:p>
            <a:pPr marL="135819" lvl="0" indent="-135819" algn="just">
              <a:spcBef>
                <a:spcPts val="0"/>
              </a:spcBef>
              <a:defRPr sz="1800"/>
            </a:pPr>
            <a:r>
              <a:rPr lang="de-DE" dirty="0" smtClean="0">
                <a:solidFill>
                  <a:schemeClr val="tx1"/>
                </a:solidFill>
              </a:rPr>
              <a:t> Indirektes Beschaffungsmodell</a:t>
            </a:r>
          </a:p>
          <a:p>
            <a:pPr marL="135819" lvl="0" indent="-135819" algn="just">
              <a:spcBef>
                <a:spcPts val="0"/>
              </a:spcBef>
              <a:defRPr sz="1800"/>
            </a:pPr>
            <a:endParaRPr lang="de-DE" dirty="0">
              <a:solidFill>
                <a:schemeClr val="tx1"/>
              </a:solidFill>
            </a:endParaRPr>
          </a:p>
          <a:p>
            <a:pPr marL="135819" lvl="0" indent="-135819" algn="just">
              <a:spcBef>
                <a:spcPts val="0"/>
              </a:spcBef>
              <a:defRPr sz="1800"/>
            </a:pPr>
            <a:r>
              <a:rPr lang="de-DE" dirty="0" smtClean="0">
                <a:solidFill>
                  <a:schemeClr val="tx1"/>
                </a:solidFill>
              </a:rPr>
              <a:t> Produktion </a:t>
            </a:r>
            <a:r>
              <a:rPr lang="de-DE" dirty="0">
                <a:solidFill>
                  <a:schemeClr val="tx1"/>
                </a:solidFill>
              </a:rPr>
              <a:t>für lokale </a:t>
            </a:r>
            <a:r>
              <a:rPr lang="de-DE" dirty="0" smtClean="0">
                <a:solidFill>
                  <a:schemeClr val="tx1"/>
                </a:solidFill>
              </a:rPr>
              <a:t>Märkte</a:t>
            </a:r>
          </a:p>
          <a:p>
            <a:pPr marL="135819" lvl="0" indent="-135819" algn="just">
              <a:spcBef>
                <a:spcPts val="0"/>
              </a:spcBef>
              <a:defRPr sz="1800"/>
            </a:pPr>
            <a:endParaRPr lang="de-DE" dirty="0">
              <a:solidFill>
                <a:schemeClr val="tx1"/>
              </a:solidFill>
            </a:endParaRPr>
          </a:p>
          <a:p>
            <a:pPr marL="135819" lvl="0" indent="-135819" algn="just">
              <a:spcBef>
                <a:spcPts val="0"/>
              </a:spcBef>
              <a:defRPr sz="1800"/>
            </a:pPr>
            <a:r>
              <a:rPr lang="de-DE" dirty="0" smtClean="0">
                <a:solidFill>
                  <a:schemeClr val="tx1"/>
                </a:solidFill>
              </a:rPr>
              <a:t> Fair </a:t>
            </a:r>
            <a:r>
              <a:rPr lang="de-DE" dirty="0" err="1">
                <a:solidFill>
                  <a:schemeClr val="tx1"/>
                </a:solidFill>
              </a:rPr>
              <a:t>Factories</a:t>
            </a:r>
            <a:r>
              <a:rPr lang="de-DE" dirty="0">
                <a:solidFill>
                  <a:schemeClr val="tx1"/>
                </a:solidFill>
              </a:rPr>
              <a:t> Clearinghouse (FFC)</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6123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468096"/>
            <a:ext cx="8534400" cy="985567"/>
          </a:xfrm>
        </p:spPr>
        <p:txBody>
          <a:bodyPr>
            <a:normAutofit fontScale="90000"/>
          </a:bodyPr>
          <a:lstStyle/>
          <a:p>
            <a:r>
              <a:rPr lang="de-DE" smtClean="0"/>
              <a:t>Inhaltsverzeichnis</a:t>
            </a:r>
            <a:br>
              <a:rPr lang="de-DE" smtClean="0"/>
            </a:br>
            <a:endParaRPr lang="de-DE" dirty="0"/>
          </a:p>
        </p:txBody>
      </p:sp>
      <p:sp>
        <p:nvSpPr>
          <p:cNvPr id="3" name="Inhaltsplatzhalter 2"/>
          <p:cNvSpPr>
            <a:spLocks noGrp="1"/>
          </p:cNvSpPr>
          <p:nvPr>
            <p:ph idx="1"/>
          </p:nvPr>
        </p:nvSpPr>
        <p:spPr>
          <a:xfrm>
            <a:off x="674848" y="1453662"/>
            <a:ext cx="8534400" cy="5150337"/>
          </a:xfrm>
        </p:spPr>
        <p:txBody>
          <a:bodyPr>
            <a:normAutofit fontScale="85000" lnSpcReduction="20000"/>
          </a:bodyPr>
          <a:lstStyle/>
          <a:p>
            <a:pPr marL="457200" indent="-457200">
              <a:buFont typeface="+mj-lt"/>
              <a:buAutoNum type="arabicPeriod"/>
            </a:pPr>
            <a:r>
              <a:rPr lang="de-DE" dirty="0" smtClean="0">
                <a:solidFill>
                  <a:schemeClr val="tx1"/>
                </a:solidFill>
              </a:rPr>
              <a:t>Unternehmensanalyse</a:t>
            </a:r>
          </a:p>
          <a:p>
            <a:pPr marL="914400" lvl="1" indent="-457200">
              <a:buFont typeface="+mj-lt"/>
              <a:buAutoNum type="arabicPeriod"/>
            </a:pPr>
            <a:r>
              <a:rPr lang="de-DE" dirty="0" smtClean="0">
                <a:solidFill>
                  <a:schemeClr val="tx1"/>
                </a:solidFill>
              </a:rPr>
              <a:t>Unternehmensressourcen</a:t>
            </a:r>
          </a:p>
          <a:p>
            <a:pPr marL="914400" lvl="1" indent="-457200">
              <a:buFont typeface="+mj-lt"/>
              <a:buAutoNum type="arabicPeriod"/>
            </a:pPr>
            <a:r>
              <a:rPr lang="de-DE" dirty="0" smtClean="0">
                <a:solidFill>
                  <a:schemeClr val="tx1"/>
                </a:solidFill>
              </a:rPr>
              <a:t>Potentiale</a:t>
            </a:r>
          </a:p>
          <a:p>
            <a:pPr marL="914400" lvl="1" indent="-457200">
              <a:buFont typeface="+mj-lt"/>
              <a:buAutoNum type="arabicPeriod"/>
            </a:pPr>
            <a:r>
              <a:rPr lang="de-DE" dirty="0" smtClean="0">
                <a:solidFill>
                  <a:schemeClr val="tx1"/>
                </a:solidFill>
              </a:rPr>
              <a:t>Stärken</a:t>
            </a:r>
          </a:p>
          <a:p>
            <a:pPr marL="914400" lvl="1" indent="-457200">
              <a:buFont typeface="+mj-lt"/>
              <a:buAutoNum type="arabicPeriod"/>
            </a:pPr>
            <a:r>
              <a:rPr lang="de-DE" dirty="0" smtClean="0">
                <a:solidFill>
                  <a:schemeClr val="tx1"/>
                </a:solidFill>
              </a:rPr>
              <a:t>Schwächen</a:t>
            </a:r>
          </a:p>
          <a:p>
            <a:pPr marL="914400" lvl="1" indent="-457200">
              <a:buFont typeface="+mj-lt"/>
              <a:buAutoNum type="arabicPeriod"/>
            </a:pPr>
            <a:endParaRPr lang="de-DE" dirty="0">
              <a:solidFill>
                <a:schemeClr val="tx1"/>
              </a:solidFill>
            </a:endParaRPr>
          </a:p>
          <a:p>
            <a:pPr marL="457200" indent="-457200">
              <a:buFont typeface="+mj-lt"/>
              <a:buAutoNum type="arabicPeriod"/>
            </a:pPr>
            <a:r>
              <a:rPr lang="de-DE" dirty="0" smtClean="0">
                <a:solidFill>
                  <a:schemeClr val="tx1"/>
                </a:solidFill>
              </a:rPr>
              <a:t>Umweltsanalyse</a:t>
            </a:r>
          </a:p>
          <a:p>
            <a:pPr marL="914400" lvl="1" indent="-457200">
              <a:buFont typeface="+mj-lt"/>
              <a:buAutoNum type="arabicPeriod"/>
            </a:pPr>
            <a:r>
              <a:rPr lang="de-DE" dirty="0" smtClean="0">
                <a:solidFill>
                  <a:schemeClr val="tx1"/>
                </a:solidFill>
              </a:rPr>
              <a:t>Wettbewerber</a:t>
            </a:r>
          </a:p>
          <a:p>
            <a:pPr marL="914400" lvl="1" indent="-457200">
              <a:buFont typeface="+mj-lt"/>
              <a:buAutoNum type="arabicPeriod"/>
            </a:pPr>
            <a:r>
              <a:rPr lang="de-DE" dirty="0" smtClean="0">
                <a:solidFill>
                  <a:schemeClr val="tx1"/>
                </a:solidFill>
              </a:rPr>
              <a:t>Potentielle Konkurrenten</a:t>
            </a:r>
          </a:p>
          <a:p>
            <a:pPr marL="914400" lvl="1" indent="-457200">
              <a:buFont typeface="+mj-lt"/>
              <a:buAutoNum type="arabicPeriod"/>
            </a:pPr>
            <a:r>
              <a:rPr lang="de-DE" dirty="0" smtClean="0">
                <a:solidFill>
                  <a:schemeClr val="tx1"/>
                </a:solidFill>
              </a:rPr>
              <a:t>Lieferanten</a:t>
            </a:r>
          </a:p>
          <a:p>
            <a:pPr marL="914400" lvl="1" indent="-457200">
              <a:buFont typeface="+mj-lt"/>
              <a:buAutoNum type="arabicPeriod"/>
            </a:pPr>
            <a:r>
              <a:rPr lang="de-DE" dirty="0" smtClean="0">
                <a:solidFill>
                  <a:schemeClr val="tx1"/>
                </a:solidFill>
              </a:rPr>
              <a:t>Abnehmer</a:t>
            </a:r>
          </a:p>
          <a:p>
            <a:pPr marL="914400" lvl="1" indent="-457200">
              <a:buFont typeface="+mj-lt"/>
              <a:buAutoNum type="arabicPeriod"/>
            </a:pPr>
            <a:r>
              <a:rPr lang="de-DE" dirty="0" smtClean="0">
                <a:solidFill>
                  <a:schemeClr val="tx1"/>
                </a:solidFill>
              </a:rPr>
              <a:t>Substitutionsprodukte</a:t>
            </a:r>
          </a:p>
          <a:p>
            <a:pPr marL="914400" lvl="1" indent="-457200">
              <a:buFont typeface="+mj-lt"/>
              <a:buAutoNum type="arabicPeriod"/>
            </a:pPr>
            <a:endParaRPr lang="de-DE" dirty="0" smtClean="0">
              <a:solidFill>
                <a:schemeClr val="tx1"/>
              </a:solidFill>
            </a:endParaRPr>
          </a:p>
          <a:p>
            <a:pPr marL="457200" indent="-457200">
              <a:buFont typeface="+mj-lt"/>
              <a:buAutoNum type="arabicPeriod"/>
            </a:pPr>
            <a:r>
              <a:rPr lang="de-DE" dirty="0">
                <a:solidFill>
                  <a:schemeClr val="tx1"/>
                </a:solidFill>
              </a:rPr>
              <a:t>SWOT </a:t>
            </a:r>
            <a:r>
              <a:rPr lang="de-DE" dirty="0" smtClean="0">
                <a:solidFill>
                  <a:schemeClr val="tx1"/>
                </a:solidFill>
              </a:rPr>
              <a:t>Matrix</a:t>
            </a:r>
          </a:p>
          <a:p>
            <a:pPr marL="457200" indent="-457200">
              <a:buFont typeface="+mj-lt"/>
              <a:buAutoNum type="arabicPeriod"/>
            </a:pPr>
            <a:endParaRPr lang="de-DE" dirty="0">
              <a:solidFill>
                <a:schemeClr val="tx1"/>
              </a:solidFill>
            </a:endParaRPr>
          </a:p>
          <a:p>
            <a:pPr marL="457200" indent="-457200">
              <a:buFont typeface="+mj-lt"/>
              <a:buAutoNum type="arabicPeriod"/>
            </a:pPr>
            <a:r>
              <a:rPr lang="de-DE" dirty="0" smtClean="0">
                <a:solidFill>
                  <a:schemeClr val="tx1"/>
                </a:solidFill>
              </a:rPr>
              <a:t>Fazit</a:t>
            </a:r>
            <a:endParaRPr lang="de-DE" dirty="0" smtClean="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45409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Abnehmer</a:t>
            </a: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smtClean="0">
                <a:solidFill>
                  <a:schemeClr val="tx1"/>
                </a:solidFill>
              </a:rPr>
              <a:t>Adidas	-	Athleten</a:t>
            </a:r>
          </a:p>
          <a:p>
            <a:endParaRPr lang="de-DE" dirty="0">
              <a:solidFill>
                <a:schemeClr val="tx1"/>
              </a:solidFill>
            </a:endParaRPr>
          </a:p>
          <a:p>
            <a:r>
              <a:rPr lang="de-DE" dirty="0" err="1" smtClean="0">
                <a:solidFill>
                  <a:schemeClr val="tx1"/>
                </a:solidFill>
              </a:rPr>
              <a:t>Reebok</a:t>
            </a:r>
            <a:r>
              <a:rPr lang="de-DE" dirty="0" smtClean="0">
                <a:solidFill>
                  <a:schemeClr val="tx1"/>
                </a:solidFill>
              </a:rPr>
              <a:t>	-	Fitnesskonsumenten</a:t>
            </a:r>
          </a:p>
          <a:p>
            <a:endParaRPr lang="de-DE" dirty="0">
              <a:solidFill>
                <a:schemeClr val="tx1"/>
              </a:solidFill>
            </a:endParaRPr>
          </a:p>
          <a:p>
            <a:r>
              <a:rPr lang="de-DE" dirty="0" err="1" smtClean="0">
                <a:solidFill>
                  <a:schemeClr val="tx1"/>
                </a:solidFill>
              </a:rPr>
              <a:t>TaylorMade</a:t>
            </a:r>
            <a:r>
              <a:rPr lang="de-DE" dirty="0" smtClean="0">
                <a:solidFill>
                  <a:schemeClr val="tx1"/>
                </a:solidFill>
              </a:rPr>
              <a:t>	-	Golfer</a:t>
            </a:r>
            <a:endParaRPr lang="de-DE" dirty="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647546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Substitutionsprodukte</a:t>
            </a: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smtClean="0">
                <a:solidFill>
                  <a:schemeClr val="tx1"/>
                </a:solidFill>
              </a:rPr>
              <a:t>Produkte von Konkurrenten</a:t>
            </a:r>
            <a:br>
              <a:rPr lang="de-DE" dirty="0" smtClean="0">
                <a:solidFill>
                  <a:schemeClr val="tx1"/>
                </a:solidFill>
              </a:rPr>
            </a:br>
            <a:endParaRPr lang="de-DE" dirty="0" smtClean="0">
              <a:solidFill>
                <a:schemeClr val="tx1"/>
              </a:solidFill>
            </a:endParaRPr>
          </a:p>
          <a:p>
            <a:r>
              <a:rPr lang="de-DE" dirty="0" smtClean="0">
                <a:solidFill>
                  <a:schemeClr val="tx1"/>
                </a:solidFill>
              </a:rPr>
              <a:t>Fälschungsindustrie</a:t>
            </a:r>
            <a:br>
              <a:rPr lang="de-DE" dirty="0" smtClean="0">
                <a:solidFill>
                  <a:schemeClr val="tx1"/>
                </a:solidFill>
              </a:rPr>
            </a:br>
            <a:endParaRPr lang="de-DE" dirty="0">
              <a:solidFill>
                <a:schemeClr val="tx1"/>
              </a:solidFill>
            </a:endParaRPr>
          </a:p>
          <a:p>
            <a:r>
              <a:rPr lang="de-DE" dirty="0" smtClean="0">
                <a:solidFill>
                  <a:schemeClr val="tx1"/>
                </a:solidFill>
              </a:rPr>
              <a:t>Markenschutzabteilung</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889261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1133983244"/>
              </p:ext>
            </p:extLst>
          </p:nvPr>
        </p:nvGraphicFramePr>
        <p:xfrm>
          <a:off x="684213" y="2017889"/>
          <a:ext cx="9001653" cy="3637844"/>
        </p:xfrm>
        <a:graphic>
          <a:graphicData uri="http://schemas.openxmlformats.org/drawingml/2006/table">
            <a:tbl>
              <a:tblPr firstRow="1" bandRow="1">
                <a:tableStyleId>{5C22544A-7EE6-4342-B048-85BDC9FD1C3A}</a:tableStyleId>
              </a:tblPr>
              <a:tblGrid>
                <a:gridCol w="1970747"/>
                <a:gridCol w="3152922"/>
                <a:gridCol w="3877984"/>
              </a:tblGrid>
              <a:tr h="959421">
                <a:tc>
                  <a:txBody>
                    <a:bodyPr/>
                    <a:lstStyle/>
                    <a:p>
                      <a:endParaRPr lang="de-DE" dirty="0"/>
                    </a:p>
                  </a:txBody>
                  <a:tcPr/>
                </a:tc>
                <a:tc>
                  <a:txBody>
                    <a:bodyPr/>
                    <a:lstStyle/>
                    <a:p>
                      <a:r>
                        <a:rPr lang="de-DE" dirty="0" smtClean="0"/>
                        <a:t>Chancen</a:t>
                      </a:r>
                      <a:endParaRPr lang="de-DE" dirty="0"/>
                    </a:p>
                  </a:txBody>
                  <a:tcPr/>
                </a:tc>
                <a:tc>
                  <a:txBody>
                    <a:bodyPr/>
                    <a:lstStyle/>
                    <a:p>
                      <a:r>
                        <a:rPr lang="de-DE" dirty="0" smtClean="0"/>
                        <a:t>Risiken</a:t>
                      </a:r>
                      <a:endParaRPr lang="de-DE" dirty="0"/>
                    </a:p>
                  </a:txBody>
                  <a:tcPr/>
                </a:tc>
              </a:tr>
              <a:tr h="959421">
                <a:tc>
                  <a:txBody>
                    <a:bodyPr/>
                    <a:lstStyle/>
                    <a:p>
                      <a:r>
                        <a:rPr lang="de-DE" b="1" dirty="0" smtClean="0">
                          <a:solidFill>
                            <a:schemeClr val="tx1"/>
                          </a:solidFill>
                        </a:rPr>
                        <a:t>Stärken</a:t>
                      </a:r>
                      <a:endParaRPr lang="de-DE" b="1" dirty="0">
                        <a:solidFill>
                          <a:schemeClr val="tx1"/>
                        </a:solidFill>
                      </a:endParaRPr>
                    </a:p>
                  </a:txBody>
                  <a:tcPr>
                    <a:solidFill>
                      <a:schemeClr val="accent1"/>
                    </a:solidFill>
                  </a:tcPr>
                </a:tc>
                <a:tc>
                  <a:txBody>
                    <a:bodyPr/>
                    <a:lstStyle/>
                    <a:p>
                      <a:r>
                        <a:rPr lang="de-DE" dirty="0" smtClean="0"/>
                        <a:t>Werbewirkung </a:t>
                      </a:r>
                    </a:p>
                    <a:p>
                      <a:r>
                        <a:rPr lang="de-DE" dirty="0" smtClean="0"/>
                        <a:t>Markensymbol</a:t>
                      </a:r>
                      <a:endParaRPr lang="de-DE" dirty="0"/>
                    </a:p>
                  </a:txBody>
                  <a:tcPr/>
                </a:tc>
                <a:tc>
                  <a:txBody>
                    <a:bodyPr/>
                    <a:lstStyle/>
                    <a:p>
                      <a:r>
                        <a:rPr lang="de-DE" dirty="0" smtClean="0"/>
                        <a:t>Historie</a:t>
                      </a:r>
                    </a:p>
                    <a:p>
                      <a:r>
                        <a:rPr lang="de-DE" dirty="0" smtClean="0"/>
                        <a:t>Dezentrale Organisation</a:t>
                      </a:r>
                      <a:endParaRPr lang="de-DE" dirty="0"/>
                    </a:p>
                  </a:txBody>
                  <a:tcPr/>
                </a:tc>
              </a:tr>
              <a:tr h="1719002">
                <a:tc>
                  <a:txBody>
                    <a:bodyPr/>
                    <a:lstStyle/>
                    <a:p>
                      <a:r>
                        <a:rPr lang="de-DE" b="1" dirty="0" smtClean="0">
                          <a:solidFill>
                            <a:schemeClr val="tx1"/>
                          </a:solidFill>
                        </a:rPr>
                        <a:t>Schwächen</a:t>
                      </a:r>
                      <a:endParaRPr lang="de-DE" b="1" dirty="0">
                        <a:solidFill>
                          <a:schemeClr val="tx1"/>
                        </a:solidFill>
                      </a:endParaRPr>
                    </a:p>
                  </a:txBody>
                  <a:tcPr>
                    <a:solidFill>
                      <a:schemeClr val="accent1"/>
                    </a:solidFill>
                  </a:tcPr>
                </a:tc>
                <a:tc>
                  <a:txBody>
                    <a:bodyPr/>
                    <a:lstStyle/>
                    <a:p>
                      <a:r>
                        <a:rPr lang="de-DE" dirty="0" smtClean="0"/>
                        <a:t>US-Markt</a:t>
                      </a:r>
                      <a:r>
                        <a:rPr lang="de-DE" baseline="0" dirty="0" smtClean="0"/>
                        <a:t> (Nike)</a:t>
                      </a:r>
                    </a:p>
                    <a:p>
                      <a:r>
                        <a:rPr lang="de-DE" baseline="0" dirty="0" smtClean="0"/>
                        <a:t>Outdoor-Bekleidung</a:t>
                      </a:r>
                      <a:endParaRPr lang="de-DE" dirty="0"/>
                    </a:p>
                  </a:txBody>
                  <a:tcPr/>
                </a:tc>
                <a:tc>
                  <a:txBody>
                    <a:bodyPr/>
                    <a:lstStyle/>
                    <a:p>
                      <a:r>
                        <a:rPr lang="de-DE" dirty="0" smtClean="0"/>
                        <a:t>Gewinnspanne</a:t>
                      </a:r>
                    </a:p>
                    <a:p>
                      <a:r>
                        <a:rPr lang="de-DE" dirty="0" smtClean="0"/>
                        <a:t>Konkurrenz </a:t>
                      </a:r>
                      <a:endParaRPr lang="de-DE" dirty="0"/>
                    </a:p>
                  </a:txBody>
                  <a:tcPr/>
                </a:tc>
              </a:tr>
            </a:tbl>
          </a:graphicData>
        </a:graphic>
      </p:graphicFrame>
      <p:sp>
        <p:nvSpPr>
          <p:cNvPr id="5" name="Titel 1"/>
          <p:cNvSpPr>
            <a:spLocks noGrp="1"/>
          </p:cNvSpPr>
          <p:nvPr>
            <p:ph type="title"/>
          </p:nvPr>
        </p:nvSpPr>
        <p:spPr>
          <a:xfrm>
            <a:off x="674848" y="183444"/>
            <a:ext cx="8534400" cy="1507067"/>
          </a:xfrm>
        </p:spPr>
        <p:txBody>
          <a:bodyPr/>
          <a:lstStyle/>
          <a:p>
            <a:r>
              <a:rPr lang="de-DE" dirty="0" smtClean="0"/>
              <a:t>SWOT Matrix</a:t>
            </a:r>
            <a:endParaRPr lang="de-DE" dirty="0"/>
          </a:p>
        </p:txBody>
      </p:sp>
    </p:spTree>
    <p:extLst>
      <p:ext uri="{BB962C8B-B14F-4D97-AF65-F5344CB8AC3E}">
        <p14:creationId xmlns:p14="http://schemas.microsoft.com/office/powerpoint/2010/main" val="608398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Fazit</a:t>
            </a: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a:solidFill>
                  <a:schemeClr val="tx1"/>
                </a:solidFill>
              </a:rPr>
              <a:t>Zum Schluss bleibt zu sagen, dass Adidas nach der Auswertung der Ergebnisse einen guten Kurs fährt. Falls die beschlossenen Maßnahmen in naher Zukunft in eben dieser Form umgesetzt werden, sollten aufgrund der Erschließung neuer Absatzmärkte keine Engpässe auftreten, sodass einer Etablierung der Position als zweitgrößter Sportartikelhersteller nichts im Wege steht. Wenn der Aufwärtstrend der Firma in diesem Tempo weitergeht, so könnte durchaus der ewige Rivale vom Thron gestoßen werden. Dazu müsste man allerdings den amerikanischen Markt für sich gewinnen. Alles in allem ist an der eingeschlagenen Richtung rein gar nichts auszusetzen.</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2066196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4211120" y="3386667"/>
            <a:ext cx="6400800" cy="1947333"/>
          </a:xfrm>
        </p:spPr>
        <p:txBody>
          <a:bodyPr>
            <a:normAutofit/>
          </a:bodyPr>
          <a:lstStyle/>
          <a:p>
            <a:r>
              <a:rPr lang="de-DE" dirty="0" smtClean="0">
                <a:solidFill>
                  <a:schemeClr val="tx1"/>
                </a:solidFill>
              </a:rPr>
              <a:t>Danke für ihre Aufmerksamkeit</a:t>
            </a:r>
          </a:p>
          <a:p>
            <a:endParaRPr lang="de-DE" dirty="0" smtClean="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5106470" y="685799"/>
            <a:ext cx="2095500" cy="1438275"/>
          </a:xfrm>
          <a:prstGeom prst="rect">
            <a:avLst/>
          </a:prstGeom>
        </p:spPr>
      </p:pic>
    </p:spTree>
    <p:extLst>
      <p:ext uri="{BB962C8B-B14F-4D97-AF65-F5344CB8AC3E}">
        <p14:creationId xmlns:p14="http://schemas.microsoft.com/office/powerpoint/2010/main" val="148930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327957"/>
            <a:ext cx="8534400" cy="1507067"/>
          </a:xfrm>
        </p:spPr>
        <p:txBody>
          <a:bodyPr/>
          <a:lstStyle/>
          <a:p>
            <a:r>
              <a:rPr lang="de-DE" dirty="0"/>
              <a:t>Unternehmensressourcen </a:t>
            </a:r>
            <a:r>
              <a:rPr lang="de-DE" dirty="0" smtClean="0"/>
              <a:t/>
            </a:r>
            <a:br>
              <a:rPr lang="de-DE" dirty="0" smtClean="0"/>
            </a:br>
            <a:endParaRPr lang="de-DE" dirty="0"/>
          </a:p>
        </p:txBody>
      </p:sp>
      <p:sp>
        <p:nvSpPr>
          <p:cNvPr id="3" name="Inhaltsplatzhalter 2"/>
          <p:cNvSpPr>
            <a:spLocks noGrp="1"/>
          </p:cNvSpPr>
          <p:nvPr>
            <p:ph idx="1"/>
          </p:nvPr>
        </p:nvSpPr>
        <p:spPr>
          <a:xfrm>
            <a:off x="674848" y="1835024"/>
            <a:ext cx="8534400" cy="4360984"/>
          </a:xfrm>
        </p:spPr>
        <p:txBody>
          <a:bodyPr>
            <a:noAutofit/>
          </a:bodyPr>
          <a:lstStyle/>
          <a:p>
            <a:pPr lvl="0">
              <a:spcBef>
                <a:spcPts val="4200"/>
              </a:spcBef>
              <a:defRPr sz="1800"/>
            </a:pPr>
            <a:r>
              <a:rPr lang="de-DE" dirty="0" smtClean="0">
                <a:solidFill>
                  <a:schemeClr val="tx1"/>
                </a:solidFill>
              </a:rPr>
              <a:t>Adidas definiert fünf Kategorien von Zulieferern </a:t>
            </a:r>
          </a:p>
          <a:p>
            <a:pPr marL="635000" lvl="0" indent="-635000">
              <a:spcBef>
                <a:spcPts val="4200"/>
              </a:spcBef>
              <a:buSzPct val="100000"/>
              <a:buAutoNum type="arabicPeriod"/>
              <a:defRPr sz="1800"/>
            </a:pPr>
            <a:r>
              <a:rPr lang="de-DE" dirty="0" smtClean="0">
                <a:solidFill>
                  <a:schemeClr val="tx1"/>
                </a:solidFill>
              </a:rPr>
              <a:t>Hauptzulieferer</a:t>
            </a:r>
            <a:endParaRPr lang="de-DE" dirty="0">
              <a:solidFill>
                <a:schemeClr val="tx1"/>
              </a:solidFill>
            </a:endParaRPr>
          </a:p>
          <a:p>
            <a:pPr marL="635000" lvl="0" indent="-635000">
              <a:spcBef>
                <a:spcPts val="4200"/>
              </a:spcBef>
              <a:buSzPct val="100000"/>
              <a:buAutoNum type="arabicPeriod"/>
              <a:defRPr sz="1800"/>
            </a:pPr>
            <a:r>
              <a:rPr lang="de-DE" dirty="0">
                <a:solidFill>
                  <a:schemeClr val="tx1"/>
                </a:solidFill>
              </a:rPr>
              <a:t>Subunternehmen</a:t>
            </a:r>
          </a:p>
          <a:p>
            <a:pPr marL="635000" lvl="0" indent="-635000">
              <a:spcBef>
                <a:spcPts val="4200"/>
              </a:spcBef>
              <a:buSzPct val="100000"/>
              <a:buAutoNum type="arabicPeriod"/>
              <a:defRPr sz="1800"/>
            </a:pPr>
            <a:r>
              <a:rPr lang="de-DE" dirty="0">
                <a:solidFill>
                  <a:schemeClr val="tx1"/>
                </a:solidFill>
              </a:rPr>
              <a:t>Rohstofflieferanten und Dienstleister</a:t>
            </a:r>
          </a:p>
          <a:p>
            <a:pPr marL="635000" lvl="0" indent="-635000">
              <a:spcBef>
                <a:spcPts val="4200"/>
              </a:spcBef>
              <a:buSzPct val="100000"/>
              <a:buAutoNum type="arabicPeriod"/>
              <a:defRPr sz="1800"/>
            </a:pPr>
            <a:r>
              <a:rPr lang="de-DE" dirty="0">
                <a:solidFill>
                  <a:schemeClr val="tx1"/>
                </a:solidFill>
              </a:rPr>
              <a:t>Lizenznehmer </a:t>
            </a:r>
          </a:p>
          <a:p>
            <a:pPr marL="635000" lvl="0" indent="-635000">
              <a:spcBef>
                <a:spcPts val="4200"/>
              </a:spcBef>
              <a:buSzPct val="100000"/>
              <a:buAutoNum type="arabicPeriod"/>
              <a:defRPr sz="1800"/>
            </a:pPr>
            <a:r>
              <a:rPr lang="de-DE" dirty="0">
                <a:solidFill>
                  <a:schemeClr val="tx1"/>
                </a:solidFill>
              </a:rPr>
              <a:t>Agenten (</a:t>
            </a:r>
            <a:r>
              <a:rPr lang="de-DE" dirty="0" smtClean="0">
                <a:solidFill>
                  <a:schemeClr val="tx1"/>
                </a:solidFill>
              </a:rPr>
              <a:t>Zwischenhändler</a:t>
            </a:r>
            <a:r>
              <a:rPr lang="de-DE" dirty="0">
                <a:solidFill>
                  <a:schemeClr val="tx1"/>
                </a:solidFill>
              </a:rPr>
              <a:t>)</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97242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550839"/>
            <a:ext cx="8534400" cy="1507067"/>
          </a:xfrm>
        </p:spPr>
        <p:txBody>
          <a:bodyPr>
            <a:normAutofit fontScale="90000"/>
          </a:bodyPr>
          <a:lstStyle/>
          <a:p>
            <a:r>
              <a:rPr lang="de-DE" dirty="0" smtClean="0"/>
              <a:t/>
            </a:r>
            <a:br>
              <a:rPr lang="de-DE" dirty="0" smtClean="0"/>
            </a:br>
            <a:r>
              <a:rPr lang="de-DE" dirty="0" smtClean="0"/>
              <a:t>Produktion/</a:t>
            </a:r>
            <a:r>
              <a:rPr lang="de-DE" dirty="0" err="1" smtClean="0"/>
              <a:t>logistik</a:t>
            </a:r>
            <a:r>
              <a:rPr lang="de-DE" dirty="0" smtClean="0"/>
              <a:t/>
            </a:r>
            <a:br>
              <a:rPr lang="de-DE" dirty="0" smtClean="0"/>
            </a:br>
            <a:endParaRPr lang="de-DE" dirty="0"/>
          </a:p>
        </p:txBody>
      </p:sp>
      <p:sp>
        <p:nvSpPr>
          <p:cNvPr id="3" name="Inhaltsplatzhalter 2"/>
          <p:cNvSpPr>
            <a:spLocks noGrp="1"/>
          </p:cNvSpPr>
          <p:nvPr>
            <p:ph idx="1"/>
          </p:nvPr>
        </p:nvSpPr>
        <p:spPr>
          <a:xfrm>
            <a:off x="674848" y="1835024"/>
            <a:ext cx="8534400" cy="4360984"/>
          </a:xfrm>
        </p:spPr>
        <p:txBody>
          <a:bodyPr>
            <a:noAutofit/>
          </a:bodyPr>
          <a:lstStyle/>
          <a:p>
            <a:pPr marL="0" lvl="0" indent="0" algn="just" defTabSz="342900">
              <a:spcBef>
                <a:spcPts val="0"/>
              </a:spcBef>
              <a:buSzTx/>
              <a:buNone/>
              <a:defRPr sz="1800"/>
            </a:pPr>
            <a:endParaRPr lang="de-DE" dirty="0">
              <a:solidFill>
                <a:schemeClr val="tx1"/>
              </a:solidFill>
            </a:endParaRPr>
          </a:p>
          <a:p>
            <a:pPr marL="277812" lvl="0" indent="-277812" algn="just" defTabSz="342900">
              <a:spcBef>
                <a:spcPts val="0"/>
              </a:spcBef>
              <a:defRPr sz="1800"/>
            </a:pPr>
            <a:r>
              <a:rPr lang="de-DE" dirty="0">
                <a:solidFill>
                  <a:schemeClr val="tx1"/>
                </a:solidFill>
              </a:rPr>
              <a:t>„</a:t>
            </a:r>
            <a:r>
              <a:rPr lang="de-DE" dirty="0" smtClean="0">
                <a:solidFill>
                  <a:schemeClr val="tx1"/>
                </a:solidFill>
              </a:rPr>
              <a:t>Speed-Programme“</a:t>
            </a:r>
          </a:p>
          <a:p>
            <a:pPr marL="0" lvl="0" indent="0" algn="just" defTabSz="342900">
              <a:spcBef>
                <a:spcPts val="0"/>
              </a:spcBef>
              <a:buNone/>
              <a:defRPr sz="1800"/>
            </a:pPr>
            <a:endParaRPr lang="de-DE" dirty="0">
              <a:solidFill>
                <a:schemeClr val="tx1"/>
              </a:solidFill>
            </a:endParaRPr>
          </a:p>
          <a:p>
            <a:pPr algn="just" defTabSz="342900">
              <a:spcBef>
                <a:spcPts val="0"/>
              </a:spcBef>
              <a:defRPr sz="1800"/>
            </a:pPr>
            <a:r>
              <a:rPr lang="de-DE" dirty="0" smtClean="0">
                <a:solidFill>
                  <a:schemeClr val="tx1"/>
                </a:solidFill>
              </a:rPr>
              <a:t>Umweltaspekte </a:t>
            </a:r>
            <a:r>
              <a:rPr lang="de-DE" dirty="0">
                <a:solidFill>
                  <a:schemeClr val="tx1"/>
                </a:solidFill>
              </a:rPr>
              <a:t>als Designanforderung</a:t>
            </a:r>
            <a:r>
              <a:rPr lang="de-DE" dirty="0" smtClean="0">
                <a:solidFill>
                  <a:schemeClr val="tx1"/>
                </a:solidFill>
              </a:rPr>
              <a:t>:</a:t>
            </a:r>
          </a:p>
          <a:p>
            <a:pPr marL="0" lvl="0" indent="0" algn="just" defTabSz="342900">
              <a:spcBef>
                <a:spcPts val="0"/>
              </a:spcBef>
              <a:buSzTx/>
              <a:buNone/>
              <a:defRPr sz="1800"/>
            </a:pPr>
            <a:endParaRPr lang="de-DE" dirty="0">
              <a:solidFill>
                <a:schemeClr val="tx1"/>
              </a:solidFill>
            </a:endParaRPr>
          </a:p>
          <a:p>
            <a:pPr marL="735012" lvl="1" indent="-277812" algn="just" defTabSz="342900">
              <a:spcBef>
                <a:spcPts val="0"/>
              </a:spcBef>
              <a:defRPr sz="1800"/>
            </a:pPr>
            <a:r>
              <a:rPr lang="de-DE" sz="2000" dirty="0">
                <a:solidFill>
                  <a:schemeClr val="tx1"/>
                </a:solidFill>
              </a:rPr>
              <a:t>Verpackung</a:t>
            </a:r>
          </a:p>
          <a:p>
            <a:pPr marL="457200" lvl="1" indent="0" algn="just" defTabSz="342900">
              <a:spcBef>
                <a:spcPts val="0"/>
              </a:spcBef>
              <a:buSzTx/>
              <a:buNone/>
              <a:defRPr sz="1800"/>
            </a:pPr>
            <a:endParaRPr lang="de-DE" sz="2000" dirty="0">
              <a:solidFill>
                <a:schemeClr val="tx1"/>
              </a:solidFill>
            </a:endParaRPr>
          </a:p>
          <a:p>
            <a:pPr marL="735012" lvl="1" indent="-277812" algn="just" defTabSz="342900">
              <a:spcBef>
                <a:spcPts val="0"/>
              </a:spcBef>
              <a:defRPr sz="1800"/>
            </a:pPr>
            <a:r>
              <a:rPr lang="de-DE" sz="2000" dirty="0">
                <a:solidFill>
                  <a:schemeClr val="tx1"/>
                </a:solidFill>
              </a:rPr>
              <a:t>Materialien der Produkte</a:t>
            </a:r>
          </a:p>
          <a:p>
            <a:pPr marL="457200" lvl="1" indent="0" algn="just" defTabSz="342900">
              <a:spcBef>
                <a:spcPts val="0"/>
              </a:spcBef>
              <a:buSzTx/>
              <a:buNone/>
              <a:defRPr sz="1800"/>
            </a:pPr>
            <a:r>
              <a:rPr lang="de-DE" sz="2000" dirty="0">
                <a:solidFill>
                  <a:schemeClr val="tx1"/>
                </a:solidFill>
              </a:rPr>
              <a:t>	-&gt;</a:t>
            </a:r>
            <a:r>
              <a:rPr lang="de-DE" sz="2000" dirty="0" err="1">
                <a:solidFill>
                  <a:schemeClr val="tx1"/>
                </a:solidFill>
              </a:rPr>
              <a:t>DryDye</a:t>
            </a:r>
            <a:r>
              <a:rPr lang="de-DE" sz="2000" dirty="0">
                <a:solidFill>
                  <a:schemeClr val="tx1"/>
                </a:solidFill>
              </a:rPr>
              <a:t> </a:t>
            </a:r>
            <a:r>
              <a:rPr lang="de-DE" sz="2000" dirty="0" smtClean="0">
                <a:solidFill>
                  <a:schemeClr val="tx1"/>
                </a:solidFill>
              </a:rPr>
              <a:t>Verfahren</a:t>
            </a:r>
          </a:p>
          <a:p>
            <a:pPr marL="457200" lvl="1" indent="0" algn="just" defTabSz="342900">
              <a:spcBef>
                <a:spcPts val="0"/>
              </a:spcBef>
              <a:buSzTx/>
              <a:buNone/>
              <a:defRPr sz="1800"/>
            </a:pPr>
            <a:endParaRPr lang="de-DE" sz="2000" dirty="0">
              <a:solidFill>
                <a:schemeClr val="tx1"/>
              </a:solidFill>
            </a:endParaRPr>
          </a:p>
          <a:p>
            <a:pPr algn="just" defTabSz="342900">
              <a:spcBef>
                <a:spcPts val="0"/>
              </a:spcBef>
              <a:buSzTx/>
              <a:defRPr sz="1800"/>
            </a:pPr>
            <a:r>
              <a:rPr lang="de-DE" dirty="0" smtClean="0">
                <a:solidFill>
                  <a:schemeClr val="tx1"/>
                </a:solidFill>
              </a:rPr>
              <a:t>Never-out-</a:t>
            </a:r>
            <a:r>
              <a:rPr lang="de-DE" dirty="0" err="1" smtClean="0">
                <a:solidFill>
                  <a:schemeClr val="tx1"/>
                </a:solidFill>
              </a:rPr>
              <a:t>of</a:t>
            </a:r>
            <a:r>
              <a:rPr lang="de-DE" dirty="0" smtClean="0">
                <a:solidFill>
                  <a:schemeClr val="tx1"/>
                </a:solidFill>
              </a:rPr>
              <a:t>-Stock</a:t>
            </a:r>
            <a:r>
              <a:rPr lang="de-DE" dirty="0">
                <a:solidFill>
                  <a:schemeClr val="tx1"/>
                </a:solidFill>
              </a:rPr>
              <a:t>“-Programm</a:t>
            </a:r>
            <a:r>
              <a:rPr lang="de-DE" dirty="0" smtClean="0">
                <a:solidFill>
                  <a:schemeClr val="tx1"/>
                </a:solidFill>
              </a:rPr>
              <a:t>:</a:t>
            </a:r>
            <a:endParaRPr lang="de-DE" dirty="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915226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550839"/>
            <a:ext cx="8534400" cy="1507067"/>
          </a:xfrm>
        </p:spPr>
        <p:txBody>
          <a:bodyPr/>
          <a:lstStyle/>
          <a:p>
            <a:r>
              <a:rPr lang="de-DE" dirty="0" smtClean="0"/>
              <a:t>Marketing/Vertrieb</a:t>
            </a:r>
            <a:br>
              <a:rPr lang="de-DE" dirty="0" smtClean="0"/>
            </a:br>
            <a:endParaRPr lang="de-DE" dirty="0"/>
          </a:p>
        </p:txBody>
      </p:sp>
      <p:sp>
        <p:nvSpPr>
          <p:cNvPr id="3" name="Inhaltsplatzhalter 2"/>
          <p:cNvSpPr>
            <a:spLocks noGrp="1"/>
          </p:cNvSpPr>
          <p:nvPr>
            <p:ph idx="1"/>
          </p:nvPr>
        </p:nvSpPr>
        <p:spPr>
          <a:xfrm>
            <a:off x="674848" y="2206732"/>
            <a:ext cx="11269502" cy="4533394"/>
          </a:xfrm>
        </p:spPr>
        <p:txBody>
          <a:bodyPr>
            <a:noAutofit/>
          </a:bodyPr>
          <a:lstStyle/>
          <a:p>
            <a:pPr lvl="8" algn="just">
              <a:spcBef>
                <a:spcPts val="0"/>
              </a:spcBef>
              <a:buSzTx/>
              <a:defRPr sz="1800"/>
            </a:pPr>
            <a:endParaRPr lang="de-DE" sz="1200" dirty="0">
              <a:solidFill>
                <a:schemeClr val="tx1"/>
              </a:solidFill>
            </a:endParaRPr>
          </a:p>
          <a:p>
            <a:pPr marL="0" lvl="0" indent="0" algn="just">
              <a:spcBef>
                <a:spcPts val="0"/>
              </a:spcBef>
              <a:buSzTx/>
              <a:buNone/>
              <a:defRPr sz="1800"/>
            </a:pPr>
            <a:r>
              <a:rPr lang="de-DE" sz="1800" dirty="0">
                <a:solidFill>
                  <a:schemeClr val="tx1"/>
                </a:solidFill>
              </a:rPr>
              <a:t>     </a:t>
            </a:r>
            <a:r>
              <a:rPr lang="de-DE" sz="1800" dirty="0" smtClean="0">
                <a:solidFill>
                  <a:schemeClr val="tx1"/>
                </a:solidFill>
              </a:rPr>
              <a:t>					</a:t>
            </a:r>
            <a:endParaRPr lang="de-DE" sz="1800" dirty="0">
              <a:solidFill>
                <a:schemeClr val="tx1"/>
              </a:solidFill>
            </a:endParaRPr>
          </a:p>
          <a:p>
            <a:pPr algn="just">
              <a:spcBef>
                <a:spcPts val="0"/>
              </a:spcBef>
              <a:buSzTx/>
              <a:defRPr sz="1800"/>
            </a:pPr>
            <a:r>
              <a:rPr lang="de-DE" sz="1800" dirty="0">
                <a:solidFill>
                  <a:schemeClr val="tx1"/>
                </a:solidFill>
              </a:rPr>
              <a:t>Innovation vermarkten </a:t>
            </a:r>
          </a:p>
          <a:p>
            <a:pPr algn="just">
              <a:spcBef>
                <a:spcPts val="0"/>
              </a:spcBef>
              <a:buSzTx/>
              <a:defRPr sz="1800"/>
            </a:pPr>
            <a:endParaRPr lang="de-DE" sz="1800" dirty="0">
              <a:solidFill>
                <a:schemeClr val="tx1"/>
              </a:solidFill>
            </a:endParaRPr>
          </a:p>
          <a:p>
            <a:pPr algn="just">
              <a:spcBef>
                <a:spcPts val="0"/>
              </a:spcBef>
              <a:buSzTx/>
              <a:defRPr sz="1800"/>
            </a:pPr>
            <a:r>
              <a:rPr lang="de-DE" sz="1800" dirty="0">
                <a:solidFill>
                  <a:schemeClr val="tx1"/>
                </a:solidFill>
              </a:rPr>
              <a:t>Einsatz für Nachhaltigkeit </a:t>
            </a:r>
            <a:endParaRPr lang="de-DE" sz="1800" dirty="0" smtClean="0">
              <a:solidFill>
                <a:schemeClr val="tx1"/>
              </a:solidFill>
            </a:endParaRPr>
          </a:p>
          <a:p>
            <a:pPr marL="0" lvl="0" indent="0" algn="just">
              <a:spcBef>
                <a:spcPts val="0"/>
              </a:spcBef>
              <a:buSzTx/>
              <a:buNone/>
              <a:defRPr sz="1800"/>
            </a:pPr>
            <a:endParaRPr lang="de-DE" sz="1800" dirty="0">
              <a:solidFill>
                <a:schemeClr val="tx1"/>
              </a:solidFill>
            </a:endParaRPr>
          </a:p>
          <a:p>
            <a:pPr lvl="0" algn="just">
              <a:defRPr sz="1800"/>
            </a:pPr>
            <a:r>
              <a:rPr lang="de-DE" sz="1800" dirty="0" err="1">
                <a:solidFill>
                  <a:schemeClr val="tx1"/>
                </a:solidFill>
              </a:rPr>
              <a:t>Omni</a:t>
            </a:r>
            <a:r>
              <a:rPr lang="de-DE" sz="1800" dirty="0">
                <a:solidFill>
                  <a:schemeClr val="tx1"/>
                </a:solidFill>
              </a:rPr>
              <a:t>-Channel </a:t>
            </a:r>
            <a:r>
              <a:rPr lang="de-DE" sz="1800" dirty="0" smtClean="0">
                <a:solidFill>
                  <a:schemeClr val="tx1"/>
                </a:solidFill>
              </a:rPr>
              <a:t>Ansatz</a:t>
            </a:r>
          </a:p>
          <a:p>
            <a:pPr lvl="0" algn="just">
              <a:defRPr sz="1800"/>
            </a:pPr>
            <a:endParaRPr lang="de-DE" sz="1800" dirty="0" smtClean="0">
              <a:solidFill>
                <a:schemeClr val="tx1"/>
              </a:solidFill>
            </a:endParaRPr>
          </a:p>
          <a:p>
            <a:pPr lvl="0">
              <a:defRPr sz="1800"/>
            </a:pPr>
            <a:r>
              <a:rPr lang="de-DE" sz="1800" dirty="0">
                <a:solidFill>
                  <a:schemeClr val="tx1"/>
                </a:solidFill>
              </a:rPr>
              <a:t>Servicemodell: „Connect-</a:t>
            </a:r>
            <a:r>
              <a:rPr lang="de-DE" sz="1800" dirty="0" err="1">
                <a:solidFill>
                  <a:schemeClr val="tx1"/>
                </a:solidFill>
              </a:rPr>
              <a:t>Engage</a:t>
            </a:r>
            <a:r>
              <a:rPr lang="de-DE" sz="1800" dirty="0">
                <a:solidFill>
                  <a:schemeClr val="tx1"/>
                </a:solidFill>
              </a:rPr>
              <a:t>-</a:t>
            </a:r>
            <a:r>
              <a:rPr lang="de-DE" sz="1800" dirty="0" err="1">
                <a:solidFill>
                  <a:schemeClr val="tx1"/>
                </a:solidFill>
              </a:rPr>
              <a:t>Inspire</a:t>
            </a:r>
            <a:r>
              <a:rPr lang="de-DE" sz="1800" dirty="0">
                <a:solidFill>
                  <a:schemeClr val="tx1"/>
                </a:solidFill>
              </a:rPr>
              <a:t>“.</a:t>
            </a:r>
          </a:p>
          <a:p>
            <a:pPr lvl="0">
              <a:defRPr sz="1800"/>
            </a:pPr>
            <a:endParaRPr lang="de-DE" sz="1800" dirty="0">
              <a:solidFill>
                <a:schemeClr val="tx1"/>
              </a:solidFill>
            </a:endParaRPr>
          </a:p>
          <a:p>
            <a:pPr lvl="0">
              <a:defRPr sz="1800"/>
            </a:pPr>
            <a:r>
              <a:rPr lang="de-DE" sz="1800" dirty="0">
                <a:solidFill>
                  <a:schemeClr val="tx1"/>
                </a:solidFill>
              </a:rPr>
              <a:t>Kontrolle der </a:t>
            </a:r>
            <a:r>
              <a:rPr lang="de-DE" sz="1800" dirty="0" smtClean="0">
                <a:solidFill>
                  <a:schemeClr val="tx1"/>
                </a:solidFill>
              </a:rPr>
              <a:t>OTIF-Kennzahl</a:t>
            </a:r>
            <a:endParaRPr lang="de-DE" sz="1800" dirty="0">
              <a:solidFill>
                <a:schemeClr val="tx1"/>
              </a:solidFill>
            </a:endParaRPr>
          </a:p>
          <a:p>
            <a:pPr marL="0" lvl="0" indent="0" algn="just">
              <a:spcBef>
                <a:spcPts val="0"/>
              </a:spcBef>
              <a:buSzTx/>
              <a:buNone/>
              <a:defRPr sz="1800"/>
            </a:pPr>
            <a:endParaRPr lang="de-DE" sz="1800" dirty="0">
              <a:solidFill>
                <a:schemeClr val="tx1"/>
              </a:solidFill>
            </a:endParaRP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29" y="1797157"/>
            <a:ext cx="819150" cy="819150"/>
          </a:xfrm>
          <a:prstGeom prst="rect">
            <a:avLst/>
          </a:prstGeom>
        </p:spPr>
      </p:pic>
      <p:pic>
        <p:nvPicPr>
          <p:cNvPr id="7" name="Bild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483" y="1797157"/>
            <a:ext cx="2159227" cy="819150"/>
          </a:xfrm>
          <a:prstGeom prst="rect">
            <a:avLst/>
          </a:prstGeom>
        </p:spPr>
      </p:pic>
      <p:pic>
        <p:nvPicPr>
          <p:cNvPr id="8" name="Bild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077" y="1797158"/>
            <a:ext cx="1704975" cy="819149"/>
          </a:xfrm>
          <a:prstGeom prst="rect">
            <a:avLst/>
          </a:prstGeom>
        </p:spPr>
      </p:pic>
      <p:pic>
        <p:nvPicPr>
          <p:cNvPr id="9" name="Bild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5844" y="1799130"/>
            <a:ext cx="1501771" cy="817177"/>
          </a:xfrm>
          <a:prstGeom prst="rect">
            <a:avLst/>
          </a:prstGeom>
        </p:spPr>
      </p:pic>
      <p:pic>
        <p:nvPicPr>
          <p:cNvPr id="10" name="Bild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8336" y="1797157"/>
            <a:ext cx="1656780" cy="819150"/>
          </a:xfrm>
          <a:prstGeom prst="rect">
            <a:avLst/>
          </a:prstGeom>
        </p:spPr>
      </p:pic>
    </p:spTree>
    <p:extLst>
      <p:ext uri="{BB962C8B-B14F-4D97-AF65-F5344CB8AC3E}">
        <p14:creationId xmlns:p14="http://schemas.microsoft.com/office/powerpoint/2010/main" val="985549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a:t>Unternehmensressourcen </a:t>
            </a:r>
            <a:r>
              <a:rPr lang="de-DE" dirty="0" smtClean="0"/>
              <a:t/>
            </a:r>
            <a:br>
              <a:rPr lang="de-DE" dirty="0" smtClean="0"/>
            </a:b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smtClean="0">
                <a:solidFill>
                  <a:schemeClr val="tx1"/>
                </a:solidFill>
              </a:rPr>
              <a:t>Personalmanagement</a:t>
            </a:r>
          </a:p>
          <a:p>
            <a:endParaRPr lang="de-DE" dirty="0" smtClean="0">
              <a:solidFill>
                <a:schemeClr val="tx1"/>
              </a:solidFill>
            </a:endParaRPr>
          </a:p>
          <a:p>
            <a:endParaRPr lang="de-DE" dirty="0">
              <a:solidFill>
                <a:schemeClr val="tx1"/>
              </a:solidFill>
            </a:endParaRPr>
          </a:p>
          <a:p>
            <a:r>
              <a:rPr lang="de-DE" dirty="0">
                <a:solidFill>
                  <a:schemeClr val="tx1"/>
                </a:solidFill>
              </a:rPr>
              <a:t>Technologieentwicklung</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48556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Personalmanagement</a:t>
            </a:r>
            <a:br>
              <a:rPr lang="de-DE" dirty="0" smtClean="0"/>
            </a:b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688" y="2476500"/>
            <a:ext cx="8697912" cy="3126052"/>
          </a:xfrm>
        </p:spPr>
      </p:pic>
      <p:pic>
        <p:nvPicPr>
          <p:cNvPr id="4" name="Grafik 9"/>
          <p:cNvPicPr/>
          <p:nvPr/>
        </p:nvPicPr>
        <p:blipFill>
          <a:blip r:embed="rId3">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425130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smtClean="0"/>
              <a:t>Potentiale</a:t>
            </a:r>
            <a:endParaRPr lang="de-DE" dirty="0"/>
          </a:p>
        </p:txBody>
      </p:sp>
      <p:sp>
        <p:nvSpPr>
          <p:cNvPr id="3" name="Inhaltsplatzhalter 2"/>
          <p:cNvSpPr>
            <a:spLocks noGrp="1"/>
          </p:cNvSpPr>
          <p:nvPr>
            <p:ph idx="1"/>
          </p:nvPr>
        </p:nvSpPr>
        <p:spPr>
          <a:xfrm>
            <a:off x="674848" y="2318657"/>
            <a:ext cx="8534400" cy="3615267"/>
          </a:xfrm>
        </p:spPr>
        <p:txBody>
          <a:bodyPr/>
          <a:lstStyle/>
          <a:p>
            <a:r>
              <a:rPr lang="de-DE" dirty="0" smtClean="0">
                <a:solidFill>
                  <a:schemeClr val="tx1"/>
                </a:solidFill>
              </a:rPr>
              <a:t>Nummer-eins-Position </a:t>
            </a:r>
            <a:r>
              <a:rPr lang="de-DE" dirty="0">
                <a:solidFill>
                  <a:schemeClr val="tx1"/>
                </a:solidFill>
              </a:rPr>
              <a:t>von </a:t>
            </a:r>
            <a:r>
              <a:rPr lang="de-DE" dirty="0" smtClean="0">
                <a:solidFill>
                  <a:schemeClr val="tx1"/>
                </a:solidFill>
              </a:rPr>
              <a:t>Fußballprodukten</a:t>
            </a:r>
            <a:br>
              <a:rPr lang="de-DE" dirty="0" smtClean="0">
                <a:solidFill>
                  <a:schemeClr val="tx1"/>
                </a:solidFill>
              </a:rPr>
            </a:br>
            <a:endParaRPr lang="de-DE" dirty="0">
              <a:solidFill>
                <a:schemeClr val="tx1"/>
              </a:solidFill>
            </a:endParaRPr>
          </a:p>
          <a:p>
            <a:r>
              <a:rPr lang="de-DE" dirty="0" smtClean="0">
                <a:solidFill>
                  <a:schemeClr val="tx1"/>
                </a:solidFill>
              </a:rPr>
              <a:t>Verlagerung </a:t>
            </a:r>
            <a:r>
              <a:rPr lang="de-DE" dirty="0">
                <a:solidFill>
                  <a:schemeClr val="tx1"/>
                </a:solidFill>
              </a:rPr>
              <a:t>der Produktion nach </a:t>
            </a:r>
            <a:r>
              <a:rPr lang="de-DE" dirty="0" smtClean="0">
                <a:solidFill>
                  <a:schemeClr val="tx1"/>
                </a:solidFill>
              </a:rPr>
              <a:t>Europa</a:t>
            </a:r>
            <a:br>
              <a:rPr lang="de-DE" dirty="0" smtClean="0">
                <a:solidFill>
                  <a:schemeClr val="tx1"/>
                </a:solidFill>
              </a:rPr>
            </a:br>
            <a:endParaRPr lang="de-DE" dirty="0">
              <a:solidFill>
                <a:schemeClr val="tx1"/>
              </a:solidFill>
            </a:endParaRPr>
          </a:p>
          <a:p>
            <a:r>
              <a:rPr lang="de-DE" dirty="0" smtClean="0">
                <a:solidFill>
                  <a:schemeClr val="tx1"/>
                </a:solidFill>
              </a:rPr>
              <a:t>Wachstum </a:t>
            </a:r>
            <a:r>
              <a:rPr lang="de-DE" dirty="0">
                <a:solidFill>
                  <a:schemeClr val="tx1"/>
                </a:solidFill>
              </a:rPr>
              <a:t>in den Schlüsselmärkten </a:t>
            </a:r>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spTree>
    <p:extLst>
      <p:ext uri="{BB962C8B-B14F-4D97-AF65-F5344CB8AC3E}">
        <p14:creationId xmlns:p14="http://schemas.microsoft.com/office/powerpoint/2010/main" val="1168895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848" y="811590"/>
            <a:ext cx="8534400" cy="1507067"/>
          </a:xfrm>
        </p:spPr>
        <p:txBody>
          <a:bodyPr/>
          <a:lstStyle/>
          <a:p>
            <a:r>
              <a:rPr lang="de-DE" dirty="0" err="1" smtClean="0"/>
              <a:t>Fussballprodukte</a:t>
            </a:r>
            <a:endParaRPr lang="de-DE" dirty="0"/>
          </a:p>
        </p:txBody>
      </p:sp>
      <p:pic>
        <p:nvPicPr>
          <p:cNvPr id="4" name="Grafik 9"/>
          <p:cNvPicPr/>
          <p:nvPr/>
        </p:nvPicPr>
        <p:blipFill>
          <a:blip r:embed="rId2">
            <a:extLst>
              <a:ext uri="{28A0092B-C50C-407E-A947-70E740481C1C}">
                <a14:useLocalDpi xmlns:a14="http://schemas.microsoft.com/office/drawing/2010/main" val="0"/>
              </a:ext>
            </a:extLst>
          </a:blip>
          <a:stretch>
            <a:fillRect/>
          </a:stretch>
        </p:blipFill>
        <p:spPr>
          <a:xfrm>
            <a:off x="10058401" y="811590"/>
            <a:ext cx="1361006" cy="985567"/>
          </a:xfrm>
          <a:prstGeom prst="rect">
            <a:avLst/>
          </a:prstGeom>
        </p:spPr>
      </p:pic>
      <p:pic>
        <p:nvPicPr>
          <p:cNvPr id="11" name="Inhaltsplatzhalt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4940" y="2137220"/>
            <a:ext cx="732082" cy="732082"/>
          </a:xfrm>
        </p:spPr>
      </p:pic>
      <p:pic>
        <p:nvPicPr>
          <p:cNvPr id="16" name="Bild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708" y="2137220"/>
            <a:ext cx="732082" cy="732082"/>
          </a:xfrm>
          <a:prstGeom prst="rect">
            <a:avLst/>
          </a:prstGeom>
        </p:spPr>
      </p:pic>
      <p:sp>
        <p:nvSpPr>
          <p:cNvPr id="17" name="Textfeld 16"/>
          <p:cNvSpPr txBox="1"/>
          <p:nvPr/>
        </p:nvSpPr>
        <p:spPr>
          <a:xfrm>
            <a:off x="656919" y="3209365"/>
            <a:ext cx="10064056" cy="2862322"/>
          </a:xfrm>
          <a:prstGeom prst="rect">
            <a:avLst/>
          </a:prstGeom>
          <a:noFill/>
        </p:spPr>
        <p:txBody>
          <a:bodyPr wrap="square" rtlCol="0">
            <a:spAutoFit/>
          </a:bodyPr>
          <a:lstStyle/>
          <a:p>
            <a:r>
              <a:rPr lang="de-DE" dirty="0" smtClean="0"/>
              <a:t>Barcelona				250 Mio. US$			Real Madrid					304 Mio. US$</a:t>
            </a:r>
          </a:p>
          <a:p>
            <a:r>
              <a:rPr lang="de-DE" dirty="0" smtClean="0"/>
              <a:t>Paris</a:t>
            </a:r>
            <a:r>
              <a:rPr lang="de-DE" dirty="0"/>
              <a:t>	</a:t>
            </a:r>
            <a:r>
              <a:rPr lang="de-DE" dirty="0" smtClean="0"/>
              <a:t>				203 	</a:t>
            </a:r>
            <a:r>
              <a:rPr lang="de-DE" dirty="0"/>
              <a:t>M</a:t>
            </a:r>
            <a:r>
              <a:rPr lang="de-DE" dirty="0" smtClean="0"/>
              <a:t>io. US$		Chelsea					280 Mio. US$</a:t>
            </a:r>
            <a:endParaRPr lang="de-DE" dirty="0"/>
          </a:p>
          <a:p>
            <a:r>
              <a:rPr lang="de-DE" dirty="0" smtClean="0"/>
              <a:t>Man City				108 </a:t>
            </a:r>
            <a:r>
              <a:rPr lang="de-DE" dirty="0"/>
              <a:t>M</a:t>
            </a:r>
            <a:r>
              <a:rPr lang="de-DE" dirty="0" smtClean="0"/>
              <a:t>io. US$			Bayern München			266 Mio. US$</a:t>
            </a:r>
          </a:p>
          <a:p>
            <a:r>
              <a:rPr lang="de-DE" dirty="0" smtClean="0"/>
              <a:t>Juventus </a:t>
            </a:r>
            <a:r>
              <a:rPr lang="de-DE" dirty="0" smtClean="0"/>
              <a:t>Turin</a:t>
            </a:r>
            <a:r>
              <a:rPr lang="de-DE" dirty="0" smtClean="0"/>
              <a:t>			  98 	Mio. US$ 		Schalke 04					  55	Mio. US$</a:t>
            </a:r>
          </a:p>
          <a:p>
            <a:r>
              <a:rPr lang="de-DE" dirty="0" smtClean="0"/>
              <a:t>At. Madrid				  90 Mio. US$			Ajax Amsterdam			  35 Mio. US$</a:t>
            </a:r>
          </a:p>
          <a:p>
            <a:r>
              <a:rPr lang="de-DE" dirty="0" smtClean="0"/>
              <a:t>As Roma				  63 Mio. US$			Leverkusen					  30 Mio. US$</a:t>
            </a:r>
          </a:p>
          <a:p>
            <a:r>
              <a:rPr lang="de-DE" dirty="0" smtClean="0"/>
              <a:t>As Monaco				  63 Mio. US$			</a:t>
            </a:r>
            <a:r>
              <a:rPr lang="de-DE" dirty="0" err="1" smtClean="0"/>
              <a:t>Benfica</a:t>
            </a:r>
            <a:r>
              <a:rPr lang="de-DE" dirty="0" smtClean="0"/>
              <a:t> Lissabon			  28 Mio. US$</a:t>
            </a:r>
          </a:p>
          <a:p>
            <a:r>
              <a:rPr lang="de-DE" dirty="0" smtClean="0"/>
              <a:t>At. De Bilbao			  50 Mio. US$			CSKA Moskau				  20 Mio. US$</a:t>
            </a:r>
          </a:p>
          <a:p>
            <a:r>
              <a:rPr lang="de-DE" dirty="0" smtClean="0"/>
              <a:t>Zenit					  42 Mio. US$			</a:t>
            </a:r>
            <a:r>
              <a:rPr lang="de-DE" dirty="0" err="1" smtClean="0"/>
              <a:t>Anderlecht</a:t>
            </a:r>
            <a:r>
              <a:rPr lang="de-DE" dirty="0" smtClean="0"/>
              <a:t>					  19 Mio. US$</a:t>
            </a:r>
          </a:p>
          <a:p>
            <a:r>
              <a:rPr lang="de-DE" dirty="0" smtClean="0"/>
              <a:t>Galatasaray			  35 Mio. US$			Basel						  25 Mio. US$</a:t>
            </a:r>
          </a:p>
        </p:txBody>
      </p:sp>
      <p:sp>
        <p:nvSpPr>
          <p:cNvPr id="18" name="Textfeld 17"/>
          <p:cNvSpPr txBox="1"/>
          <p:nvPr/>
        </p:nvSpPr>
        <p:spPr>
          <a:xfrm>
            <a:off x="3532094" y="2137220"/>
            <a:ext cx="1810871" cy="646331"/>
          </a:xfrm>
          <a:prstGeom prst="rect">
            <a:avLst/>
          </a:prstGeom>
          <a:noFill/>
        </p:spPr>
        <p:txBody>
          <a:bodyPr wrap="square" rtlCol="0">
            <a:spAutoFit/>
          </a:bodyPr>
          <a:lstStyle/>
          <a:p>
            <a:r>
              <a:rPr lang="de-DE" dirty="0" smtClean="0"/>
              <a:t>Gesamt:</a:t>
            </a:r>
          </a:p>
          <a:p>
            <a:r>
              <a:rPr lang="de-DE" dirty="0" smtClean="0"/>
              <a:t>1002 Mio. US$</a:t>
            </a:r>
            <a:endParaRPr lang="de-DE" dirty="0"/>
          </a:p>
        </p:txBody>
      </p:sp>
      <p:sp>
        <p:nvSpPr>
          <p:cNvPr id="21" name="Textfeld 20"/>
          <p:cNvSpPr txBox="1"/>
          <p:nvPr/>
        </p:nvSpPr>
        <p:spPr>
          <a:xfrm>
            <a:off x="8838003" y="2137220"/>
            <a:ext cx="1810870" cy="646331"/>
          </a:xfrm>
          <a:prstGeom prst="rect">
            <a:avLst/>
          </a:prstGeom>
          <a:noFill/>
        </p:spPr>
        <p:txBody>
          <a:bodyPr wrap="square" rtlCol="0">
            <a:spAutoFit/>
          </a:bodyPr>
          <a:lstStyle/>
          <a:p>
            <a:r>
              <a:rPr lang="de-DE" dirty="0" smtClean="0"/>
              <a:t>Gesamt:</a:t>
            </a:r>
          </a:p>
          <a:p>
            <a:r>
              <a:rPr lang="de-DE" dirty="0" smtClean="0"/>
              <a:t>1062 Mio. US$</a:t>
            </a:r>
            <a:endParaRPr lang="de-DE" dirty="0"/>
          </a:p>
        </p:txBody>
      </p:sp>
    </p:spTree>
    <p:extLst>
      <p:ext uri="{BB962C8B-B14F-4D97-AF65-F5344CB8AC3E}">
        <p14:creationId xmlns:p14="http://schemas.microsoft.com/office/powerpoint/2010/main" val="58515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gment">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Segment</Template>
  <TotalTime>0</TotalTime>
  <Words>314</Words>
  <Application>Microsoft Macintosh PowerPoint</Application>
  <PresentationFormat>Breitbild</PresentationFormat>
  <Paragraphs>165</Paragraphs>
  <Slides>24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Century Gothic</vt:lpstr>
      <vt:lpstr>Helvetica</vt:lpstr>
      <vt:lpstr>Wingdings 3</vt:lpstr>
      <vt:lpstr>Segment</vt:lpstr>
      <vt:lpstr>PowerPoint-Präsentation</vt:lpstr>
      <vt:lpstr>Inhaltsverzeichnis </vt:lpstr>
      <vt:lpstr>Unternehmensressourcen  </vt:lpstr>
      <vt:lpstr> Produktion/logistik </vt:lpstr>
      <vt:lpstr>Marketing/Vertrieb </vt:lpstr>
      <vt:lpstr>Unternehmensressourcen  </vt:lpstr>
      <vt:lpstr>Personalmanagement </vt:lpstr>
      <vt:lpstr>Potentiale</vt:lpstr>
      <vt:lpstr>Fussballprodukte</vt:lpstr>
      <vt:lpstr>Potentiale</vt:lpstr>
      <vt:lpstr>Stärken</vt:lpstr>
      <vt:lpstr>Schwächen</vt:lpstr>
      <vt:lpstr>Wettbewerber</vt:lpstr>
      <vt:lpstr>Potentielle Konkurrenten</vt:lpstr>
      <vt:lpstr>Under armour</vt:lpstr>
      <vt:lpstr>New Balance</vt:lpstr>
      <vt:lpstr>Lieferanten</vt:lpstr>
      <vt:lpstr>Lieferanten</vt:lpstr>
      <vt:lpstr>Lieferanten</vt:lpstr>
      <vt:lpstr>Abnehmer</vt:lpstr>
      <vt:lpstr>Substitutionsprodukte</vt:lpstr>
      <vt:lpstr>SWOT Matrix</vt:lpstr>
      <vt:lpstr>Fazit</vt:lpstr>
      <vt:lpstr>PowerPoint-Präsentation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Office-Anwender</dc:creator>
  <cp:lastModifiedBy>Microsoft Office-Anwender</cp:lastModifiedBy>
  <cp:revision>47</cp:revision>
  <dcterms:created xsi:type="dcterms:W3CDTF">2016-05-25T15:35:38Z</dcterms:created>
  <dcterms:modified xsi:type="dcterms:W3CDTF">2016-05-27T08:51:36Z</dcterms:modified>
</cp:coreProperties>
</file>