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7" r:id="rId3"/>
    <p:sldId id="270" r:id="rId4"/>
    <p:sldId id="268" r:id="rId5"/>
    <p:sldId id="271" r:id="rId6"/>
    <p:sldId id="272" r:id="rId7"/>
    <p:sldId id="275" r:id="rId8"/>
    <p:sldId id="269" r:id="rId9"/>
    <p:sldId id="267" r:id="rId10"/>
    <p:sldId id="273" r:id="rId11"/>
    <p:sldId id="274" r:id="rId12"/>
    <p:sldId id="278" r:id="rId13"/>
    <p:sldId id="260" r:id="rId14"/>
    <p:sldId id="279" r:id="rId15"/>
    <p:sldId id="280" r:id="rId16"/>
    <p:sldId id="281" r:id="rId17"/>
    <p:sldId id="282" r:id="rId18"/>
    <p:sldId id="276"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28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735" y="3325035"/>
            <a:ext cx="9525445" cy="1696453"/>
          </a:xfrm>
        </p:spPr>
        <p:txBody>
          <a:bodyPr>
            <a:normAutofit/>
          </a:bodyPr>
          <a:lstStyle/>
          <a:p>
            <a:pPr algn="ctr"/>
            <a:r>
              <a:rPr lang="en-US" sz="3200" dirty="0"/>
              <a:t>Skin Disease Image </a:t>
            </a:r>
            <a:r>
              <a:rPr lang="en-US" sz="3200" dirty="0" smtClean="0"/>
              <a:t>Recognition </a:t>
            </a:r>
            <a:r>
              <a:rPr lang="en-IN" sz="3200" b="1" dirty="0" smtClean="0">
                <a:solidFill>
                  <a:schemeClr val="accent2"/>
                </a:solidFill>
              </a:rPr>
              <a:t>Using </a:t>
            </a:r>
            <a:br>
              <a:rPr lang="en-IN" sz="3200" b="1" dirty="0" smtClean="0">
                <a:solidFill>
                  <a:schemeClr val="accent2"/>
                </a:solidFill>
              </a:rPr>
            </a:br>
            <a:r>
              <a:rPr lang="en-IN" sz="3200" b="1" dirty="0" smtClean="0">
                <a:solidFill>
                  <a:schemeClr val="accent2"/>
                </a:solidFill>
              </a:rPr>
              <a:t>(K-NN algorithm) Deep </a:t>
            </a:r>
            <a:r>
              <a:rPr lang="en-US" sz="3200" b="1" dirty="0" smtClean="0">
                <a:solidFill>
                  <a:srgbClr val="0070C0"/>
                </a:solidFill>
              </a:rPr>
              <a:t>Learning</a:t>
            </a:r>
            <a:endParaRPr lang="en-IN" sz="3000" b="1" dirty="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1925053" y="362634"/>
            <a:ext cx="7928810" cy="769441"/>
          </a:xfrm>
          <a:prstGeom prst="rect">
            <a:avLst/>
          </a:prstGeom>
        </p:spPr>
        <p:txBody>
          <a:bodyPr wrap="square">
            <a:spAutoFit/>
          </a:bodyPr>
          <a:lstStyle/>
          <a:p>
            <a:r>
              <a:rPr lang="en-US" sz="2200" dirty="0">
                <a:solidFill>
                  <a:schemeClr val="tx1">
                    <a:lumMod val="95000"/>
                    <a:lumOff val="5000"/>
                  </a:schemeClr>
                </a:solidFill>
                <a:latin typeface="Arial" panose="020B0604020202020204" pitchFamily="34" charset="0"/>
                <a:cs typeface="Arial" panose="020B0604020202020204" pitchFamily="34" charset="0"/>
              </a:rPr>
              <a:t>VEL TECH MULTITECH Dr.RANGARAJAN Dr.SAKUNTHALA </a:t>
            </a:r>
            <a:br>
              <a:rPr lang="en-US" sz="2200" dirty="0">
                <a:solidFill>
                  <a:schemeClr val="tx1">
                    <a:lumMod val="95000"/>
                    <a:lumOff val="5000"/>
                  </a:schemeClr>
                </a:solidFill>
                <a:latin typeface="Arial" panose="020B0604020202020204" pitchFamily="34" charset="0"/>
                <a:cs typeface="Arial" panose="020B0604020202020204" pitchFamily="34" charset="0"/>
              </a:rPr>
            </a:br>
            <a:r>
              <a:rPr lang="en-US" sz="2200" dirty="0" smtClean="0">
                <a:solidFill>
                  <a:schemeClr val="tx1">
                    <a:lumMod val="95000"/>
                    <a:lumOff val="5000"/>
                  </a:schemeClr>
                </a:solidFill>
                <a:latin typeface="Arial" panose="020B0604020202020204" pitchFamily="34" charset="0"/>
                <a:cs typeface="Arial" panose="020B0604020202020204" pitchFamily="34" charset="0"/>
              </a:rPr>
              <a:t>				ENGINEERING </a:t>
            </a:r>
            <a:r>
              <a:rPr lang="en-US" sz="2200" dirty="0">
                <a:solidFill>
                  <a:schemeClr val="tx1">
                    <a:lumMod val="95000"/>
                    <a:lumOff val="5000"/>
                  </a:schemeClr>
                </a:solidFill>
                <a:latin typeface="Arial" panose="020B0604020202020204" pitchFamily="34" charset="0"/>
                <a:cs typeface="Arial" panose="020B0604020202020204" pitchFamily="34" charset="0"/>
              </a:rPr>
              <a:t>COLLEGE</a:t>
            </a:r>
            <a:endParaRPr lang="en-IN"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xmlns:lc="http://schemas.openxmlformats.org/drawingml/2006/lockedCanvas" id="{96A957B3-2255-4CE7-9E18-3DC69181C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672" y="159195"/>
            <a:ext cx="1176320" cy="1176320"/>
          </a:xfrm>
          <a:prstGeom prst="rect">
            <a:avLst/>
          </a:prstGeom>
        </p:spPr>
      </p:pic>
      <p:pic>
        <p:nvPicPr>
          <p:cNvPr id="5" name="Picture 4" descr="C:\Documents and Settings\Administrator\Desktop\images1.jpg">
            <a:extLst>
              <a:ext uri="{FF2B5EF4-FFF2-40B4-BE49-F238E27FC236}">
                <a16:creationId xmlns="" xmlns:a16="http://schemas.microsoft.com/office/drawing/2014/main" xmlns:lc="http://schemas.openxmlformats.org/drawingml/2006/lockedCanvas" id="{32212BF2-C368-43EF-BDA8-BF82F1A8150B}"/>
              </a:ext>
            </a:extLst>
          </p:cNvPr>
          <p:cNvPicPr>
            <a:picLocks noChangeAspect="1" noChangeArrowheads="1"/>
          </p:cNvPicPr>
          <p:nvPr/>
        </p:nvPicPr>
        <p:blipFill>
          <a:blip r:embed="rId3"/>
          <a:srcRect/>
          <a:stretch>
            <a:fillRect/>
          </a:stretch>
        </p:blipFill>
        <p:spPr bwMode="auto">
          <a:xfrm>
            <a:off x="10247897" y="278240"/>
            <a:ext cx="1104900" cy="1057275"/>
          </a:xfrm>
          <a:prstGeom prst="rect">
            <a:avLst/>
          </a:prstGeom>
          <a:noFill/>
        </p:spPr>
      </p:pic>
      <p:sp>
        <p:nvSpPr>
          <p:cNvPr id="6" name="TextBox 11">
            <a:extLst>
              <a:ext uri="{FF2B5EF4-FFF2-40B4-BE49-F238E27FC236}">
                <a16:creationId xmlns="" xmlns:a16="http://schemas.microsoft.com/office/drawing/2014/main" xmlns:lc="http://schemas.openxmlformats.org/drawingml/2006/lockedCanvas" id="{0B0C202B-EA3D-47B2-81A4-E8E0B7041A72}"/>
              </a:ext>
            </a:extLst>
          </p:cNvPr>
          <p:cNvSpPr txBox="1">
            <a:spLocks noChangeArrowheads="1"/>
          </p:cNvSpPr>
          <p:nvPr/>
        </p:nvSpPr>
        <p:spPr bwMode="auto">
          <a:xfrm>
            <a:off x="2059270" y="1471354"/>
            <a:ext cx="7794593" cy="4001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2000" b="1" i="1" dirty="0">
                <a:solidFill>
                  <a:schemeClr val="accent2">
                    <a:lumMod val="75000"/>
                  </a:schemeClr>
                </a:solidFill>
              </a:rPr>
              <a:t>Department of </a:t>
            </a:r>
            <a:r>
              <a:rPr lang="en-US" sz="2000" b="1" i="1" dirty="0" smtClean="0">
                <a:solidFill>
                  <a:schemeClr val="accent2">
                    <a:lumMod val="75000"/>
                  </a:schemeClr>
                </a:solidFill>
              </a:rPr>
              <a:t>Computer Science </a:t>
            </a:r>
            <a:r>
              <a:rPr lang="en-US" sz="2000" b="1" i="1" dirty="0">
                <a:solidFill>
                  <a:schemeClr val="accent2">
                    <a:lumMod val="75000"/>
                  </a:schemeClr>
                </a:solidFill>
              </a:rPr>
              <a:t>Engineering</a:t>
            </a:r>
          </a:p>
        </p:txBody>
      </p:sp>
    </p:spTree>
    <p:extLst>
      <p:ext uri="{BB962C8B-B14F-4D97-AF65-F5344CB8AC3E}">
        <p14:creationId xmlns:p14="http://schemas.microsoft.com/office/powerpoint/2010/main" val="173835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ing\Pictures\Screenshots\Screenshot (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62" y="700088"/>
            <a:ext cx="8628184" cy="506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8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ing\Pictures\Screenshots\Screenshot (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70" y="1091711"/>
            <a:ext cx="8089777" cy="481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22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03" y="504092"/>
            <a:ext cx="8596668" cy="1320800"/>
          </a:xfrm>
        </p:spPr>
        <p:txBody>
          <a:bodyPr/>
          <a:lstStyle/>
          <a:p>
            <a:r>
              <a:rPr lang="en-IN" dirty="0" smtClean="0"/>
              <a:t>Algorithms used</a:t>
            </a:r>
            <a:endParaRPr lang="en-IN" dirty="0"/>
          </a:p>
        </p:txBody>
      </p:sp>
      <p:sp>
        <p:nvSpPr>
          <p:cNvPr id="3" name="Content Placeholder 2"/>
          <p:cNvSpPr>
            <a:spLocks noGrp="1"/>
          </p:cNvSpPr>
          <p:nvPr>
            <p:ph idx="1"/>
          </p:nvPr>
        </p:nvSpPr>
        <p:spPr>
          <a:xfrm>
            <a:off x="422033" y="1703389"/>
            <a:ext cx="9659814" cy="3880773"/>
          </a:xfrm>
        </p:spPr>
        <p:txBody>
          <a:bodyPr>
            <a:normAutofit/>
          </a:bodyPr>
          <a:lstStyle/>
          <a:p>
            <a:pPr algn="just"/>
            <a:r>
              <a:rPr lang="en-US" sz="2800" dirty="0"/>
              <a:t>k-nearest neighbors (</a:t>
            </a:r>
            <a:r>
              <a:rPr lang="en-US" sz="2800" b="1" dirty="0"/>
              <a:t>KNN</a:t>
            </a:r>
            <a:r>
              <a:rPr lang="en-US" sz="2800" dirty="0"/>
              <a:t>) </a:t>
            </a:r>
            <a:r>
              <a:rPr lang="en-US" sz="2800" b="1" dirty="0" smtClean="0"/>
              <a:t>Algorithm</a:t>
            </a:r>
          </a:p>
          <a:p>
            <a:pPr algn="just"/>
            <a:endParaRPr lang="en-IN" sz="2800" dirty="0" smtClean="0"/>
          </a:p>
          <a:p>
            <a:pPr lvl="1" algn="just"/>
            <a:r>
              <a:rPr lang="en-US" sz="2800" dirty="0"/>
              <a:t>The k-nearest neighbors (</a:t>
            </a:r>
            <a:r>
              <a:rPr lang="en-US" sz="2800" b="1" dirty="0"/>
              <a:t>KNN</a:t>
            </a:r>
            <a:r>
              <a:rPr lang="en-US" sz="2800" dirty="0"/>
              <a:t>) </a:t>
            </a:r>
            <a:r>
              <a:rPr lang="en-US" sz="2800" b="1" dirty="0"/>
              <a:t>algorithm</a:t>
            </a:r>
            <a:r>
              <a:rPr lang="en-US" sz="2800" dirty="0"/>
              <a:t> is a simple, supervised machine learning </a:t>
            </a:r>
            <a:r>
              <a:rPr lang="en-US" sz="2800" b="1" dirty="0"/>
              <a:t>algorithm</a:t>
            </a:r>
            <a:r>
              <a:rPr lang="en-US" sz="2800" dirty="0"/>
              <a:t> that can be used to solve both classification and regression problems. It's easy to implement and understand, but has a major drawback of becoming significantly slows as the size of that data in use grows.</a:t>
            </a:r>
            <a:endParaRPr lang="en-IN" sz="2800" dirty="0"/>
          </a:p>
        </p:txBody>
      </p:sp>
    </p:spTree>
    <p:extLst>
      <p:ext uri="{BB962C8B-B14F-4D97-AF65-F5344CB8AC3E}">
        <p14:creationId xmlns:p14="http://schemas.microsoft.com/office/powerpoint/2010/main" val="289540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639807" y="234462"/>
            <a:ext cx="9794039" cy="5369169"/>
          </a:xfrm>
        </p:spPr>
        <p:txBody>
          <a:bodyPr>
            <a:normAutofit fontScale="77500" lnSpcReduction="20000"/>
          </a:bodyPr>
          <a:lstStyle/>
          <a:p>
            <a:endParaRPr lang="en-IN" sz="2200" u="sng" dirty="0" smtClean="0">
              <a:latin typeface="Arial" panose="020B0604020202020204" pitchFamily="34" charset="0"/>
              <a:cs typeface="Arial" panose="020B0604020202020204" pitchFamily="34" charset="0"/>
            </a:endParaRPr>
          </a:p>
          <a:p>
            <a:endParaRPr lang="en-IN" sz="2200" u="sng" dirty="0">
              <a:latin typeface="Arial" panose="020B0604020202020204" pitchFamily="34" charset="0"/>
              <a:cs typeface="Arial" panose="020B0604020202020204" pitchFamily="34" charset="0"/>
            </a:endParaRPr>
          </a:p>
          <a:p>
            <a:pPr marL="0" indent="0">
              <a:buNone/>
            </a:pPr>
            <a:r>
              <a:rPr lang="en-IN" sz="2800" dirty="0">
                <a:solidFill>
                  <a:schemeClr val="tx1"/>
                </a:solidFill>
                <a:latin typeface="Arial" panose="020B0604020202020204" pitchFamily="34" charset="0"/>
                <a:cs typeface="Arial" panose="020B0604020202020204" pitchFamily="34" charset="0"/>
              </a:rPr>
              <a:t> </a:t>
            </a:r>
            <a:r>
              <a:rPr lang="en-IN" sz="2800" u="sng" dirty="0" smtClean="0">
                <a:latin typeface="Arial" panose="020B0604020202020204" pitchFamily="34" charset="0"/>
                <a:cs typeface="Arial" panose="020B0604020202020204" pitchFamily="34" charset="0"/>
              </a:rPr>
              <a:t>DISADVANTAGES OF EXISTING SYSTEM:</a:t>
            </a:r>
            <a:r>
              <a:rPr lang="en-IN" sz="2800" dirty="0">
                <a:latin typeface="Arial" panose="020B0604020202020204" pitchFamily="34" charset="0"/>
                <a:cs typeface="Arial" panose="020B0604020202020204" pitchFamily="34" charset="0"/>
              </a:rPr>
              <a:t/>
            </a:r>
            <a:br>
              <a:rPr lang="en-IN" sz="2800" dirty="0">
                <a:latin typeface="Arial" panose="020B0604020202020204" pitchFamily="34" charset="0"/>
                <a:cs typeface="Arial" panose="020B0604020202020204" pitchFamily="34" charset="0"/>
              </a:rPr>
            </a:br>
            <a:endParaRPr lang="en-IN" sz="2800" dirty="0"/>
          </a:p>
          <a:p>
            <a:pPr lvl="0">
              <a:buFont typeface="Wingdings" panose="05000000000000000000" pitchFamily="2" charset="2"/>
              <a:buChar char="ü"/>
            </a:pPr>
            <a:r>
              <a:rPr lang="en-IN" sz="2800" dirty="0"/>
              <a:t>	</a:t>
            </a:r>
            <a:r>
              <a:rPr lang="en-IN" sz="2800" dirty="0" smtClean="0">
                <a:solidFill>
                  <a:srgbClr val="00B0F0"/>
                </a:solidFill>
                <a:latin typeface="Arial" panose="020B0604020202020204" pitchFamily="34" charset="0"/>
                <a:cs typeface="Arial" panose="020B0604020202020204" pitchFamily="34" charset="0"/>
              </a:rPr>
              <a:t>Less</a:t>
            </a:r>
            <a:r>
              <a:rPr lang="en-IN" sz="2800" dirty="0" smtClean="0">
                <a:latin typeface="Arial" panose="020B0604020202020204" pitchFamily="34" charset="0"/>
                <a:cs typeface="Arial" panose="020B0604020202020204" pitchFamily="34" charset="0"/>
              </a:rPr>
              <a:t> accuracy</a:t>
            </a:r>
          </a:p>
          <a:p>
            <a:pPr lvl="0">
              <a:buFont typeface="Wingdings" panose="05000000000000000000" pitchFamily="2" charset="2"/>
              <a:buChar char="ü"/>
            </a:pPr>
            <a:r>
              <a:rPr lang="en-IN" sz="2800" dirty="0" smtClean="0">
                <a:latin typeface="Arial" panose="020B0604020202020204" pitchFamily="34" charset="0"/>
                <a:cs typeface="Arial" panose="020B0604020202020204" pitchFamily="34" charset="0"/>
              </a:rPr>
              <a:t> </a:t>
            </a:r>
            <a:r>
              <a:rPr lang="en-US" sz="2800" dirty="0" smtClean="0"/>
              <a:t>Slow </a:t>
            </a:r>
            <a:r>
              <a:rPr lang="en-US" sz="2800" dirty="0"/>
              <a:t>learner, </a:t>
            </a:r>
            <a:r>
              <a:rPr lang="en-US" sz="2800" dirty="0">
                <a:solidFill>
                  <a:srgbClr val="00B0F0"/>
                </a:solidFill>
              </a:rPr>
              <a:t>not robust </a:t>
            </a:r>
            <a:r>
              <a:rPr lang="en-US" sz="2800" dirty="0"/>
              <a:t>to the noise data in large </a:t>
            </a:r>
            <a:r>
              <a:rPr lang="en-US" sz="2800" dirty="0" smtClean="0"/>
              <a:t>training example.</a:t>
            </a:r>
          </a:p>
          <a:p>
            <a:pPr lvl="0">
              <a:buFont typeface="Wingdings" panose="05000000000000000000" pitchFamily="2" charset="2"/>
              <a:buChar char="ü"/>
            </a:pPr>
            <a:r>
              <a:rPr lang="en-IN" sz="2800" dirty="0">
                <a:latin typeface="Arial" panose="020B0604020202020204" pitchFamily="34" charset="0"/>
                <a:cs typeface="Arial" panose="020B0604020202020204" pitchFamily="34" charset="0"/>
              </a:rPr>
              <a:t> </a:t>
            </a:r>
            <a:r>
              <a:rPr lang="en-IN" sz="2800" dirty="0" smtClean="0"/>
              <a:t>Require </a:t>
            </a:r>
            <a:r>
              <a:rPr lang="en-IN" sz="2800" dirty="0">
                <a:solidFill>
                  <a:srgbClr val="00B0F0"/>
                </a:solidFill>
              </a:rPr>
              <a:t>large</a:t>
            </a:r>
            <a:r>
              <a:rPr lang="en-IN" sz="2800" dirty="0"/>
              <a:t> storage space and more time. </a:t>
            </a:r>
            <a:endParaRPr lang="en-IN" sz="2800" dirty="0" smtClean="0"/>
          </a:p>
          <a:p>
            <a:pPr marL="0" lvl="0" indent="0">
              <a:buNone/>
            </a:pPr>
            <a:endParaRPr lang="en-IN" sz="2800" u="sng" dirty="0" smtClean="0">
              <a:latin typeface="Arial" panose="020B0604020202020204" pitchFamily="34" charset="0"/>
              <a:cs typeface="Arial" panose="020B0604020202020204" pitchFamily="34" charset="0"/>
            </a:endParaRPr>
          </a:p>
          <a:p>
            <a:pPr marL="0" indent="0">
              <a:buNone/>
            </a:pPr>
            <a:r>
              <a:rPr lang="en-IN" sz="2800" u="sng" dirty="0" smtClean="0">
                <a:latin typeface="Arial" panose="020B0604020202020204" pitchFamily="34" charset="0"/>
                <a:cs typeface="Arial" panose="020B0604020202020204" pitchFamily="34" charset="0"/>
              </a:rPr>
              <a:t>ADVANTAGES IN PROPOSED SYSTEM</a:t>
            </a:r>
            <a:r>
              <a:rPr lang="en-IN" sz="2800" b="1" u="sng" dirty="0" smtClean="0"/>
              <a:t>:</a:t>
            </a:r>
          </a:p>
          <a:p>
            <a:pPr marL="0" indent="0">
              <a:buNone/>
            </a:pPr>
            <a:endParaRPr lang="en-IN" sz="2800" dirty="0"/>
          </a:p>
          <a:p>
            <a:pPr lvl="0">
              <a:buFont typeface="Wingdings" panose="05000000000000000000" pitchFamily="2" charset="2"/>
              <a:buChar char="ü"/>
            </a:pPr>
            <a:r>
              <a:rPr lang="en-IN" sz="2800" dirty="0" smtClean="0"/>
              <a:t>	</a:t>
            </a:r>
            <a:r>
              <a:rPr lang="en-US" sz="2800" dirty="0"/>
              <a:t> Prediction </a:t>
            </a:r>
            <a:r>
              <a:rPr lang="en-US" sz="2800" dirty="0">
                <a:solidFill>
                  <a:schemeClr val="accent1">
                    <a:lumMod val="75000"/>
                  </a:schemeClr>
                </a:solidFill>
              </a:rPr>
              <a:t>accuracy is </a:t>
            </a:r>
            <a:r>
              <a:rPr lang="en-US" sz="2800" dirty="0" smtClean="0">
                <a:solidFill>
                  <a:schemeClr val="accent1">
                    <a:lumMod val="75000"/>
                  </a:schemeClr>
                </a:solidFill>
              </a:rPr>
              <a:t>high.</a:t>
            </a:r>
          </a:p>
          <a:p>
            <a:pPr lvl="0">
              <a:buFont typeface="Wingdings" panose="05000000000000000000" pitchFamily="2" charset="2"/>
              <a:buChar char="ü"/>
            </a:pPr>
            <a:r>
              <a:rPr lang="en-IN" sz="2800" dirty="0" smtClean="0"/>
              <a:t> 	</a:t>
            </a:r>
            <a:r>
              <a:rPr lang="en-US" sz="2800" dirty="0"/>
              <a:t> </a:t>
            </a:r>
            <a:r>
              <a:rPr lang="en-US" sz="2800" dirty="0" smtClean="0"/>
              <a:t>Robust </a:t>
            </a:r>
            <a:r>
              <a:rPr lang="en-US" sz="2800" dirty="0"/>
              <a:t>working when training </a:t>
            </a:r>
            <a:r>
              <a:rPr lang="en-US" sz="2800" dirty="0" smtClean="0"/>
              <a:t>datasets </a:t>
            </a:r>
            <a:r>
              <a:rPr lang="en-US" sz="2800" dirty="0"/>
              <a:t>contain errors. </a:t>
            </a:r>
            <a:endParaRPr lang="en-US" sz="2800" dirty="0" smtClean="0"/>
          </a:p>
          <a:p>
            <a:pPr lvl="0">
              <a:buFont typeface="Wingdings" panose="05000000000000000000" pitchFamily="2" charset="2"/>
              <a:buChar char="ü"/>
            </a:pPr>
            <a:r>
              <a:rPr lang="en-IN" sz="2800" dirty="0" smtClean="0"/>
              <a:t>	</a:t>
            </a:r>
            <a:r>
              <a:rPr lang="en-US" sz="2800" dirty="0"/>
              <a:t> </a:t>
            </a:r>
            <a:r>
              <a:rPr lang="en-US" sz="2800" dirty="0">
                <a:solidFill>
                  <a:schemeClr val="accent1">
                    <a:lumMod val="75000"/>
                  </a:schemeClr>
                </a:solidFill>
              </a:rPr>
              <a:t>High speed</a:t>
            </a:r>
            <a:r>
              <a:rPr lang="en-US" sz="2800" dirty="0"/>
              <a:t>, preferable in limited </a:t>
            </a:r>
            <a:r>
              <a:rPr lang="en-US" sz="2800" dirty="0" smtClean="0"/>
              <a:t>precision</a:t>
            </a:r>
            <a:r>
              <a:rPr lang="en-US" sz="3600" dirty="0" smtClean="0"/>
              <a:t>.</a:t>
            </a:r>
            <a:endParaRPr lang="en-IN" sz="3600" dirty="0" smtClean="0"/>
          </a:p>
          <a:p>
            <a:pPr marL="0" indent="0">
              <a:buNone/>
            </a:pPr>
            <a:endParaRPr lang="en-IN" dirty="0"/>
          </a:p>
        </p:txBody>
      </p:sp>
    </p:spTree>
    <p:extLst>
      <p:ext uri="{BB962C8B-B14F-4D97-AF65-F5344CB8AC3E}">
        <p14:creationId xmlns:p14="http://schemas.microsoft.com/office/powerpoint/2010/main" val="174547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50" y="281354"/>
            <a:ext cx="8596668" cy="783771"/>
          </a:xfrm>
        </p:spPr>
        <p:txBody>
          <a:bodyPr/>
          <a:lstStyle/>
          <a:p>
            <a:r>
              <a:rPr lang="en-IN" dirty="0" smtClean="0"/>
              <a:t>Output For Process flow</a:t>
            </a:r>
            <a:endParaRPr lang="en-IN" dirty="0"/>
          </a:p>
        </p:txBody>
      </p:sp>
      <p:pic>
        <p:nvPicPr>
          <p:cNvPr id="1027" name="Picture 3" descr="C:\Users\king\Pictures\Screenshots\Screenshot (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24" y="1113693"/>
            <a:ext cx="8250970" cy="41499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52273" y="5577227"/>
            <a:ext cx="3894015" cy="369332"/>
          </a:xfrm>
          <a:prstGeom prst="rect">
            <a:avLst/>
          </a:prstGeom>
        </p:spPr>
        <p:txBody>
          <a:bodyPr wrap="none">
            <a:spAutoFit/>
          </a:bodyPr>
          <a:lstStyle/>
          <a:p>
            <a:r>
              <a:rPr lang="en-IN" dirty="0" smtClean="0"/>
              <a:t>a) Login for skin disease application</a:t>
            </a:r>
            <a:endParaRPr lang="en-US" dirty="0"/>
          </a:p>
        </p:txBody>
      </p:sp>
    </p:spTree>
    <p:extLst>
      <p:ext uri="{BB962C8B-B14F-4D97-AF65-F5344CB8AC3E}">
        <p14:creationId xmlns:p14="http://schemas.microsoft.com/office/powerpoint/2010/main" val="200508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50" y="281354"/>
            <a:ext cx="8596668" cy="783771"/>
          </a:xfrm>
        </p:spPr>
        <p:txBody>
          <a:bodyPr/>
          <a:lstStyle/>
          <a:p>
            <a:r>
              <a:rPr lang="en-IN" dirty="0" smtClean="0"/>
              <a:t>Output For Process flow</a:t>
            </a:r>
            <a:endParaRPr lang="en-IN" dirty="0"/>
          </a:p>
        </p:txBody>
      </p:sp>
      <p:sp>
        <p:nvSpPr>
          <p:cNvPr id="3" name="Rectangle 2"/>
          <p:cNvSpPr/>
          <p:nvPr/>
        </p:nvSpPr>
        <p:spPr>
          <a:xfrm>
            <a:off x="3352273" y="5577227"/>
            <a:ext cx="3924472" cy="369332"/>
          </a:xfrm>
          <a:prstGeom prst="rect">
            <a:avLst/>
          </a:prstGeom>
        </p:spPr>
        <p:txBody>
          <a:bodyPr wrap="none">
            <a:spAutoFit/>
          </a:bodyPr>
          <a:lstStyle/>
          <a:p>
            <a:r>
              <a:rPr lang="en-IN" dirty="0" smtClean="0"/>
              <a:t>b) Before selecting </a:t>
            </a:r>
            <a:r>
              <a:rPr lang="en-IN" dirty="0" err="1" smtClean="0"/>
              <a:t>analyzing</a:t>
            </a:r>
            <a:r>
              <a:rPr lang="en-IN" dirty="0" smtClean="0"/>
              <a:t>  image</a:t>
            </a:r>
            <a:endParaRPr lang="en-US" dirty="0"/>
          </a:p>
        </p:txBody>
      </p:sp>
      <p:pic>
        <p:nvPicPr>
          <p:cNvPr id="2050" name="Picture 2" descr="C:\Users\king\Pictures\Screenshots\Screenshot (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05" y="1024671"/>
            <a:ext cx="8101867" cy="446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8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50" y="281354"/>
            <a:ext cx="8596668" cy="783771"/>
          </a:xfrm>
        </p:spPr>
        <p:txBody>
          <a:bodyPr/>
          <a:lstStyle/>
          <a:p>
            <a:r>
              <a:rPr lang="en-IN" dirty="0" smtClean="0"/>
              <a:t>Output For Process flow</a:t>
            </a:r>
            <a:endParaRPr lang="en-IN" dirty="0"/>
          </a:p>
        </p:txBody>
      </p:sp>
      <p:sp>
        <p:nvSpPr>
          <p:cNvPr id="3" name="Rectangle 2"/>
          <p:cNvSpPr/>
          <p:nvPr/>
        </p:nvSpPr>
        <p:spPr>
          <a:xfrm>
            <a:off x="3352273" y="5577227"/>
            <a:ext cx="3866828" cy="369332"/>
          </a:xfrm>
          <a:prstGeom prst="rect">
            <a:avLst/>
          </a:prstGeom>
        </p:spPr>
        <p:txBody>
          <a:bodyPr wrap="none">
            <a:spAutoFit/>
          </a:bodyPr>
          <a:lstStyle/>
          <a:p>
            <a:r>
              <a:rPr lang="en-US" dirty="0" smtClean="0"/>
              <a:t>c) After selecting analyzing image </a:t>
            </a:r>
            <a:endParaRPr lang="en-US" dirty="0"/>
          </a:p>
        </p:txBody>
      </p:sp>
      <p:pic>
        <p:nvPicPr>
          <p:cNvPr id="3074" name="Picture 2" descr="C:\Users\king\Pictures\Screenshots\Screenshot (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19" y="815853"/>
            <a:ext cx="8535621" cy="46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84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50" y="281354"/>
            <a:ext cx="8596668" cy="783771"/>
          </a:xfrm>
        </p:spPr>
        <p:txBody>
          <a:bodyPr/>
          <a:lstStyle/>
          <a:p>
            <a:r>
              <a:rPr lang="en-IN" dirty="0" smtClean="0"/>
              <a:t>Output For Process flow</a:t>
            </a:r>
            <a:endParaRPr lang="en-IN" dirty="0"/>
          </a:p>
        </p:txBody>
      </p:sp>
      <p:sp>
        <p:nvSpPr>
          <p:cNvPr id="3" name="Rectangle 2"/>
          <p:cNvSpPr/>
          <p:nvPr/>
        </p:nvSpPr>
        <p:spPr>
          <a:xfrm>
            <a:off x="3352273" y="5577227"/>
            <a:ext cx="2715808" cy="369332"/>
          </a:xfrm>
          <a:prstGeom prst="rect">
            <a:avLst/>
          </a:prstGeom>
        </p:spPr>
        <p:txBody>
          <a:bodyPr wrap="none">
            <a:spAutoFit/>
          </a:bodyPr>
          <a:lstStyle/>
          <a:p>
            <a:r>
              <a:rPr lang="en-US" dirty="0" smtClean="0"/>
              <a:t>c) Final resultant output</a:t>
            </a:r>
            <a:endParaRPr lang="en-US" dirty="0"/>
          </a:p>
        </p:txBody>
      </p:sp>
      <p:pic>
        <p:nvPicPr>
          <p:cNvPr id="4098" name="Picture 2" descr="C:\Users\king\Pictures\Screenshots\Screenshot (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1" y="1182933"/>
            <a:ext cx="8117254" cy="412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18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341272" y="37067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References</a:t>
            </a:r>
            <a:endParaRPr lang="en-IN" dirty="0"/>
          </a:p>
        </p:txBody>
      </p:sp>
      <p:sp>
        <p:nvSpPr>
          <p:cNvPr id="4" name="Content Placeholder 2"/>
          <p:cNvSpPr>
            <a:spLocks noGrp="1"/>
          </p:cNvSpPr>
          <p:nvPr/>
        </p:nvSpPr>
        <p:spPr>
          <a:xfrm>
            <a:off x="552285" y="1077962"/>
            <a:ext cx="10163907" cy="47679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smtClean="0"/>
          </a:p>
          <a:p>
            <a:r>
              <a:rPr lang="en-US" sz="2400" dirty="0"/>
              <a:t>Tanzina Afroz Rimi, Nishat Sultana and Md. Ferdouse Ahmed Foysal “Skin Diseases Detection Using Convolutional Neural Network” Daffodil International University, Dhaka, Bangladesh, 2020</a:t>
            </a:r>
          </a:p>
          <a:p>
            <a:r>
              <a:rPr lang="en-US" sz="2400" dirty="0"/>
              <a:t>LING-FANG LI, XU WANG, NEAL N. XIONG, YONG-XING DU	 AND BAO-SHAN LI  “Deep Learning in Skin Disease Image Recognition: A Review” Inner Mongolia University of Science and Technology, Baotou 014010, China, </a:t>
            </a:r>
            <a:r>
              <a:rPr lang="en-US" sz="2400" dirty="0" smtClean="0"/>
              <a:t>2020.</a:t>
            </a:r>
          </a:p>
          <a:p>
            <a:r>
              <a:rPr lang="en-US" sz="2400" dirty="0"/>
              <a:t>Kumar, N. V., Kumar, P. V., Pramodh, K., &amp; Karuna, Y. (2019). “Classification of Skin diseases using Image processing and SVM”. 2019</a:t>
            </a:r>
          </a:p>
          <a:p>
            <a:endParaRPr lang="en-IN" sz="2600" dirty="0" smtClean="0"/>
          </a:p>
          <a:p>
            <a:endParaRPr lang="en-US" dirty="0"/>
          </a:p>
          <a:p>
            <a:endParaRPr lang="en-IN" dirty="0"/>
          </a:p>
        </p:txBody>
      </p:sp>
    </p:spTree>
    <p:extLst>
      <p:ext uri="{BB962C8B-B14F-4D97-AF65-F5344CB8AC3E}">
        <p14:creationId xmlns:p14="http://schemas.microsoft.com/office/powerpoint/2010/main" val="16519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762686" y="734890"/>
            <a:ext cx="8596668" cy="9579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Software Requirements</a:t>
            </a:r>
            <a:br>
              <a:rPr lang="en-IN" dirty="0" smtClean="0"/>
            </a:br>
            <a:endParaRPr lang="en-IN" dirty="0"/>
          </a:p>
        </p:txBody>
      </p:sp>
      <p:sp>
        <p:nvSpPr>
          <p:cNvPr id="5" name="Content Placeholder 2"/>
          <p:cNvSpPr>
            <a:spLocks noGrp="1"/>
          </p:cNvSpPr>
          <p:nvPr/>
        </p:nvSpPr>
        <p:spPr>
          <a:xfrm>
            <a:off x="1519662" y="168433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800" dirty="0" smtClean="0"/>
              <a:t>Software Tool : Python – Flask</a:t>
            </a:r>
          </a:p>
          <a:p>
            <a:r>
              <a:rPr lang="en-IN" sz="2800" dirty="0" smtClean="0"/>
              <a:t>Required Python Modules: Matplotlib,</a:t>
            </a:r>
            <a:r>
              <a:rPr lang="en-US" sz="2800" dirty="0" smtClean="0"/>
              <a:t> Sci-Py, Pandas, Numpy, Coloroma</a:t>
            </a:r>
            <a:endParaRPr lang="en-IN" sz="2800" dirty="0" smtClean="0"/>
          </a:p>
          <a:p>
            <a:r>
              <a:rPr lang="en-IN" sz="2800" dirty="0" smtClean="0"/>
              <a:t>Operating System : Windows 10</a:t>
            </a:r>
          </a:p>
          <a:p>
            <a:r>
              <a:rPr lang="en-IN" sz="2800" dirty="0" smtClean="0"/>
              <a:t>Processors: Intel or AMD</a:t>
            </a:r>
          </a:p>
          <a:p>
            <a:r>
              <a:rPr lang="en-IN" sz="2800" dirty="0" smtClean="0"/>
              <a:t>RAM : 4 GB</a:t>
            </a:r>
          </a:p>
          <a:p>
            <a:r>
              <a:rPr lang="en-IN" sz="2800" dirty="0" smtClean="0"/>
              <a:t>Graphics card: No Graphics card required</a:t>
            </a:r>
            <a:endParaRPr lang="en-IN" sz="2800" dirty="0"/>
          </a:p>
        </p:txBody>
      </p:sp>
    </p:spTree>
    <p:extLst>
      <p:ext uri="{BB962C8B-B14F-4D97-AF65-F5344CB8AC3E}">
        <p14:creationId xmlns:p14="http://schemas.microsoft.com/office/powerpoint/2010/main" val="330770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4133594" y="683114"/>
            <a:ext cx="3146437" cy="5094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200" u="sng" dirty="0" smtClean="0">
                <a:solidFill>
                  <a:srgbClr val="0070C0"/>
                </a:solidFill>
                <a:latin typeface="Arial" pitchFamily="34" charset="0"/>
                <a:cs typeface="Arial" pitchFamily="34" charset="0"/>
              </a:rPr>
              <a:t>OBJECTIVE</a:t>
            </a:r>
            <a:endParaRPr lang="en-IN" sz="2200" u="sng" dirty="0">
              <a:solidFill>
                <a:srgbClr val="0070C0"/>
              </a:solidFill>
              <a:latin typeface="Arial" pitchFamily="34" charset="0"/>
              <a:cs typeface="Arial" pitchFamily="34" charset="0"/>
            </a:endParaRPr>
          </a:p>
        </p:txBody>
      </p:sp>
      <p:sp>
        <p:nvSpPr>
          <p:cNvPr id="5" name="Content Placeholder 2"/>
          <p:cNvSpPr>
            <a:spLocks noGrp="1"/>
          </p:cNvSpPr>
          <p:nvPr/>
        </p:nvSpPr>
        <p:spPr>
          <a:xfrm>
            <a:off x="621323" y="1633050"/>
            <a:ext cx="8991600" cy="44395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14300" indent="0" algn="just">
              <a:lnSpc>
                <a:spcPct val="110000"/>
              </a:lnSpc>
              <a:buNone/>
            </a:pPr>
            <a:r>
              <a:rPr lang="en-IN" sz="2400" dirty="0" smtClean="0">
                <a:cs typeface="Times New Roman" panose="02020603050405020304" pitchFamily="18" charset="0"/>
              </a:rPr>
              <a:t>The technology trend is moving towards replacing the human physical activity and unhealthy eating habits which hare directly linked to increasing the risk of having the skin diseases</a:t>
            </a:r>
            <a:r>
              <a:rPr lang="en-IN" sz="2400" dirty="0">
                <a:cs typeface="Times New Roman" panose="02020603050405020304" pitchFamily="18" charset="0"/>
              </a:rPr>
              <a:t>. </a:t>
            </a:r>
            <a:endParaRPr lang="en-IN" sz="2400" dirty="0" smtClean="0">
              <a:cs typeface="Times New Roman" panose="02020603050405020304" pitchFamily="18" charset="0"/>
            </a:endParaRPr>
          </a:p>
          <a:p>
            <a:pPr marL="114300" indent="0" algn="just">
              <a:lnSpc>
                <a:spcPct val="110000"/>
              </a:lnSpc>
              <a:buNone/>
            </a:pPr>
            <a:endParaRPr lang="en-IN" sz="2400" dirty="0">
              <a:cs typeface="Times New Roman" panose="02020603050405020304" pitchFamily="18" charset="0"/>
            </a:endParaRPr>
          </a:p>
          <a:p>
            <a:pPr marL="114300" indent="0" algn="just">
              <a:lnSpc>
                <a:spcPct val="110000"/>
              </a:lnSpc>
              <a:buNone/>
            </a:pPr>
            <a:r>
              <a:rPr lang="en-IN" sz="2400" dirty="0" smtClean="0">
                <a:cs typeface="Times New Roman" panose="02020603050405020304" pitchFamily="18" charset="0"/>
              </a:rPr>
              <a:t>The </a:t>
            </a:r>
            <a:r>
              <a:rPr lang="en-IN" sz="2400" dirty="0">
                <a:cs typeface="Times New Roman" panose="02020603050405020304" pitchFamily="18" charset="0"/>
              </a:rPr>
              <a:t>goal of the project is to detect the person which may have a </a:t>
            </a:r>
            <a:r>
              <a:rPr lang="en-IN" sz="2400" dirty="0" smtClean="0">
                <a:cs typeface="Times New Roman" panose="02020603050405020304" pitchFamily="18" charset="0"/>
              </a:rPr>
              <a:t>skin disease </a:t>
            </a:r>
            <a:r>
              <a:rPr lang="en-IN" sz="2400" dirty="0">
                <a:cs typeface="Times New Roman" panose="02020603050405020304" pitchFamily="18" charset="0"/>
              </a:rPr>
              <a:t>or not using the </a:t>
            </a:r>
            <a:r>
              <a:rPr lang="en-IN" sz="2400" dirty="0" smtClean="0">
                <a:cs typeface="Times New Roman" panose="02020603050405020304" pitchFamily="18" charset="0"/>
              </a:rPr>
              <a:t>K-NN classifier Algorithm </a:t>
            </a:r>
            <a:r>
              <a:rPr lang="en-IN" sz="2400" dirty="0">
                <a:cs typeface="Times New Roman" panose="02020603050405020304" pitchFamily="18" charset="0"/>
              </a:rPr>
              <a:t>by overcoming the existing disadvantages such as less accuracy and </a:t>
            </a:r>
            <a:r>
              <a:rPr lang="en-IN" sz="2400" dirty="0" smtClean="0">
                <a:cs typeface="Times New Roman" panose="02020603050405020304" pitchFamily="18" charset="0"/>
              </a:rPr>
              <a:t>takes more time for large dataset. </a:t>
            </a:r>
            <a:endParaRPr lang="en-IN" sz="2400" dirty="0">
              <a:cs typeface="Times New Roman" panose="02020603050405020304" pitchFamily="18" charset="0"/>
            </a:endParaRPr>
          </a:p>
        </p:txBody>
      </p:sp>
    </p:spTree>
    <p:extLst>
      <p:ext uri="{BB962C8B-B14F-4D97-AF65-F5344CB8AC3E}">
        <p14:creationId xmlns:p14="http://schemas.microsoft.com/office/powerpoint/2010/main" val="229497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IN" dirty="0"/>
          </a:p>
        </p:txBody>
      </p:sp>
    </p:spTree>
    <p:extLst>
      <p:ext uri="{BB962C8B-B14F-4D97-AF65-F5344CB8AC3E}">
        <p14:creationId xmlns:p14="http://schemas.microsoft.com/office/powerpoint/2010/main" val="334514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52" y="140677"/>
            <a:ext cx="10764698" cy="6052810"/>
          </a:xfrm>
        </p:spPr>
        <p:txBody>
          <a:bodyPr>
            <a:normAutofit/>
          </a:bodyPr>
          <a:lstStyle/>
          <a:p>
            <a:pPr marL="0" indent="0">
              <a:buNone/>
            </a:pPr>
            <a:r>
              <a:rPr lang="en-US" sz="2200" dirty="0" smtClean="0">
                <a:solidFill>
                  <a:schemeClr val="accent2">
                    <a:lumMod val="75000"/>
                  </a:schemeClr>
                </a:solidFill>
                <a:latin typeface="Arial" panose="020B0604020202020204" pitchFamily="34" charset="0"/>
                <a:cs typeface="Arial" panose="020B0604020202020204" pitchFamily="34" charset="0"/>
              </a:rPr>
              <a:t>								</a:t>
            </a:r>
          </a:p>
          <a:p>
            <a:pPr marL="0" indent="0">
              <a:buNone/>
            </a:pP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u="sng" dirty="0" smtClean="0">
                <a:solidFill>
                  <a:schemeClr val="accent2">
                    <a:lumMod val="75000"/>
                  </a:schemeClr>
                </a:solidFill>
                <a:latin typeface="Arial" panose="020B0604020202020204" pitchFamily="34" charset="0"/>
                <a:cs typeface="Arial" panose="020B0604020202020204" pitchFamily="34" charset="0"/>
              </a:rPr>
              <a:t>ABSTRACT</a:t>
            </a:r>
          </a:p>
          <a:p>
            <a:pPr marL="0" indent="0">
              <a:buNone/>
            </a:pPr>
            <a:endParaRPr lang="en-US" sz="2200" u="sng"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smtClean="0"/>
              <a:t>In </a:t>
            </a:r>
            <a:r>
              <a:rPr lang="en-US" sz="2400" dirty="0"/>
              <a:t>the field of medicine, </a:t>
            </a:r>
            <a:r>
              <a:rPr lang="en-US" sz="2400" dirty="0">
                <a:solidFill>
                  <a:srgbClr val="00B0F0"/>
                </a:solidFill>
              </a:rPr>
              <a:t>skin disease </a:t>
            </a:r>
            <a:r>
              <a:rPr lang="en-US" sz="2400" dirty="0"/>
              <a:t>is one of the most common diseases, and its visual representation is more prominent compared with the other types of </a:t>
            </a:r>
            <a:r>
              <a:rPr lang="en-US" sz="2400" dirty="0" smtClean="0"/>
              <a:t>diseases.</a:t>
            </a:r>
          </a:p>
          <a:p>
            <a:pPr marL="0" indent="0">
              <a:buNone/>
            </a:pPr>
            <a:endParaRPr lang="en-IN" sz="2400" dirty="0" smtClean="0"/>
          </a:p>
          <a:p>
            <a:pPr>
              <a:buFont typeface="Wingdings" panose="05000000000000000000" pitchFamily="2" charset="2"/>
              <a:buChar char="Ø"/>
            </a:pPr>
            <a:r>
              <a:rPr lang="en-IN" sz="2400" dirty="0" smtClean="0"/>
              <a:t>We </a:t>
            </a:r>
            <a:r>
              <a:rPr lang="en-IN" sz="2400" dirty="0"/>
              <a:t>propose a </a:t>
            </a:r>
            <a:r>
              <a:rPr lang="en-US" sz="2400" dirty="0">
                <a:solidFill>
                  <a:srgbClr val="00B0F0"/>
                </a:solidFill>
              </a:rPr>
              <a:t>skin disease image recognition method </a:t>
            </a:r>
            <a:r>
              <a:rPr lang="en-US" sz="2400" dirty="0" smtClean="0"/>
              <a:t>based </a:t>
            </a:r>
            <a:r>
              <a:rPr lang="en-US" sz="2400" dirty="0"/>
              <a:t>on deep learning is better than those of dermatologists and other computer-aided treatment methods in skin disease diagnosis</a:t>
            </a:r>
            <a:r>
              <a:rPr lang="en-IN" sz="2400" dirty="0" smtClean="0"/>
              <a:t>. </a:t>
            </a:r>
          </a:p>
          <a:p>
            <a:pPr marL="0" indent="0">
              <a:buNone/>
            </a:pPr>
            <a:endParaRPr lang="en-IN" sz="2400" dirty="0" smtClean="0"/>
          </a:p>
          <a:p>
            <a:pPr>
              <a:buFont typeface="Wingdings" panose="05000000000000000000" pitchFamily="2" charset="2"/>
              <a:buChar char="Ø"/>
            </a:pPr>
            <a:r>
              <a:rPr lang="en-US" sz="2400" dirty="0" smtClean="0"/>
              <a:t>Especially </a:t>
            </a:r>
            <a:r>
              <a:rPr lang="en-US" sz="2400" dirty="0"/>
              <a:t>the multi deep learning model fusion method has the best recognition effect.</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98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874" y="246185"/>
            <a:ext cx="11173463" cy="5947301"/>
          </a:xfrm>
        </p:spPr>
        <p:txBody>
          <a:bodyPr>
            <a:normAutofit/>
          </a:bodyPr>
          <a:lstStyle/>
          <a:p>
            <a:pPr marL="0" indent="0">
              <a:buNone/>
            </a:pPr>
            <a:r>
              <a:rPr lang="en-US" sz="2200" dirty="0" smtClean="0">
                <a:solidFill>
                  <a:schemeClr val="accent2">
                    <a:lumMod val="75000"/>
                  </a:schemeClr>
                </a:solidFill>
                <a:latin typeface="Arial" panose="020B0604020202020204" pitchFamily="34" charset="0"/>
                <a:cs typeface="Arial" panose="020B0604020202020204" pitchFamily="34" charset="0"/>
              </a:rPr>
              <a:t>								</a:t>
            </a:r>
          </a:p>
          <a:p>
            <a:pPr marL="0" indent="0">
              <a:buNone/>
            </a:pP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u="sng" dirty="0" smtClean="0">
                <a:solidFill>
                  <a:schemeClr val="accent2">
                    <a:lumMod val="75000"/>
                  </a:schemeClr>
                </a:solidFill>
                <a:latin typeface="Arial" panose="020B0604020202020204" pitchFamily="34" charset="0"/>
                <a:cs typeface="Arial" panose="020B0604020202020204" pitchFamily="34" charset="0"/>
              </a:rPr>
              <a:t>EXISTING SYSTEM</a:t>
            </a:r>
          </a:p>
          <a:p>
            <a:pPr marL="0" indent="0">
              <a:buNone/>
            </a:pPr>
            <a:endParaRPr lang="en-US" sz="2200" u="sng"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smtClean="0"/>
              <a:t>Most of skin disease detection process approach </a:t>
            </a:r>
            <a:r>
              <a:rPr lang="en-US" sz="2400" dirty="0" smtClean="0">
                <a:solidFill>
                  <a:schemeClr val="accent1"/>
                </a:solidFill>
              </a:rPr>
              <a:t>CNN</a:t>
            </a:r>
            <a:r>
              <a:rPr lang="en-US" sz="2400" dirty="0" smtClean="0"/>
              <a:t> ( Convolution Neural Network )</a:t>
            </a:r>
          </a:p>
          <a:p>
            <a:pPr marL="0" indent="0">
              <a:buNone/>
            </a:pPr>
            <a:r>
              <a:rPr lang="en-US" sz="2400" dirty="0" smtClean="0"/>
              <a:t> </a:t>
            </a:r>
            <a:endParaRPr lang="en-IN" sz="2400" dirty="0" smtClean="0"/>
          </a:p>
          <a:p>
            <a:pPr>
              <a:buFont typeface="Wingdings" panose="05000000000000000000" pitchFamily="2" charset="2"/>
              <a:buChar char="Ø"/>
            </a:pPr>
            <a:r>
              <a:rPr lang="en-US" sz="2400" dirty="0" smtClean="0"/>
              <a:t>But, CNN </a:t>
            </a:r>
            <a:r>
              <a:rPr lang="en-US" sz="2400" dirty="0"/>
              <a:t>makes predictions by looking at an image and then checking to see if certain components are present in that </a:t>
            </a:r>
            <a:r>
              <a:rPr lang="en-US" sz="2400" dirty="0">
                <a:solidFill>
                  <a:schemeClr val="accent1"/>
                </a:solidFill>
              </a:rPr>
              <a:t>image or not</a:t>
            </a:r>
            <a:r>
              <a:rPr lang="en-US" sz="2400" dirty="0"/>
              <a:t>. If they are, then it classifies that image accordingly.</a:t>
            </a:r>
            <a:endParaRPr lang="en-US" sz="2400" dirty="0" smtClean="0"/>
          </a:p>
          <a:p>
            <a:pPr>
              <a:buFont typeface="Wingdings" panose="05000000000000000000" pitchFamily="2" charset="2"/>
              <a:buChar char="Ø"/>
            </a:pPr>
            <a:endParaRPr lang="en-IN" sz="2400" dirty="0" smtClean="0"/>
          </a:p>
          <a:p>
            <a:pPr>
              <a:buFont typeface="Wingdings" panose="05000000000000000000" pitchFamily="2" charset="2"/>
              <a:buChar char="Ø"/>
            </a:pPr>
            <a:r>
              <a:rPr lang="en-US" sz="2400" dirty="0" smtClean="0"/>
              <a:t>If the certain components are </a:t>
            </a:r>
            <a:r>
              <a:rPr lang="en-US" sz="2400" dirty="0" smtClean="0">
                <a:solidFill>
                  <a:schemeClr val="accent1"/>
                </a:solidFill>
              </a:rPr>
              <a:t>not present</a:t>
            </a:r>
            <a:r>
              <a:rPr lang="en-US" sz="2400" dirty="0" smtClean="0"/>
              <a:t>, then </a:t>
            </a:r>
            <a:r>
              <a:rPr lang="en-US" sz="2400" dirty="0"/>
              <a:t>i</a:t>
            </a:r>
            <a:r>
              <a:rPr lang="en-US" sz="2400" dirty="0" smtClean="0"/>
              <a:t>t will </a:t>
            </a:r>
            <a:r>
              <a:rPr lang="en-US" sz="2400" dirty="0" smtClean="0">
                <a:solidFill>
                  <a:schemeClr val="accent1"/>
                </a:solidFill>
              </a:rPr>
              <a:t>ignore</a:t>
            </a:r>
            <a:r>
              <a:rPr lang="en-US" sz="2400" dirty="0" smtClean="0"/>
              <a:t> the image and doesn’t classify it.</a:t>
            </a:r>
            <a:endParaRPr lang="en-US" sz="2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475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203851" y="48148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Literature Survey</a:t>
            </a:r>
            <a:endParaRPr lang="en-IN" dirty="0"/>
          </a:p>
        </p:txBody>
      </p:sp>
      <p:sp>
        <p:nvSpPr>
          <p:cNvPr id="6" name="Content Placeholder 2"/>
          <p:cNvSpPr>
            <a:spLocks noGrp="1"/>
          </p:cNvSpPr>
          <p:nvPr/>
        </p:nvSpPr>
        <p:spPr>
          <a:xfrm>
            <a:off x="546426" y="1391052"/>
            <a:ext cx="9683262" cy="49151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smtClean="0"/>
              <a:t>Tanzina </a:t>
            </a:r>
            <a:r>
              <a:rPr lang="en-US" sz="2800" dirty="0"/>
              <a:t>Afroz </a:t>
            </a:r>
            <a:r>
              <a:rPr lang="en-US" sz="2800" dirty="0" smtClean="0"/>
              <a:t>Rimi</a:t>
            </a:r>
            <a:r>
              <a:rPr lang="en-US" sz="2800" dirty="0"/>
              <a:t>, Nishat Sultana and Md. Ferdouse Ahmed </a:t>
            </a:r>
            <a:r>
              <a:rPr lang="en-US" sz="2800" dirty="0" smtClean="0"/>
              <a:t>Foysal</a:t>
            </a:r>
            <a:r>
              <a:rPr lang="en-US" sz="2800" dirty="0"/>
              <a:t> “Skin Diseases Detection Using Convolutional Neural Network” Daffodil International University, Dhaka, </a:t>
            </a:r>
            <a:r>
              <a:rPr lang="en-US" sz="2800" dirty="0" smtClean="0"/>
              <a:t>Bangladesh, 2020</a:t>
            </a:r>
          </a:p>
          <a:p>
            <a:pPr marL="0" indent="0" algn="ctr">
              <a:buNone/>
            </a:pPr>
            <a:endParaRPr lang="en-US" sz="2800" dirty="0" smtClean="0"/>
          </a:p>
          <a:p>
            <a:pPr marL="0" indent="0" algn="just">
              <a:buNone/>
            </a:pPr>
            <a:r>
              <a:rPr lang="en-US" sz="2200" dirty="0" smtClean="0"/>
              <a:t>		In this article author’s proposed, </a:t>
            </a:r>
            <a:r>
              <a:rPr lang="en-US" sz="2400" dirty="0"/>
              <a:t>Skin is </a:t>
            </a:r>
            <a:r>
              <a:rPr lang="en-US" sz="2400" dirty="0" smtClean="0"/>
              <a:t>the </a:t>
            </a:r>
            <a:r>
              <a:rPr lang="en-US" sz="2400" dirty="0"/>
              <a:t>most powerful protection of important organs in the human body. It acts as a shield to protect our internal body to get damaged. But this important part of the human body can be affected by so serious infections caused by some fungus or viruses or even dust too. Around the world, millions of people suffer from various skin </a:t>
            </a:r>
            <a:r>
              <a:rPr lang="en-US" sz="2400" dirty="0" smtClean="0"/>
              <a:t>diseases.so they came up to predicting process with CNN classifier.</a:t>
            </a:r>
            <a:endParaRPr lang="en-US" sz="2200" dirty="0" smtClean="0"/>
          </a:p>
        </p:txBody>
      </p:sp>
    </p:spTree>
    <p:extLst>
      <p:ext uri="{BB962C8B-B14F-4D97-AF65-F5344CB8AC3E}">
        <p14:creationId xmlns:p14="http://schemas.microsoft.com/office/powerpoint/2010/main" val="285599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nvSpPr>
        <p:spPr>
          <a:xfrm>
            <a:off x="347134" y="617329"/>
            <a:ext cx="9683262" cy="5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t>LING-FANG LI, XU WANG, NEAL N. XIONG, YONG-XING </a:t>
            </a:r>
            <a:r>
              <a:rPr lang="en-US" sz="2800" dirty="0" smtClean="0"/>
              <a:t>DU	 </a:t>
            </a:r>
            <a:r>
              <a:rPr lang="en-US" sz="2800" dirty="0"/>
              <a:t>AND BAO-SHAN LI  “Deep Learning in Skin Disease Image Recognition: A Review” </a:t>
            </a:r>
            <a:r>
              <a:rPr lang="en-US" sz="2800" dirty="0" smtClean="0"/>
              <a:t>Inner </a:t>
            </a:r>
            <a:r>
              <a:rPr lang="en-US" sz="2800" dirty="0"/>
              <a:t>Mongolia University of Science and Technology, Baotou 014010, China, </a:t>
            </a:r>
            <a:r>
              <a:rPr lang="en-US" sz="2800" dirty="0" smtClean="0"/>
              <a:t>2020</a:t>
            </a:r>
          </a:p>
          <a:p>
            <a:pPr marL="0" indent="0" algn="ctr">
              <a:buNone/>
            </a:pPr>
            <a:endParaRPr lang="en-US" sz="2800" dirty="0" smtClean="0"/>
          </a:p>
          <a:p>
            <a:pPr marL="0" indent="0" algn="just">
              <a:buNone/>
            </a:pPr>
            <a:r>
              <a:rPr lang="en-US" sz="2200" dirty="0" smtClean="0"/>
              <a:t>		</a:t>
            </a:r>
            <a:r>
              <a:rPr lang="en-US" sz="2400" dirty="0" smtClean="0"/>
              <a:t>In </a:t>
            </a:r>
            <a:r>
              <a:rPr lang="en-US" sz="2400" dirty="0"/>
              <a:t>this study, we review 45 research efforts on the identification of skin disease by using deep learning technology since 2016. </a:t>
            </a:r>
            <a:r>
              <a:rPr lang="en-US" sz="2400" dirty="0" smtClean="0"/>
              <a:t>Author’s analyze </a:t>
            </a:r>
            <a:r>
              <a:rPr lang="en-US" sz="2400" dirty="0"/>
              <a:t>these studies from the aspects of disease type, data set, data processing technology, data augmentation technology, model for skin disease image recognition, deep learning framework, evaluation indicators, and model </a:t>
            </a:r>
            <a:r>
              <a:rPr lang="en-US" sz="2400" dirty="0" smtClean="0"/>
              <a:t>performance. For Prediction used K-NN classifier.</a:t>
            </a:r>
            <a:endParaRPr lang="en-US" sz="2200" dirty="0" smtClean="0"/>
          </a:p>
        </p:txBody>
      </p:sp>
    </p:spTree>
    <p:extLst>
      <p:ext uri="{BB962C8B-B14F-4D97-AF65-F5344CB8AC3E}">
        <p14:creationId xmlns:p14="http://schemas.microsoft.com/office/powerpoint/2010/main" val="326639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nvSpPr>
        <p:spPr>
          <a:xfrm>
            <a:off x="347134" y="640775"/>
            <a:ext cx="9683262" cy="5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t>Kumar, N. V., Kumar, P. V., Pramodh, K., &amp; Karuna, Y. (2019). </a:t>
            </a:r>
            <a:r>
              <a:rPr lang="en-US" sz="2800" dirty="0" smtClean="0"/>
              <a:t>“Classification </a:t>
            </a:r>
            <a:r>
              <a:rPr lang="en-US" sz="2800" dirty="0"/>
              <a:t>of Skin diseases using Image processing and </a:t>
            </a:r>
            <a:r>
              <a:rPr lang="en-US" sz="2800" dirty="0" smtClean="0"/>
              <a:t>SVM”. 2019</a:t>
            </a:r>
          </a:p>
          <a:p>
            <a:pPr marL="0" indent="0" algn="ctr">
              <a:buNone/>
            </a:pPr>
            <a:endParaRPr lang="en-US" sz="2800" dirty="0" smtClean="0"/>
          </a:p>
          <a:p>
            <a:pPr marL="0" indent="0" algn="just">
              <a:buNone/>
            </a:pPr>
            <a:r>
              <a:rPr lang="en-US" sz="2200" dirty="0" smtClean="0"/>
              <a:t>		</a:t>
            </a:r>
            <a:r>
              <a:rPr lang="en-US" sz="2400" dirty="0" smtClean="0"/>
              <a:t>In </a:t>
            </a:r>
            <a:r>
              <a:rPr lang="en-US" sz="2400" dirty="0"/>
              <a:t>this study, Recently, it is well known that, the most dangerous form of skin cancer among the other types of skin cancer is melanoma because it is much more likely to spread to other parts of the body if not diagnosed and treated early. In order to classify these skin diseases, “Support Vector Machine (SVM)” a Machine Learning Algorithm can be used.</a:t>
            </a:r>
            <a:endParaRPr lang="en-US" sz="2200" dirty="0" smtClean="0"/>
          </a:p>
        </p:txBody>
      </p:sp>
    </p:spTree>
    <p:extLst>
      <p:ext uri="{BB962C8B-B14F-4D97-AF65-F5344CB8AC3E}">
        <p14:creationId xmlns:p14="http://schemas.microsoft.com/office/powerpoint/2010/main" val="375684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51" y="445477"/>
            <a:ext cx="11173463" cy="5947301"/>
          </a:xfrm>
        </p:spPr>
        <p:txBody>
          <a:bodyPr>
            <a:normAutofit/>
          </a:bodyPr>
          <a:lstStyle/>
          <a:p>
            <a:pPr marL="0" indent="0">
              <a:buNone/>
            </a:pPr>
            <a:r>
              <a:rPr lang="en-US" sz="2200" dirty="0" smtClean="0">
                <a:solidFill>
                  <a:schemeClr val="accent2">
                    <a:lumMod val="75000"/>
                  </a:schemeClr>
                </a:solidFill>
                <a:latin typeface="Arial" panose="020B0604020202020204" pitchFamily="34" charset="0"/>
                <a:cs typeface="Arial" panose="020B0604020202020204" pitchFamily="34" charset="0"/>
              </a:rPr>
              <a:t>								</a:t>
            </a:r>
          </a:p>
          <a:p>
            <a:pPr marL="0" indent="0">
              <a:buNone/>
            </a:pP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u="sng" dirty="0" smtClean="0">
                <a:solidFill>
                  <a:schemeClr val="accent2">
                    <a:lumMod val="75000"/>
                  </a:schemeClr>
                </a:solidFill>
                <a:latin typeface="Arial" panose="020B0604020202020204" pitchFamily="34" charset="0"/>
                <a:cs typeface="Arial" panose="020B0604020202020204" pitchFamily="34" charset="0"/>
              </a:rPr>
              <a:t>PROPOSED SYSTEM</a:t>
            </a:r>
          </a:p>
          <a:p>
            <a:pPr marL="0" indent="0">
              <a:buNone/>
            </a:pPr>
            <a:endParaRPr lang="en-US" sz="2200" u="sng"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a:t>In our proposal , We use the concept of </a:t>
            </a:r>
            <a:r>
              <a:rPr lang="en-US" sz="2400" dirty="0">
                <a:solidFill>
                  <a:srgbClr val="00B0F0"/>
                </a:solidFill>
              </a:rPr>
              <a:t>Python - Flask</a:t>
            </a:r>
            <a:r>
              <a:rPr lang="en-US" sz="2400" dirty="0"/>
              <a:t> and we are implementing with the help of </a:t>
            </a:r>
            <a:r>
              <a:rPr lang="en-US" sz="2400" dirty="0" err="1">
                <a:solidFill>
                  <a:schemeClr val="accent1">
                    <a:lumMod val="75000"/>
                  </a:schemeClr>
                </a:solidFill>
              </a:rPr>
              <a:t>Scikit</a:t>
            </a:r>
            <a:r>
              <a:rPr lang="en-US" sz="2400" dirty="0">
                <a:solidFill>
                  <a:schemeClr val="accent1">
                    <a:lumMod val="75000"/>
                  </a:schemeClr>
                </a:solidFill>
              </a:rPr>
              <a:t>-Learn &amp; Pandas </a:t>
            </a:r>
            <a:r>
              <a:rPr lang="en-US" sz="2400" dirty="0"/>
              <a:t> (</a:t>
            </a:r>
            <a:r>
              <a:rPr lang="en-US" sz="2400" b="1" dirty="0" err="1"/>
              <a:t>SciPy</a:t>
            </a:r>
            <a:r>
              <a:rPr lang="en-US" sz="2400" b="1" dirty="0"/>
              <a:t> </a:t>
            </a:r>
            <a:r>
              <a:rPr lang="en-IN" sz="2400" b="1" dirty="0"/>
              <a:t>Toolkit</a:t>
            </a:r>
            <a:r>
              <a:rPr lang="en-US" sz="2400" dirty="0"/>
              <a:t>) in python</a:t>
            </a:r>
            <a:r>
              <a:rPr lang="en-US" sz="2400" dirty="0" smtClean="0"/>
              <a:t>.</a:t>
            </a:r>
          </a:p>
          <a:p>
            <a:pPr>
              <a:buFont typeface="Wingdings" panose="05000000000000000000" pitchFamily="2" charset="2"/>
              <a:buChar char="Ø"/>
            </a:pPr>
            <a:endParaRPr lang="en-IN" sz="2400" dirty="0" smtClean="0"/>
          </a:p>
          <a:p>
            <a:pPr>
              <a:buFont typeface="Wingdings" panose="05000000000000000000" pitchFamily="2" charset="2"/>
              <a:buChar char="Ø"/>
            </a:pPr>
            <a:r>
              <a:rPr lang="en-US" sz="2400" dirty="0"/>
              <a:t>Prediction </a:t>
            </a:r>
            <a:r>
              <a:rPr lang="en-US" sz="2400" dirty="0">
                <a:solidFill>
                  <a:schemeClr val="accent1">
                    <a:lumMod val="75000"/>
                  </a:schemeClr>
                </a:solidFill>
              </a:rPr>
              <a:t>accuracy is high</a:t>
            </a:r>
            <a:r>
              <a:rPr lang="en-US" sz="2400" dirty="0"/>
              <a:t>, robust working when training datasets contain errors</a:t>
            </a:r>
            <a:r>
              <a:rPr lang="en-US" sz="2400" dirty="0" smtClean="0"/>
              <a:t>.</a:t>
            </a:r>
          </a:p>
          <a:p>
            <a:pPr>
              <a:buFont typeface="Wingdings" panose="05000000000000000000" pitchFamily="2" charset="2"/>
              <a:buChar char="Ø"/>
            </a:pPr>
            <a:endParaRPr lang="en-IN" sz="2400" dirty="0" smtClean="0"/>
          </a:p>
          <a:p>
            <a:pPr>
              <a:buFont typeface="Wingdings" panose="05000000000000000000" pitchFamily="2" charset="2"/>
              <a:buChar char="Ø"/>
            </a:pPr>
            <a:r>
              <a:rPr lang="en-US" sz="2400" dirty="0"/>
              <a:t>For separation of (disease affected skin and healthy skin),We use the concept of </a:t>
            </a:r>
            <a:r>
              <a:rPr lang="en-IN" sz="2400" dirty="0">
                <a:cs typeface="Arial" panose="020B0604020202020204" pitchFamily="34" charset="0"/>
              </a:rPr>
              <a:t>on </a:t>
            </a:r>
            <a:r>
              <a:rPr lang="en-US" sz="2400" dirty="0">
                <a:solidFill>
                  <a:srgbClr val="00B0F0"/>
                </a:solidFill>
              </a:rPr>
              <a:t>K-NN classifier algorithm</a:t>
            </a:r>
            <a:endParaRPr lang="en-US" sz="2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3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ing\Pictures\Screenshots\Screenshot (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5" y="1728054"/>
            <a:ext cx="9278937" cy="34956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6535" y="1210436"/>
            <a:ext cx="6975584" cy="400110"/>
          </a:xfrm>
          <a:prstGeom prst="rect">
            <a:avLst/>
          </a:prstGeom>
        </p:spPr>
        <p:txBody>
          <a:bodyPr wrap="square">
            <a:spAutoFit/>
          </a:bodyPr>
          <a:lstStyle/>
          <a:p>
            <a:r>
              <a:rPr lang="en-US" sz="2000" u="sng" dirty="0" smtClean="0">
                <a:solidFill>
                  <a:schemeClr val="accent2">
                    <a:lumMod val="75000"/>
                  </a:schemeClr>
                </a:solidFill>
                <a:latin typeface="Arial" panose="020B0604020202020204" pitchFamily="34" charset="0"/>
                <a:cs typeface="Arial" panose="020B0604020202020204" pitchFamily="34" charset="0"/>
              </a:rPr>
              <a:t>Deep Learning in Skin Disease Image Recognition flow :</a:t>
            </a:r>
            <a:endParaRPr lang="en-US" sz="2000" u="sng"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47620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893</TotalTime>
  <Words>317</Words>
  <Application>Microsoft Office PowerPoint</Application>
  <PresentationFormat>Custom</PresentationFormat>
  <Paragraphs>80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Skin Disease Image Recognition Using  (K-NN algorithm)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used</vt:lpstr>
      <vt:lpstr>PowerPoint Presentation</vt:lpstr>
      <vt:lpstr>Output For Process flow</vt:lpstr>
      <vt:lpstr>Output For Process flow</vt:lpstr>
      <vt:lpstr>Output For Process flow</vt:lpstr>
      <vt:lpstr>Output For Process flow</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Generation (1G): Advance Mobile Phone Service (AMPS)  SPEED                      :  0 to 2.4Kbs</dc:title>
  <dc:creator>lakshmi narayana</dc:creator>
  <cp:lastModifiedBy>Windows User</cp:lastModifiedBy>
  <cp:revision>96</cp:revision>
  <dcterms:created xsi:type="dcterms:W3CDTF">2019-12-19T05:35:59Z</dcterms:created>
  <dcterms:modified xsi:type="dcterms:W3CDTF">2021-02-13T16:41:21Z</dcterms:modified>
</cp:coreProperties>
</file>