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entury Gothic Paneuropean Bold" charset="1" panose="020B0702020202020204"/>
      <p:regular r:id="rId19"/>
    </p:embeddedFont>
    <p:embeddedFont>
      <p:font typeface="Anonymous Pro" charset="1" panose="02060609030202000504"/>
      <p:regular r:id="rId20"/>
    </p:embeddedFont>
    <p:embeddedFont>
      <p:font typeface="Garet Bold" charset="1" panose="00000000000000000000"/>
      <p:regular r:id="rId21"/>
    </p:embeddedFont>
    <p:embeddedFont>
      <p:font typeface="Garet" charset="1" panose="00000000000000000000"/>
      <p:regular r:id="rId22"/>
    </p:embeddedFont>
    <p:embeddedFont>
      <p:font typeface="Century Gothic Paneuropean" charset="1" panose="020B0502020202020204"/>
      <p:regular r:id="rId23"/>
    </p:embeddedFont>
    <p:embeddedFont>
      <p:font typeface="Open Sans Bold" charset="1" panose="020B08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3430727"/>
            <a:ext cx="13018493" cy="1739900"/>
          </a:xfrm>
          <a:prstGeom prst="rect">
            <a:avLst/>
          </a:prstGeom>
        </p:spPr>
        <p:txBody>
          <a:bodyPr anchor="t" rtlCol="false" tIns="0" lIns="0" bIns="0" rIns="0">
            <a:spAutoFit/>
          </a:bodyPr>
          <a:lstStyle/>
          <a:p>
            <a:pPr algn="ctr">
              <a:lnSpc>
                <a:spcPts val="7000"/>
              </a:lnSpc>
            </a:pPr>
            <a:r>
              <a:rPr lang="en-US" b="true" sz="5000">
                <a:solidFill>
                  <a:srgbClr val="000000"/>
                </a:solidFill>
                <a:latin typeface="Century Gothic Paneuropean Bold"/>
                <a:ea typeface="Century Gothic Paneuropean Bold"/>
                <a:cs typeface="Century Gothic Paneuropean Bold"/>
                <a:sym typeface="Century Gothic Paneuropean Bold"/>
              </a:rPr>
              <a:t>GLUCOSENSE- AI-POWERED DIABETES DETECTION FOR EARLY INTERVENTION</a:t>
            </a:r>
          </a:p>
        </p:txBody>
      </p:sp>
      <p:sp>
        <p:nvSpPr>
          <p:cNvPr name="TextBox 3" id="3"/>
          <p:cNvSpPr txBox="true"/>
          <p:nvPr/>
        </p:nvSpPr>
        <p:spPr>
          <a:xfrm rot="0">
            <a:off x="6263458" y="5065851"/>
            <a:ext cx="5761084" cy="765374"/>
          </a:xfrm>
          <a:prstGeom prst="rect">
            <a:avLst/>
          </a:prstGeom>
        </p:spPr>
        <p:txBody>
          <a:bodyPr anchor="t" rtlCol="false" tIns="0" lIns="0" bIns="0" rIns="0">
            <a:spAutoFit/>
          </a:bodyPr>
          <a:lstStyle/>
          <a:p>
            <a:pPr algn="ctr">
              <a:lnSpc>
                <a:spcPts val="6114"/>
              </a:lnSpc>
            </a:pPr>
            <a:r>
              <a:rPr lang="en-US" sz="4367" spc="-131">
                <a:solidFill>
                  <a:srgbClr val="000000"/>
                </a:solidFill>
                <a:latin typeface="Anonymous Pro"/>
                <a:ea typeface="Anonymous Pro"/>
                <a:cs typeface="Anonymous Pro"/>
                <a:sym typeface="Anonymous Pro"/>
              </a:rPr>
              <a:t>Infosys Springboard</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5622865" y="7587540"/>
            <a:ext cx="7042271" cy="412364"/>
          </a:xfrm>
          <a:prstGeom prst="rect">
            <a:avLst/>
          </a:prstGeom>
        </p:spPr>
        <p:txBody>
          <a:bodyPr anchor="t" rtlCol="false" tIns="0" lIns="0" bIns="0" rIns="0">
            <a:spAutoFit/>
          </a:bodyPr>
          <a:lstStyle/>
          <a:p>
            <a:pPr algn="ctr">
              <a:lnSpc>
                <a:spcPts val="3412"/>
              </a:lnSpc>
            </a:pPr>
            <a:r>
              <a:rPr lang="en-US" b="true" sz="2437" spc="-73">
                <a:solidFill>
                  <a:srgbClr val="000000"/>
                </a:solidFill>
                <a:latin typeface="Garet Bold"/>
                <a:ea typeface="Garet Bold"/>
                <a:cs typeface="Garet Bold"/>
                <a:sym typeface="Garet Bold"/>
              </a:rPr>
              <a:t>Team</a:t>
            </a:r>
            <a:r>
              <a:rPr lang="en-US" sz="2437" spc="-73">
                <a:solidFill>
                  <a:srgbClr val="000000"/>
                </a:solidFill>
                <a:latin typeface="Garet"/>
                <a:ea typeface="Garet"/>
                <a:cs typeface="Garet"/>
                <a:sym typeface="Garet"/>
              </a:rPr>
              <a:t>: Rahul Thota, Rethasvi Chede, Shantanu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93371" y="2311122"/>
            <a:ext cx="11301259" cy="5664756"/>
          </a:xfrm>
          <a:custGeom>
            <a:avLst/>
            <a:gdLst/>
            <a:ahLst/>
            <a:cxnLst/>
            <a:rect r="r" b="b" t="t" l="l"/>
            <a:pathLst>
              <a:path h="5664756" w="11301259">
                <a:moveTo>
                  <a:pt x="0" y="0"/>
                </a:moveTo>
                <a:lnTo>
                  <a:pt x="11301258" y="0"/>
                </a:lnTo>
                <a:lnTo>
                  <a:pt x="11301258" y="5664756"/>
                </a:lnTo>
                <a:lnTo>
                  <a:pt x="0" y="5664756"/>
                </a:lnTo>
                <a:lnTo>
                  <a:pt x="0" y="0"/>
                </a:lnTo>
                <a:close/>
              </a:path>
            </a:pathLst>
          </a:custGeom>
          <a:blipFill>
            <a:blip r:embed="rId4"/>
            <a:stretch>
              <a:fillRect l="0" t="0" r="0" b="0"/>
            </a:stretch>
          </a:blipFill>
        </p:spPr>
      </p:sp>
      <p:sp>
        <p:nvSpPr>
          <p:cNvPr name="TextBox 14" id="14"/>
          <p:cNvSpPr txBox="true"/>
          <p:nvPr/>
        </p:nvSpPr>
        <p:spPr>
          <a:xfrm rot="0">
            <a:off x="3934795" y="885825"/>
            <a:ext cx="10418410" cy="1263774"/>
          </a:xfrm>
          <a:prstGeom prst="rect">
            <a:avLst/>
          </a:prstGeom>
        </p:spPr>
        <p:txBody>
          <a:bodyPr anchor="t" rtlCol="false" tIns="0" lIns="0" bIns="0" rIns="0">
            <a:spAutoFit/>
          </a:bodyPr>
          <a:lstStyle/>
          <a:p>
            <a:pPr algn="ctr">
              <a:lnSpc>
                <a:spcPts val="10345"/>
              </a:lnSpc>
            </a:pPr>
            <a:r>
              <a:rPr lang="en-US" b="true" sz="7389">
                <a:solidFill>
                  <a:srgbClr val="000000"/>
                </a:solidFill>
                <a:latin typeface="Century Gothic Paneuropean Bold"/>
                <a:ea typeface="Century Gothic Paneuropean Bold"/>
                <a:cs typeface="Century Gothic Paneuropean Bold"/>
                <a:sym typeface="Century Gothic Paneuropean Bold"/>
              </a:rPr>
              <a:t>METRICS COMPARISON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40648" y="1862240"/>
            <a:ext cx="9406704" cy="934663"/>
          </a:xfrm>
          <a:prstGeom prst="rect">
            <a:avLst/>
          </a:prstGeom>
        </p:spPr>
        <p:txBody>
          <a:bodyPr anchor="t" rtlCol="false" tIns="0" lIns="0" bIns="0" rIns="0">
            <a:spAutoFit/>
          </a:bodyPr>
          <a:lstStyle/>
          <a:p>
            <a:pPr algn="ctr">
              <a:lnSpc>
                <a:spcPts val="7659"/>
              </a:lnSpc>
            </a:pPr>
            <a:r>
              <a:rPr lang="en-US" b="true" sz="5470">
                <a:solidFill>
                  <a:srgbClr val="000000"/>
                </a:solidFill>
                <a:latin typeface="Century Gothic Paneuropean Bold"/>
                <a:ea typeface="Century Gothic Paneuropean Bold"/>
                <a:cs typeface="Century Gothic Paneuropean Bold"/>
                <a:sym typeface="Century Gothic Paneuropean Bold"/>
              </a:rPr>
              <a:t>CHOOSING THE BEST MODEL</a:t>
            </a:r>
          </a:p>
        </p:txBody>
      </p:sp>
      <p:sp>
        <p:nvSpPr>
          <p:cNvPr name="TextBox 3" id="3"/>
          <p:cNvSpPr txBox="true"/>
          <p:nvPr/>
        </p:nvSpPr>
        <p:spPr>
          <a:xfrm rot="0">
            <a:off x="2732445" y="3213940"/>
            <a:ext cx="12532165" cy="5717787"/>
          </a:xfrm>
          <a:prstGeom prst="rect">
            <a:avLst/>
          </a:prstGeom>
        </p:spPr>
        <p:txBody>
          <a:bodyPr anchor="t" rtlCol="false" tIns="0" lIns="0" bIns="0" rIns="0">
            <a:spAutoFit/>
          </a:bodyPr>
          <a:lstStyle/>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Best Model</a:t>
            </a:r>
            <a:r>
              <a:rPr lang="en-US" sz="3640">
                <a:solidFill>
                  <a:srgbClr val="000000"/>
                </a:solidFill>
                <a:latin typeface="Century Gothic Paneuropean"/>
                <a:ea typeface="Century Gothic Paneuropean"/>
                <a:cs typeface="Century Gothic Paneuropean"/>
                <a:sym typeface="Century Gothic Paneuropean"/>
              </a:rPr>
              <a:t>: Extra Trees</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Why Extra Trees</a:t>
            </a:r>
            <a:r>
              <a:rPr lang="en-US" sz="3640">
                <a:solidFill>
                  <a:srgbClr val="000000"/>
                </a:solidFill>
                <a:latin typeface="Century Gothic Paneuropean"/>
                <a:ea typeface="Century Gothic Paneuropean"/>
                <a:cs typeface="Century Gothic Paneuropean"/>
                <a:sym typeface="Century Gothic Paneuropean"/>
              </a:rPr>
              <a:t>?</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Highest Accuracy</a:t>
            </a:r>
            <a:r>
              <a:rPr lang="en-US" sz="3640">
                <a:solidFill>
                  <a:srgbClr val="000000"/>
                </a:solidFill>
                <a:latin typeface="Century Gothic Paneuropean"/>
                <a:ea typeface="Century Gothic Paneuropean"/>
                <a:cs typeface="Century Gothic Paneuropean"/>
                <a:sym typeface="Century Gothic Paneuropean"/>
              </a:rPr>
              <a:t>: 92.16%</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High Precision</a:t>
            </a:r>
            <a:r>
              <a:rPr lang="en-US" sz="3640">
                <a:solidFill>
                  <a:srgbClr val="000000"/>
                </a:solidFill>
                <a:latin typeface="Century Gothic Paneuropean"/>
                <a:ea typeface="Century Gothic Paneuropean"/>
                <a:cs typeface="Century Gothic Paneuropean"/>
                <a:sym typeface="Century Gothic Paneuropean"/>
              </a:rPr>
              <a:t>: 91.89% (fewer false positives)</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Excellent Recall</a:t>
            </a:r>
            <a:r>
              <a:rPr lang="en-US" sz="3640">
                <a:solidFill>
                  <a:srgbClr val="000000"/>
                </a:solidFill>
                <a:latin typeface="Century Gothic Paneuropean"/>
                <a:ea typeface="Century Gothic Paneuropean"/>
                <a:cs typeface="Century Gothic Paneuropean"/>
                <a:sym typeface="Century Gothic Paneuropean"/>
              </a:rPr>
              <a:t>: 97.14% (captures most positives)</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 </a:t>
            </a:r>
            <a:r>
              <a:rPr lang="en-US" sz="3640" b="true">
                <a:solidFill>
                  <a:srgbClr val="000000"/>
                </a:solidFill>
                <a:latin typeface="Century Gothic Paneuropean Bold"/>
                <a:ea typeface="Century Gothic Paneuropean Bold"/>
                <a:cs typeface="Century Gothic Paneuropean Bold"/>
                <a:sym typeface="Century Gothic Paneuropean Bold"/>
              </a:rPr>
              <a:t>Best F1-Score</a:t>
            </a:r>
            <a:r>
              <a:rPr lang="en-US" sz="3640">
                <a:solidFill>
                  <a:srgbClr val="000000"/>
                </a:solidFill>
                <a:latin typeface="Century Gothic Paneuropean"/>
                <a:ea typeface="Century Gothic Paneuropean"/>
                <a:cs typeface="Century Gothic Paneuropean"/>
                <a:sym typeface="Century Gothic Paneuropean"/>
              </a:rPr>
              <a:t>: 94.44% </a:t>
            </a:r>
          </a:p>
          <a:p>
            <a:pPr algn="l" marL="785932" indent="-392966" lvl="1">
              <a:lnSpc>
                <a:spcPts val="5096"/>
              </a:lnSpc>
              <a:buFont typeface="Arial"/>
              <a:buChar char="•"/>
            </a:pPr>
            <a:r>
              <a:rPr lang="en-US" b="true" sz="3640">
                <a:solidFill>
                  <a:srgbClr val="000000"/>
                </a:solidFill>
                <a:latin typeface="Century Gothic Paneuropean Bold"/>
                <a:ea typeface="Century Gothic Paneuropean Bold"/>
                <a:cs typeface="Century Gothic Paneuropean Bold"/>
                <a:sym typeface="Century Gothic Paneuropean Bold"/>
              </a:rPr>
              <a:t>Close Contenders</a:t>
            </a:r>
            <a:r>
              <a:rPr lang="en-US" sz="3640">
                <a:solidFill>
                  <a:srgbClr val="000000"/>
                </a:solidFill>
                <a:latin typeface="Century Gothic Paneuropean"/>
                <a:ea typeface="Century Gothic Paneuropean"/>
                <a:cs typeface="Century Gothic Paneuropean"/>
                <a:sym typeface="Century Gothic Paneuropean"/>
              </a:rPr>
              <a:t>: Random Forest and XGBoost (slightly lower metrics).</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85618" y="2697639"/>
            <a:ext cx="12516763" cy="698868"/>
          </a:xfrm>
          <a:prstGeom prst="rect">
            <a:avLst/>
          </a:prstGeom>
        </p:spPr>
        <p:txBody>
          <a:bodyPr anchor="t" rtlCol="false" tIns="0" lIns="0" bIns="0" rIns="0">
            <a:spAutoFit/>
          </a:bodyPr>
          <a:lstStyle/>
          <a:p>
            <a:pPr algn="ctr">
              <a:lnSpc>
                <a:spcPts val="5746"/>
              </a:lnSpc>
            </a:pPr>
            <a:r>
              <a:rPr lang="en-US" b="true" sz="4104">
                <a:solidFill>
                  <a:srgbClr val="000000"/>
                </a:solidFill>
                <a:latin typeface="Century Gothic Paneuropean Bold"/>
                <a:ea typeface="Century Gothic Paneuropean Bold"/>
                <a:cs typeface="Century Gothic Paneuropean Bold"/>
                <a:sym typeface="Century Gothic Paneuropean Bold"/>
              </a:rPr>
              <a:t>DIABETES PREDICTION USING MACHINE LEARNING</a:t>
            </a:r>
          </a:p>
        </p:txBody>
      </p:sp>
      <p:sp>
        <p:nvSpPr>
          <p:cNvPr name="TextBox 3" id="3"/>
          <p:cNvSpPr txBox="true"/>
          <p:nvPr/>
        </p:nvSpPr>
        <p:spPr>
          <a:xfrm rot="0">
            <a:off x="4554803" y="3473005"/>
            <a:ext cx="9178394" cy="612387"/>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An Infosys Springboard Internship Project</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7077592" y="4462474"/>
            <a:ext cx="4132816" cy="2831156"/>
          </a:xfrm>
          <a:prstGeom prst="rect">
            <a:avLst/>
          </a:prstGeom>
        </p:spPr>
        <p:txBody>
          <a:bodyPr anchor="t" rtlCol="false" tIns="0" lIns="0" bIns="0" rIns="0">
            <a:spAutoFit/>
          </a:bodyPr>
          <a:lstStyle/>
          <a:p>
            <a:pPr algn="ctr">
              <a:lnSpc>
                <a:spcPts val="5652"/>
              </a:lnSpc>
            </a:pPr>
            <a:r>
              <a:rPr lang="en-US" b="true" sz="4037" spc="-121">
                <a:solidFill>
                  <a:srgbClr val="000000"/>
                </a:solidFill>
                <a:latin typeface="Century Gothic Paneuropean Bold"/>
                <a:ea typeface="Century Gothic Paneuropean Bold"/>
                <a:cs typeface="Century Gothic Paneuropean Bold"/>
                <a:sym typeface="Century Gothic Paneuropean Bold"/>
              </a:rPr>
              <a:t>Team: </a:t>
            </a:r>
          </a:p>
          <a:p>
            <a:pPr algn="ctr">
              <a:lnSpc>
                <a:spcPts val="5652"/>
              </a:lnSpc>
            </a:pPr>
            <a:r>
              <a:rPr lang="en-US" sz="4037" spc="-121">
                <a:solidFill>
                  <a:srgbClr val="000000"/>
                </a:solidFill>
                <a:latin typeface="Century Gothic Paneuropean"/>
                <a:ea typeface="Century Gothic Paneuropean"/>
                <a:cs typeface="Century Gothic Paneuropean"/>
                <a:sym typeface="Century Gothic Paneuropean"/>
              </a:rPr>
              <a:t>Rahul Thota </a:t>
            </a:r>
          </a:p>
          <a:p>
            <a:pPr algn="ctr">
              <a:lnSpc>
                <a:spcPts val="5652"/>
              </a:lnSpc>
            </a:pPr>
            <a:r>
              <a:rPr lang="en-US" sz="4037" spc="-121">
                <a:solidFill>
                  <a:srgbClr val="000000"/>
                </a:solidFill>
                <a:latin typeface="Century Gothic Paneuropean"/>
                <a:ea typeface="Century Gothic Paneuropean"/>
                <a:cs typeface="Century Gothic Paneuropean"/>
                <a:sym typeface="Century Gothic Paneuropean"/>
              </a:rPr>
              <a:t>Rethasvi Chede</a:t>
            </a:r>
          </a:p>
          <a:p>
            <a:pPr algn="ctr">
              <a:lnSpc>
                <a:spcPts val="5652"/>
              </a:lnSpc>
            </a:pPr>
            <a:r>
              <a:rPr lang="en-US" sz="4037" spc="-121">
                <a:solidFill>
                  <a:srgbClr val="000000"/>
                </a:solidFill>
                <a:latin typeface="Century Gothic Paneuropean"/>
                <a:ea typeface="Century Gothic Paneuropean"/>
                <a:cs typeface="Century Gothic Paneuropean"/>
                <a:sym typeface="Century Gothic Paneuropean"/>
              </a:rPr>
              <a:t>Shantanu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281353"/>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992184" y="2312915"/>
            <a:ext cx="10303633"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2916614" y="4093645"/>
            <a:ext cx="12454772" cy="31650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rising prevalence of diabetes globally highlights the need for early prediction and intervention. By leveraging machine learning, this project aims to predict diabetes risk based on patient data, enabling timely medical action</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83229" y="2126487"/>
            <a:ext cx="8121542"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STEPS INVOLVED</a:t>
            </a:r>
          </a:p>
        </p:txBody>
      </p:sp>
      <p:sp>
        <p:nvSpPr>
          <p:cNvPr name="TextBox 3" id="3"/>
          <p:cNvSpPr txBox="true"/>
          <p:nvPr/>
        </p:nvSpPr>
        <p:spPr>
          <a:xfrm rot="0">
            <a:off x="3162059" y="4015498"/>
            <a:ext cx="11963881" cy="3245744"/>
          </a:xfrm>
          <a:prstGeom prst="rect">
            <a:avLst/>
          </a:prstGeom>
        </p:spPr>
        <p:txBody>
          <a:bodyPr anchor="t" rtlCol="false" tIns="0" lIns="0" bIns="0" rIns="0">
            <a:spAutoFit/>
          </a:bodyPr>
          <a:lstStyle/>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Data Collection </a:t>
            </a:r>
          </a:p>
          <a:p>
            <a:pPr algn="l">
              <a:lnSpc>
                <a:spcPts val="4325"/>
              </a:lnSpc>
            </a:pPr>
            <a:r>
              <a:rPr lang="en-US" sz="3089">
                <a:solidFill>
                  <a:srgbClr val="000000"/>
                </a:solidFill>
                <a:latin typeface="Century Gothic Paneuropean"/>
                <a:ea typeface="Century Gothic Paneuropean"/>
                <a:cs typeface="Century Gothic Paneuropean"/>
                <a:sym typeface="Century Gothic Paneuropean"/>
              </a:rPr>
              <a:t>       – Statistics of healthcare and lifestyle survey information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Data Exploration (EDA) and Data Preprocessing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Feature Selection and dimension reduction approaches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Build a classification model </a:t>
            </a:r>
          </a:p>
          <a:p>
            <a:pPr algn="l" marL="667089" indent="-333544" lvl="1">
              <a:lnSpc>
                <a:spcPts val="4325"/>
              </a:lnSpc>
              <a:buFont typeface="Arial"/>
              <a:buChar char="•"/>
            </a:pPr>
            <a:r>
              <a:rPr lang="en-US" sz="3089">
                <a:solidFill>
                  <a:srgbClr val="000000"/>
                </a:solidFill>
                <a:latin typeface="Century Gothic Paneuropean"/>
                <a:ea typeface="Century Gothic Paneuropean"/>
                <a:cs typeface="Century Gothic Paneuropean"/>
                <a:sym typeface="Century Gothic Paneuropean"/>
              </a:rPr>
              <a:t>Evaluation metrics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48523" y="2105560"/>
            <a:ext cx="89943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DATASET FEATURES</a:t>
            </a:r>
          </a:p>
        </p:txBody>
      </p:sp>
      <p:sp>
        <p:nvSpPr>
          <p:cNvPr name="TextBox 3" id="3"/>
          <p:cNvSpPr txBox="true"/>
          <p:nvPr/>
        </p:nvSpPr>
        <p:spPr>
          <a:xfrm rot="0">
            <a:off x="2646047" y="3992462"/>
            <a:ext cx="12995907" cy="3238621"/>
          </a:xfrm>
          <a:prstGeom prst="rect">
            <a:avLst/>
          </a:prstGeom>
        </p:spPr>
        <p:txBody>
          <a:bodyPr anchor="t" rtlCol="false" tIns="0" lIns="0" bIns="0" rIns="0">
            <a:spAutoFit/>
          </a:bodyPr>
          <a:lstStyle/>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Basic Information: </a:t>
            </a:r>
            <a:r>
              <a:rPr lang="en-US" sz="3715">
                <a:solidFill>
                  <a:srgbClr val="000000"/>
                </a:solidFill>
                <a:latin typeface="Century Gothic Paneuropean"/>
                <a:ea typeface="Century Gothic Paneuropean"/>
                <a:cs typeface="Century Gothic Paneuropean"/>
                <a:sym typeface="Century Gothic Paneuropean"/>
              </a:rPr>
              <a:t>Age, Gender</a:t>
            </a:r>
          </a:p>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Symptoms: </a:t>
            </a:r>
            <a:r>
              <a:rPr lang="en-US" sz="3715">
                <a:solidFill>
                  <a:srgbClr val="000000"/>
                </a:solidFill>
                <a:latin typeface="Century Gothic Paneuropean"/>
                <a:ea typeface="Century Gothic Paneuropean"/>
                <a:cs typeface="Century Gothic Paneuropean"/>
                <a:sym typeface="Century Gothic Paneuropean"/>
              </a:rPr>
              <a:t>Polyuria, Polydipsia, Sudden Weight Loss, Weakness, Polyphagia</a:t>
            </a:r>
          </a:p>
          <a:p>
            <a:pPr algn="l" marL="802168" indent="-401084" lvl="1">
              <a:lnSpc>
                <a:spcPts val="5201"/>
              </a:lnSpc>
              <a:buFont typeface="Arial"/>
              <a:buChar char="•"/>
            </a:pPr>
            <a:r>
              <a:rPr lang="en-US" b="true" sz="3715">
                <a:solidFill>
                  <a:srgbClr val="000000"/>
                </a:solidFill>
                <a:latin typeface="Century Gothic Paneuropean Bold"/>
                <a:ea typeface="Century Gothic Paneuropean Bold"/>
                <a:cs typeface="Century Gothic Paneuropean Bold"/>
                <a:sym typeface="Century Gothic Paneuropean Bold"/>
              </a:rPr>
              <a:t>Related Conditions: </a:t>
            </a:r>
            <a:r>
              <a:rPr lang="en-US" sz="3715">
                <a:solidFill>
                  <a:srgbClr val="000000"/>
                </a:solidFill>
                <a:latin typeface="Century Gothic Paneuropean"/>
                <a:ea typeface="Century Gothic Paneuropean"/>
                <a:cs typeface="Century Gothic Paneuropean"/>
                <a:sym typeface="Century Gothic Paneuropean"/>
              </a:rPr>
              <a:t>Genital Thrush, Visual Blurring, Irritability, Partial Paresis, Alopecia</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032124" y="1967015"/>
            <a:ext cx="8884294" cy="7662704"/>
          </a:xfrm>
          <a:custGeom>
            <a:avLst/>
            <a:gdLst/>
            <a:ahLst/>
            <a:cxnLst/>
            <a:rect r="r" b="b" t="t" l="l"/>
            <a:pathLst>
              <a:path h="7662704" w="8884294">
                <a:moveTo>
                  <a:pt x="0" y="0"/>
                </a:moveTo>
                <a:lnTo>
                  <a:pt x="8884295" y="0"/>
                </a:lnTo>
                <a:lnTo>
                  <a:pt x="8884295" y="7662704"/>
                </a:lnTo>
                <a:lnTo>
                  <a:pt x="0" y="7662704"/>
                </a:lnTo>
                <a:lnTo>
                  <a:pt x="0" y="0"/>
                </a:lnTo>
                <a:close/>
              </a:path>
            </a:pathLst>
          </a:custGeom>
          <a:blipFill>
            <a:blip r:embed="rId4"/>
            <a:stretch>
              <a:fillRect l="-39" t="0" r="-39" b="0"/>
            </a:stretch>
          </a:blipFill>
        </p:spPr>
      </p:sp>
      <p:sp>
        <p:nvSpPr>
          <p:cNvPr name="Freeform 14" id="14"/>
          <p:cNvSpPr/>
          <p:nvPr/>
        </p:nvSpPr>
        <p:spPr>
          <a:xfrm flipH="false" flipV="false" rot="0">
            <a:off x="9657880" y="2791811"/>
            <a:ext cx="7601420" cy="4703379"/>
          </a:xfrm>
          <a:custGeom>
            <a:avLst/>
            <a:gdLst/>
            <a:ahLst/>
            <a:cxnLst/>
            <a:rect r="r" b="b" t="t" l="l"/>
            <a:pathLst>
              <a:path h="4703379" w="7601420">
                <a:moveTo>
                  <a:pt x="0" y="0"/>
                </a:moveTo>
                <a:lnTo>
                  <a:pt x="7601420" y="0"/>
                </a:lnTo>
                <a:lnTo>
                  <a:pt x="7601420" y="4703378"/>
                </a:lnTo>
                <a:lnTo>
                  <a:pt x="0" y="4703378"/>
                </a:lnTo>
                <a:lnTo>
                  <a:pt x="0" y="0"/>
                </a:lnTo>
                <a:close/>
              </a:path>
            </a:pathLst>
          </a:custGeom>
          <a:blipFill>
            <a:blip r:embed="rId5"/>
            <a:stretch>
              <a:fillRect l="0" t="0" r="0" b="0"/>
            </a:stretch>
          </a:blipFill>
        </p:spPr>
      </p:sp>
      <p:sp>
        <p:nvSpPr>
          <p:cNvPr name="TextBox 15" id="15"/>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VISUALIZATION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814615"/>
            <a:ext cx="8599523"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TARGET VARIABLE</a:t>
            </a:r>
          </a:p>
        </p:txBody>
      </p:sp>
      <p:sp>
        <p:nvSpPr>
          <p:cNvPr name="TextBox 3" id="3"/>
          <p:cNvSpPr txBox="true"/>
          <p:nvPr/>
        </p:nvSpPr>
        <p:spPr>
          <a:xfrm rot="0">
            <a:off x="3565774" y="4086777"/>
            <a:ext cx="7307317" cy="380326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69% of individuals in the dataset are diagnosed with diabetes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31% of individuals in the dataset do not have diabetes</a:t>
            </a:r>
          </a:p>
        </p:txBody>
      </p:sp>
      <p:pic>
        <p:nvPicPr>
          <p:cNvPr name="Picture 4" id="4"/>
          <p:cNvPicPr>
            <a:picLocks noChangeAspect="true"/>
          </p:cNvPicPr>
          <p:nvPr/>
        </p:nvPicPr>
        <p:blipFill>
          <a:blip r:embed="rId2"/>
          <a:stretch>
            <a:fillRect/>
          </a:stretch>
        </p:blipFill>
        <p:spPr>
          <a:xfrm rot="0">
            <a:off x="11179470" y="3821287"/>
            <a:ext cx="3985975" cy="3985975"/>
          </a:xfrm>
          <a:prstGeom prst="rect">
            <a:avLst/>
          </a:prstGeom>
        </p:spPr>
      </p:pic>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72806" y="2538627"/>
            <a:ext cx="11345812" cy="978791"/>
          </a:xfrm>
          <a:prstGeom prst="rect">
            <a:avLst/>
          </a:prstGeom>
        </p:spPr>
        <p:txBody>
          <a:bodyPr anchor="t" rtlCol="false" tIns="0" lIns="0" bIns="0" rIns="0">
            <a:spAutoFit/>
          </a:bodyPr>
          <a:lstStyle/>
          <a:p>
            <a:pPr algn="ctr">
              <a:lnSpc>
                <a:spcPts val="7978"/>
              </a:lnSpc>
            </a:pPr>
            <a:r>
              <a:rPr lang="en-US" b="true" sz="5699">
                <a:solidFill>
                  <a:srgbClr val="000000"/>
                </a:solidFill>
                <a:latin typeface="Century Gothic Paneuropean Bold"/>
                <a:ea typeface="Century Gothic Paneuropean Bold"/>
                <a:cs typeface="Century Gothic Paneuropean Bold"/>
                <a:sym typeface="Century Gothic Paneuropean Bold"/>
              </a:rPr>
              <a:t>MODELS APPLIED TO THE DATASET</a:t>
            </a:r>
          </a:p>
        </p:txBody>
      </p:sp>
      <p:sp>
        <p:nvSpPr>
          <p:cNvPr name="TextBox 3" id="3"/>
          <p:cNvSpPr txBox="true"/>
          <p:nvPr/>
        </p:nvSpPr>
        <p:spPr>
          <a:xfrm rot="0">
            <a:off x="5165779" y="3588605"/>
            <a:ext cx="7959867" cy="4076439"/>
          </a:xfrm>
          <a:prstGeom prst="rect">
            <a:avLst/>
          </a:prstGeom>
        </p:spPr>
        <p:txBody>
          <a:bodyPr anchor="t" rtlCol="false" tIns="0" lIns="0" bIns="0" rIns="0">
            <a:spAutoFit/>
          </a:bodyPr>
          <a:lstStyle/>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Logistic Regression (LR)</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Support Vector Machine (SVM)</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Random Forest (RF)</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Decision Tree (DT)</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Extra Trees (ET)</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Gradient Boosting (GB)</a:t>
            </a:r>
          </a:p>
          <a:p>
            <a:pPr algn="l" marL="720373" indent="-360186" lvl="1">
              <a:lnSpc>
                <a:spcPts val="4671"/>
              </a:lnSpc>
              <a:buFont typeface="Arial"/>
              <a:buChar char="•"/>
            </a:pPr>
            <a:r>
              <a:rPr lang="en-US" sz="3336">
                <a:solidFill>
                  <a:srgbClr val="000000"/>
                </a:solidFill>
                <a:latin typeface="Century Gothic Paneuropean"/>
                <a:ea typeface="Century Gothic Paneuropean"/>
                <a:cs typeface="Century Gothic Paneuropean"/>
                <a:sym typeface="Century Gothic Paneuropean"/>
              </a:rPr>
              <a:t>XGBoost (XGB)</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3" id="13"/>
          <p:cNvGraphicFramePr>
            <a:graphicFrameLocks noGrp="true"/>
          </p:cNvGraphicFramePr>
          <p:nvPr/>
        </p:nvGraphicFramePr>
        <p:xfrm>
          <a:off x="4696691" y="3467100"/>
          <a:ext cx="8894618" cy="4810125"/>
        </p:xfrm>
        <a:graphic>
          <a:graphicData uri="http://schemas.openxmlformats.org/drawingml/2006/table">
            <a:tbl>
              <a:tblPr/>
              <a:tblGrid>
                <a:gridCol w="2545336"/>
                <a:gridCol w="1504015"/>
                <a:gridCol w="1483188"/>
                <a:gridCol w="1545668"/>
                <a:gridCol w="1816411"/>
              </a:tblGrid>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Model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Precision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Recall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F1-Score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0.823529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0.825000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0.880000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Decision Tree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6065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Support Vector Machine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Gradient Boosting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Extra Trees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XGBoost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3471094" y="2106382"/>
            <a:ext cx="11345812" cy="978791"/>
          </a:xfrm>
          <a:prstGeom prst="rect">
            <a:avLst/>
          </a:prstGeom>
        </p:spPr>
        <p:txBody>
          <a:bodyPr anchor="t" rtlCol="false" tIns="0" lIns="0" bIns="0" rIns="0">
            <a:spAutoFit/>
          </a:bodyPr>
          <a:lstStyle/>
          <a:p>
            <a:pPr algn="ctr">
              <a:lnSpc>
                <a:spcPts val="7978"/>
              </a:lnSpc>
            </a:pPr>
            <a:r>
              <a:rPr lang="en-US" b="true" sz="5699">
                <a:solidFill>
                  <a:srgbClr val="000000"/>
                </a:solidFill>
                <a:latin typeface="Century Gothic Paneuropean Bold"/>
                <a:ea typeface="Century Gothic Paneuropean Bold"/>
                <a:cs typeface="Century Gothic Paneuropean Bold"/>
                <a:sym typeface="Century Gothic Paneuropean Bold"/>
              </a:rPr>
              <a:t>METRICS AFTER MODELLLING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3" id="13"/>
          <p:cNvGraphicFramePr>
            <a:graphicFrameLocks noGrp="true"/>
          </p:cNvGraphicFramePr>
          <p:nvPr/>
        </p:nvGraphicFramePr>
        <p:xfrm>
          <a:off x="4831773" y="3272209"/>
          <a:ext cx="8624455" cy="4810125"/>
        </p:xfrm>
        <a:graphic>
          <a:graphicData uri="http://schemas.openxmlformats.org/drawingml/2006/table">
            <a:tbl>
              <a:tblPr/>
              <a:tblGrid>
                <a:gridCol w="2712453"/>
                <a:gridCol w="1484267"/>
                <a:gridCol w="1559462"/>
                <a:gridCol w="1434137"/>
                <a:gridCol w="1434137"/>
              </a:tblGrid>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Model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Precision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Recall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F1-Score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0.862745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0.850000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Decision Tree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0.891892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6065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Support Vector Machine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0.882353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0.871795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0.916667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0.942857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0.929577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Gradient Boosting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0.862745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0.888889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0.914286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0.901408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Extra Trees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0.921569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0.918919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0.944444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4209">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XGBoost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0.901961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0.894737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0.971429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b="true">
                          <a:solidFill>
                            <a:srgbClr val="000000"/>
                          </a:solidFill>
                          <a:latin typeface="Open Sans Bold"/>
                          <a:ea typeface="Open Sans Bold"/>
                          <a:cs typeface="Open Sans Bold"/>
                          <a:sym typeface="Open Sans Bold"/>
                        </a:rPr>
                        <a:t>0.931507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2825059" y="2002597"/>
            <a:ext cx="12641307" cy="874757"/>
          </a:xfrm>
          <a:prstGeom prst="rect">
            <a:avLst/>
          </a:prstGeom>
        </p:spPr>
        <p:txBody>
          <a:bodyPr anchor="t" rtlCol="false" tIns="0" lIns="0" bIns="0" rIns="0">
            <a:spAutoFit/>
          </a:bodyPr>
          <a:lstStyle/>
          <a:p>
            <a:pPr algn="ctr">
              <a:lnSpc>
                <a:spcPts val="7106"/>
              </a:lnSpc>
            </a:pPr>
            <a:r>
              <a:rPr lang="en-US" b="true" sz="5075">
                <a:solidFill>
                  <a:srgbClr val="000000"/>
                </a:solidFill>
                <a:latin typeface="Century Gothic Paneuropean Bold"/>
                <a:ea typeface="Century Gothic Paneuropean Bold"/>
                <a:cs typeface="Century Gothic Paneuropean Bold"/>
                <a:sym typeface="Century Gothic Paneuropean Bold"/>
              </a:rPr>
              <a:t>METRICS AFTER HYPERPARAMETER TUNING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DAGZXaVAkzc</dc:identifier>
  <dcterms:modified xsi:type="dcterms:W3CDTF">2011-08-01T06:04:30Z</dcterms:modified>
  <cp:revision>1</cp:revision>
  <dc:title>Black Yellow Modern Minimalist Elegant Presentation</dc:title>
</cp:coreProperties>
</file>