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lacial Indifference Bold" charset="1" panose="00000800000000000000"/>
      <p:regular r:id="rId23"/>
    </p:embeddedFont>
    <p:embeddedFont>
      <p:font typeface="Glacial Indifference" charset="1" panose="00000000000000000000"/>
      <p:regular r:id="rId24"/>
    </p:embeddedFont>
    <p:embeddedFont>
      <p:font typeface="TT Rounds Condensed Bold" charset="1" panose="02000806030000020003"/>
      <p:regular r:id="rId25"/>
    </p:embeddedFont>
    <p:embeddedFont>
      <p:font typeface="Arimo Bold" charset="1" panose="020B0704020202020204"/>
      <p:regular r:id="rId26"/>
    </p:embeddedFont>
    <p:embeddedFont>
      <p:font typeface="Poppins" charset="1" panose="00000500000000000000"/>
      <p:regular r:id="rId27"/>
    </p:embeddedFont>
    <p:embeddedFont>
      <p:font typeface="Nunito" charset="1" panose="00000000000000000000"/>
      <p:regular r:id="rId28"/>
    </p:embeddedFont>
    <p:embeddedFont>
      <p:font typeface="Nunito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00874" y="2244784"/>
            <a:ext cx="14646275" cy="6340475"/>
            <a:chOff x="0" y="0"/>
            <a:chExt cx="19528367" cy="84539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541" y="10541"/>
              <a:ext cx="19507327" cy="8432800"/>
            </a:xfrm>
            <a:custGeom>
              <a:avLst/>
              <a:gdLst/>
              <a:ahLst/>
              <a:cxnLst/>
              <a:rect r="r" b="b" t="t" l="l"/>
              <a:pathLst>
                <a:path h="8432800" w="19507327">
                  <a:moveTo>
                    <a:pt x="0" y="1405509"/>
                  </a:moveTo>
                  <a:cubicBezTo>
                    <a:pt x="0" y="629285"/>
                    <a:pt x="630174" y="0"/>
                    <a:pt x="1407541" y="0"/>
                  </a:cubicBezTo>
                  <a:lnTo>
                    <a:pt x="18099786" y="0"/>
                  </a:lnTo>
                  <a:cubicBezTo>
                    <a:pt x="18877153" y="0"/>
                    <a:pt x="19507327" y="629285"/>
                    <a:pt x="19507327" y="1405509"/>
                  </a:cubicBezTo>
                  <a:lnTo>
                    <a:pt x="19507327" y="7027291"/>
                  </a:lnTo>
                  <a:cubicBezTo>
                    <a:pt x="19507327" y="7803515"/>
                    <a:pt x="18877153" y="8432799"/>
                    <a:pt x="18099786" y="8432799"/>
                  </a:cubicBezTo>
                  <a:lnTo>
                    <a:pt x="1407541" y="8432799"/>
                  </a:lnTo>
                  <a:cubicBezTo>
                    <a:pt x="630174" y="8432800"/>
                    <a:pt x="0" y="7803642"/>
                    <a:pt x="0" y="70272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528410" cy="8454009"/>
            </a:xfrm>
            <a:custGeom>
              <a:avLst/>
              <a:gdLst/>
              <a:ahLst/>
              <a:cxnLst/>
              <a:rect r="r" b="b" t="t" l="l"/>
              <a:pathLst>
                <a:path h="8454009" w="19528410">
                  <a:moveTo>
                    <a:pt x="0" y="1416050"/>
                  </a:moveTo>
                  <a:cubicBezTo>
                    <a:pt x="0" y="633984"/>
                    <a:pt x="634873" y="0"/>
                    <a:pt x="1418082" y="0"/>
                  </a:cubicBezTo>
                  <a:lnTo>
                    <a:pt x="18110327" y="0"/>
                  </a:lnTo>
                  <a:lnTo>
                    <a:pt x="18110327" y="10541"/>
                  </a:lnTo>
                  <a:lnTo>
                    <a:pt x="18110327" y="0"/>
                  </a:lnTo>
                  <a:cubicBezTo>
                    <a:pt x="18893537" y="0"/>
                    <a:pt x="19528410" y="633984"/>
                    <a:pt x="19528410" y="1416050"/>
                  </a:cubicBezTo>
                  <a:lnTo>
                    <a:pt x="19517868" y="1416050"/>
                  </a:lnTo>
                  <a:lnTo>
                    <a:pt x="19528410" y="1416050"/>
                  </a:lnTo>
                  <a:lnTo>
                    <a:pt x="19528410" y="7037832"/>
                  </a:lnTo>
                  <a:lnTo>
                    <a:pt x="19517868" y="7037832"/>
                  </a:lnTo>
                  <a:lnTo>
                    <a:pt x="19528410" y="7037832"/>
                  </a:lnTo>
                  <a:cubicBezTo>
                    <a:pt x="19528410" y="7819898"/>
                    <a:pt x="18893537" y="8453882"/>
                    <a:pt x="18110327" y="8453882"/>
                  </a:cubicBezTo>
                  <a:lnTo>
                    <a:pt x="18110327" y="8443340"/>
                  </a:lnTo>
                  <a:lnTo>
                    <a:pt x="18110327" y="8453882"/>
                  </a:lnTo>
                  <a:lnTo>
                    <a:pt x="1418082" y="8453882"/>
                  </a:lnTo>
                  <a:lnTo>
                    <a:pt x="1418082" y="8443340"/>
                  </a:lnTo>
                  <a:lnTo>
                    <a:pt x="1418082" y="8453882"/>
                  </a:lnTo>
                  <a:cubicBezTo>
                    <a:pt x="634873" y="8454009"/>
                    <a:pt x="0" y="7820025"/>
                    <a:pt x="0" y="7037832"/>
                  </a:cubicBezTo>
                  <a:lnTo>
                    <a:pt x="0" y="1416050"/>
                  </a:lnTo>
                  <a:lnTo>
                    <a:pt x="10541" y="1416050"/>
                  </a:lnTo>
                  <a:lnTo>
                    <a:pt x="0" y="1416050"/>
                  </a:lnTo>
                  <a:moveTo>
                    <a:pt x="21209" y="1416050"/>
                  </a:moveTo>
                  <a:lnTo>
                    <a:pt x="21209" y="7037832"/>
                  </a:lnTo>
                  <a:lnTo>
                    <a:pt x="10541" y="7037832"/>
                  </a:lnTo>
                  <a:lnTo>
                    <a:pt x="21082" y="7037832"/>
                  </a:lnTo>
                  <a:cubicBezTo>
                    <a:pt x="21209" y="7808214"/>
                    <a:pt x="646557" y="8432800"/>
                    <a:pt x="1418082" y="8432800"/>
                  </a:cubicBezTo>
                  <a:lnTo>
                    <a:pt x="18110327" y="8432800"/>
                  </a:lnTo>
                  <a:cubicBezTo>
                    <a:pt x="18881852" y="8432800"/>
                    <a:pt x="19507200" y="7808214"/>
                    <a:pt x="19507200" y="7037832"/>
                  </a:cubicBezTo>
                  <a:lnTo>
                    <a:pt x="19507200" y="1416050"/>
                  </a:lnTo>
                  <a:cubicBezTo>
                    <a:pt x="19507200" y="645668"/>
                    <a:pt x="18881852" y="21082"/>
                    <a:pt x="18110327" y="21082"/>
                  </a:cubicBezTo>
                  <a:lnTo>
                    <a:pt x="1418082" y="21082"/>
                  </a:lnTo>
                  <a:lnTo>
                    <a:pt x="1418082" y="10541"/>
                  </a:lnTo>
                  <a:lnTo>
                    <a:pt x="1418082" y="21082"/>
                  </a:lnTo>
                  <a:cubicBezTo>
                    <a:pt x="646557" y="21209"/>
                    <a:pt x="21209" y="645668"/>
                    <a:pt x="21209" y="1416050"/>
                  </a:cubicBezTo>
                  <a:close/>
                </a:path>
              </a:pathLst>
            </a:custGeom>
            <a:solidFill>
              <a:srgbClr val="94A08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57351" y="3080004"/>
            <a:ext cx="15133320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GLUCOSENSE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(AI-POWERED DIABETES DETECTION 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EARLY INVENTION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68540" y="6280404"/>
            <a:ext cx="311094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MENTOR - Mr.RAVI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1912938" y="140964"/>
            <a:ext cx="13655675" cy="642114"/>
            <a:chOff x="0" y="0"/>
            <a:chExt cx="18207567" cy="8561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541" y="10541"/>
              <a:ext cx="18186528" cy="834898"/>
            </a:xfrm>
            <a:custGeom>
              <a:avLst/>
              <a:gdLst/>
              <a:ahLst/>
              <a:cxnLst/>
              <a:rect r="r" b="b" t="t" l="l"/>
              <a:pathLst>
                <a:path h="834898" w="18186528">
                  <a:moveTo>
                    <a:pt x="0" y="0"/>
                  </a:moveTo>
                  <a:lnTo>
                    <a:pt x="17758919" y="0"/>
                  </a:lnTo>
                  <a:lnTo>
                    <a:pt x="18186528" y="417449"/>
                  </a:lnTo>
                  <a:lnTo>
                    <a:pt x="17758919" y="834898"/>
                  </a:lnTo>
                  <a:lnTo>
                    <a:pt x="0" y="834898"/>
                  </a:lnTo>
                  <a:close/>
                </a:path>
              </a:pathLst>
            </a:custGeom>
            <a:solidFill>
              <a:srgbClr val="BD582C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207610" cy="856234"/>
            </a:xfrm>
            <a:custGeom>
              <a:avLst/>
              <a:gdLst/>
              <a:ahLst/>
              <a:cxnLst/>
              <a:rect r="r" b="b" t="t" l="l"/>
              <a:pathLst>
                <a:path h="856234" w="18207610">
                  <a:moveTo>
                    <a:pt x="10541" y="0"/>
                  </a:moveTo>
                  <a:lnTo>
                    <a:pt x="17769460" y="0"/>
                  </a:lnTo>
                  <a:cubicBezTo>
                    <a:pt x="17772253" y="0"/>
                    <a:pt x="17774921" y="1143"/>
                    <a:pt x="17776825" y="3048"/>
                  </a:cubicBezTo>
                  <a:lnTo>
                    <a:pt x="18204435" y="420497"/>
                  </a:lnTo>
                  <a:cubicBezTo>
                    <a:pt x="18206467" y="422529"/>
                    <a:pt x="18207610" y="425196"/>
                    <a:pt x="18207610" y="428117"/>
                  </a:cubicBezTo>
                  <a:cubicBezTo>
                    <a:pt x="18207610" y="431038"/>
                    <a:pt x="18206467" y="433705"/>
                    <a:pt x="18204435" y="435737"/>
                  </a:cubicBezTo>
                  <a:lnTo>
                    <a:pt x="17776825" y="853186"/>
                  </a:lnTo>
                  <a:cubicBezTo>
                    <a:pt x="17774794" y="855091"/>
                    <a:pt x="17772253" y="856234"/>
                    <a:pt x="17769460" y="856234"/>
                  </a:cubicBezTo>
                  <a:lnTo>
                    <a:pt x="10541" y="856234"/>
                  </a:lnTo>
                  <a:cubicBezTo>
                    <a:pt x="4699" y="856234"/>
                    <a:pt x="0" y="851535"/>
                    <a:pt x="0" y="845693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845566"/>
                  </a:lnTo>
                  <a:lnTo>
                    <a:pt x="10541" y="845566"/>
                  </a:lnTo>
                  <a:lnTo>
                    <a:pt x="10541" y="835025"/>
                  </a:lnTo>
                  <a:lnTo>
                    <a:pt x="17769460" y="835025"/>
                  </a:lnTo>
                  <a:lnTo>
                    <a:pt x="17769460" y="845566"/>
                  </a:lnTo>
                  <a:lnTo>
                    <a:pt x="17762094" y="837946"/>
                  </a:lnTo>
                  <a:lnTo>
                    <a:pt x="18189702" y="420497"/>
                  </a:lnTo>
                  <a:lnTo>
                    <a:pt x="18197069" y="428117"/>
                  </a:lnTo>
                  <a:lnTo>
                    <a:pt x="18189702" y="435737"/>
                  </a:lnTo>
                  <a:lnTo>
                    <a:pt x="17762094" y="18288"/>
                  </a:lnTo>
                  <a:lnTo>
                    <a:pt x="17769460" y="10668"/>
                  </a:lnTo>
                  <a:lnTo>
                    <a:pt x="17769460" y="21209"/>
                  </a:lnTo>
                  <a:lnTo>
                    <a:pt x="10541" y="21209"/>
                  </a:lnTo>
                  <a:close/>
                </a:path>
              </a:pathLst>
            </a:custGeom>
            <a:solidFill>
              <a:srgbClr val="A75F0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846138" y="1029744"/>
            <a:ext cx="13655675" cy="642114"/>
            <a:chOff x="0" y="0"/>
            <a:chExt cx="18207567" cy="8561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0541" y="10541"/>
              <a:ext cx="18186528" cy="834898"/>
            </a:xfrm>
            <a:custGeom>
              <a:avLst/>
              <a:gdLst/>
              <a:ahLst/>
              <a:cxnLst/>
              <a:rect r="r" b="b" t="t" l="l"/>
              <a:pathLst>
                <a:path h="834898" w="18186528">
                  <a:moveTo>
                    <a:pt x="0" y="0"/>
                  </a:moveTo>
                  <a:lnTo>
                    <a:pt x="17758919" y="0"/>
                  </a:lnTo>
                  <a:lnTo>
                    <a:pt x="18186528" y="417449"/>
                  </a:lnTo>
                  <a:lnTo>
                    <a:pt x="17758919" y="834898"/>
                  </a:lnTo>
                  <a:lnTo>
                    <a:pt x="0" y="834898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207610" cy="856234"/>
            </a:xfrm>
            <a:custGeom>
              <a:avLst/>
              <a:gdLst/>
              <a:ahLst/>
              <a:cxnLst/>
              <a:rect r="r" b="b" t="t" l="l"/>
              <a:pathLst>
                <a:path h="856234" w="18207610">
                  <a:moveTo>
                    <a:pt x="10541" y="0"/>
                  </a:moveTo>
                  <a:lnTo>
                    <a:pt x="17769460" y="0"/>
                  </a:lnTo>
                  <a:cubicBezTo>
                    <a:pt x="17772253" y="0"/>
                    <a:pt x="17774921" y="1143"/>
                    <a:pt x="17776825" y="3048"/>
                  </a:cubicBezTo>
                  <a:lnTo>
                    <a:pt x="18204435" y="420497"/>
                  </a:lnTo>
                  <a:cubicBezTo>
                    <a:pt x="18206467" y="422529"/>
                    <a:pt x="18207610" y="425196"/>
                    <a:pt x="18207610" y="428117"/>
                  </a:cubicBezTo>
                  <a:cubicBezTo>
                    <a:pt x="18207610" y="431038"/>
                    <a:pt x="18206467" y="433705"/>
                    <a:pt x="18204435" y="435737"/>
                  </a:cubicBezTo>
                  <a:lnTo>
                    <a:pt x="17776825" y="853186"/>
                  </a:lnTo>
                  <a:cubicBezTo>
                    <a:pt x="17774794" y="855091"/>
                    <a:pt x="17772253" y="856234"/>
                    <a:pt x="17769460" y="856234"/>
                  </a:cubicBezTo>
                  <a:lnTo>
                    <a:pt x="10541" y="856234"/>
                  </a:lnTo>
                  <a:cubicBezTo>
                    <a:pt x="4699" y="856234"/>
                    <a:pt x="0" y="851535"/>
                    <a:pt x="0" y="845693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845566"/>
                  </a:lnTo>
                  <a:lnTo>
                    <a:pt x="10541" y="845566"/>
                  </a:lnTo>
                  <a:lnTo>
                    <a:pt x="10541" y="835025"/>
                  </a:lnTo>
                  <a:lnTo>
                    <a:pt x="17769460" y="835025"/>
                  </a:lnTo>
                  <a:lnTo>
                    <a:pt x="17769460" y="845566"/>
                  </a:lnTo>
                  <a:lnTo>
                    <a:pt x="17762094" y="837946"/>
                  </a:lnTo>
                  <a:lnTo>
                    <a:pt x="18189702" y="420497"/>
                  </a:lnTo>
                  <a:lnTo>
                    <a:pt x="18197069" y="428117"/>
                  </a:lnTo>
                  <a:lnTo>
                    <a:pt x="18189702" y="435737"/>
                  </a:lnTo>
                  <a:lnTo>
                    <a:pt x="17762094" y="18288"/>
                  </a:lnTo>
                  <a:lnTo>
                    <a:pt x="17769460" y="10668"/>
                  </a:lnTo>
                  <a:lnTo>
                    <a:pt x="17769460" y="21209"/>
                  </a:lnTo>
                  <a:lnTo>
                    <a:pt x="10541" y="21209"/>
                  </a:lnTo>
                  <a:close/>
                </a:path>
              </a:pathLst>
            </a:custGeom>
            <a:solidFill>
              <a:srgbClr val="A75F0A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62151" y="2408173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569058" y="2706610"/>
          <a:ext cx="14896550" cy="5962650"/>
        </p:xfrm>
        <a:graphic>
          <a:graphicData uri="http://schemas.openxmlformats.org/drawingml/2006/table">
            <a:tbl>
              <a:tblPr/>
              <a:tblGrid>
                <a:gridCol w="4235969"/>
                <a:gridCol w="2528552"/>
                <a:gridCol w="2494403"/>
                <a:gridCol w="2596849"/>
                <a:gridCol w="3040777"/>
              </a:tblGrid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Model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Precision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F1-Score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Logistic Regression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0.823529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0.825000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Support Vector Machine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Gradient Boosting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Extra Trees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XGBoost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762151" y="1334976"/>
            <a:ext cx="8623394" cy="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AFTER MODELLLING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1971776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01260" y="2626606"/>
          <a:ext cx="15690243" cy="5962650"/>
        </p:xfrm>
        <a:graphic>
          <a:graphicData uri="http://schemas.openxmlformats.org/drawingml/2006/table">
            <a:tbl>
              <a:tblPr/>
              <a:tblGrid>
                <a:gridCol w="4895866"/>
                <a:gridCol w="2709748"/>
                <a:gridCol w="2843592"/>
                <a:gridCol w="2620519"/>
                <a:gridCol w="2620519"/>
              </a:tblGrid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Model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Precision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F1-Score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Logistic Regression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0.862745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0.850000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Support Vector Machine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0.871795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0.929577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Gradient Boosting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0.862745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0.888889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0.914286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0.901408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Extra Trees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XGBoost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787123" y="914400"/>
            <a:ext cx="12890689" cy="79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AFTER HYPERPARAMETER TUNING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2234853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101305" y="2512665"/>
            <a:ext cx="12080673" cy="5981843"/>
            <a:chOff x="0" y="0"/>
            <a:chExt cx="15253731" cy="75530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53715" cy="7553071"/>
            </a:xfrm>
            <a:custGeom>
              <a:avLst/>
              <a:gdLst/>
              <a:ahLst/>
              <a:cxnLst/>
              <a:rect r="r" b="b" t="t" l="l"/>
              <a:pathLst>
                <a:path h="7553071" w="15253715">
                  <a:moveTo>
                    <a:pt x="0" y="0"/>
                  </a:moveTo>
                  <a:lnTo>
                    <a:pt x="15253715" y="0"/>
                  </a:lnTo>
                  <a:lnTo>
                    <a:pt x="15253715" y="7553071"/>
                  </a:lnTo>
                  <a:lnTo>
                    <a:pt x="0" y="7553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99" r="0" b="-598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87123" y="1166945"/>
            <a:ext cx="6802374" cy="8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COMPARISON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2234283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167018"/>
            <a:ext cx="8492304" cy="79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CHOOSING THE BEST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9190" y="2726748"/>
            <a:ext cx="13654383" cy="41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Best Model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Extra Trees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Why Extra Trees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Highest Accuracy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92.16%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High Precision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91.89% (fewer false positives)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Excellent Recall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97.14% (captures most positives)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Best F1-Score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94.44% 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Close Contenders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Random Forest and XGBoost (slightly lower metrics).</a:t>
            </a:r>
          </a:p>
          <a:p>
            <a:pPr algn="l" marL="685823" indent="-228608" lvl="2">
              <a:lnSpc>
                <a:spcPts val="419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77793" y="4195628"/>
            <a:ext cx="8537178" cy="140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THANK YOU!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1569058" y="2337629"/>
            <a:ext cx="7696182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45260" y="1412561"/>
            <a:ext cx="6911727" cy="7285088"/>
          </a:xfrm>
          <a:custGeom>
            <a:avLst/>
            <a:gdLst/>
            <a:ahLst/>
            <a:cxnLst/>
            <a:rect r="r" b="b" t="t" l="l"/>
            <a:pathLst>
              <a:path h="7285088" w="6911727">
                <a:moveTo>
                  <a:pt x="0" y="0"/>
                </a:moveTo>
                <a:lnTo>
                  <a:pt x="6911728" y="0"/>
                </a:lnTo>
                <a:lnTo>
                  <a:pt x="6911728" y="7285089"/>
                </a:lnTo>
                <a:lnTo>
                  <a:pt x="0" y="7285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69058" y="1010612"/>
            <a:ext cx="8736688" cy="132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36"/>
              </a:lnSpc>
            </a:pPr>
            <a:r>
              <a:rPr lang="en-US" sz="48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PRESENTATION BY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36399" y="3727180"/>
            <a:ext cx="5004586" cy="192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Thota Rahul</a:t>
            </a:r>
          </a:p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Chede Rethasvi</a:t>
            </a:r>
          </a:p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Shantanu Punwatkar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3" y="2156486"/>
            <a:ext cx="735925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40174" y="1444533"/>
            <a:ext cx="5325334" cy="6488090"/>
          </a:xfrm>
          <a:custGeom>
            <a:avLst/>
            <a:gdLst/>
            <a:ahLst/>
            <a:cxnLst/>
            <a:rect r="r" b="b" t="t" l="l"/>
            <a:pathLst>
              <a:path h="6488090" w="5325334">
                <a:moveTo>
                  <a:pt x="0" y="0"/>
                </a:moveTo>
                <a:lnTo>
                  <a:pt x="5325334" y="0"/>
                </a:lnTo>
                <a:lnTo>
                  <a:pt x="5325334" y="6488090"/>
                </a:lnTo>
                <a:lnTo>
                  <a:pt x="0" y="6488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87123" y="1166928"/>
            <a:ext cx="67915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8647" y="2723223"/>
            <a:ext cx="8360059" cy="259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97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Diabetes is a growing global health issue, with cases rising significantly over the past 15 years due to lifestyle factors. </a:t>
            </a:r>
          </a:p>
          <a:p>
            <a:pPr algn="l" marL="647700" indent="-323850" lvl="1">
              <a:lnSpc>
                <a:spcPts val="419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Early detection can prevent complications and improve health outcomes.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8647" y="5857139"/>
            <a:ext cx="8149558" cy="271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</a:t>
            </a:r>
            <a:r>
              <a:rPr lang="en-US" sz="3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develop an AI-powered model that predicts a person’s diabetes status (Healthy, Pre-Diabetic, or Diabetic) using healthcare and lifestyle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1971776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166928"/>
            <a:ext cx="49627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STEPS INVOLVED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123" y="2716296"/>
            <a:ext cx="12795154" cy="371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Collection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Gather healthcare and lifestyle survey statistics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EDA &amp; Preprocessing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Explore data, handle missing values, and normalize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 Selection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Identify important features, apply reduction techniques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Build Model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Train and test classification models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Evaluation Metrics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Use Accuracy, Precision, Recall, and F1-Score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667991" y="1797679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67989" y="914400"/>
            <a:ext cx="5981014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2630" y="2065807"/>
            <a:ext cx="12995907" cy="101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431800" lvl="2">
              <a:lnSpc>
                <a:spcPts val="4197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Records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520 rows |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17 (16 input, 1 output)</a:t>
            </a:r>
          </a:p>
          <a:p>
            <a:pPr algn="l" marL="1295400" indent="-431800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Predict diabetes from healthcare &amp; lifestyle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86944" y="4362701"/>
            <a:ext cx="11968044" cy="211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Numerical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Gender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Male/Female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Symptoms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Polyuria, Polydipsia, etc. (Binary)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Lifestyle Factors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Obesity, Alopecia, Muscle Stiffness, etc. (Binary)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6533" y="3526969"/>
            <a:ext cx="2555319" cy="53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Features: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86944" y="7398701"/>
            <a:ext cx="11567279" cy="104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Class Distribution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Likely imbalanced (more non-diabetic cases)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Quality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No missing values; binary features except 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7660" y="6775139"/>
            <a:ext cx="2613065" cy="53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Insights: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62151" y="1855880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87123" y="914400"/>
            <a:ext cx="93061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EXPLORATORY DATA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1333" y="2421175"/>
            <a:ext cx="8208687" cy="569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Highlight the patterns, trends, and distributions in the data.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Univariate Analysis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Distribution of Age, Gender, and other features using histograms.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Bivariate Analysis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Correlation between features (e.g., Age vs. Class) using scatter plots or heatmaps.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Outliers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Visuals showing box plots for features like Age.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Class Distribution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Bar chart showing the ratio of diabetic vs. non-diabetic samples.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Visuals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Heatmap for correlation analysis, Boxplots for visualizing outliers in features like Age, Histograms to show the distribution of key features like Age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090020" y="3364283"/>
            <a:ext cx="7127300" cy="4410017"/>
            <a:chOff x="0" y="0"/>
            <a:chExt cx="10135227" cy="62711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35235" cy="6271133"/>
            </a:xfrm>
            <a:custGeom>
              <a:avLst/>
              <a:gdLst/>
              <a:ahLst/>
              <a:cxnLst/>
              <a:rect r="r" b="b" t="t" l="l"/>
              <a:pathLst>
                <a:path h="6271133" w="10135235">
                  <a:moveTo>
                    <a:pt x="0" y="0"/>
                  </a:moveTo>
                  <a:lnTo>
                    <a:pt x="10135235" y="0"/>
                  </a:lnTo>
                  <a:lnTo>
                    <a:pt x="10135235" y="6271133"/>
                  </a:lnTo>
                  <a:lnTo>
                    <a:pt x="0" y="6271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42" r="0" b="-43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141642" y="2778460"/>
            <a:ext cx="7610460" cy="6564022"/>
            <a:chOff x="0" y="0"/>
            <a:chExt cx="11845725" cy="1021693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845671" cy="10216896"/>
            </a:xfrm>
            <a:custGeom>
              <a:avLst/>
              <a:gdLst/>
              <a:ahLst/>
              <a:cxnLst/>
              <a:rect r="r" b="b" t="t" l="l"/>
              <a:pathLst>
                <a:path h="10216896" w="11845671">
                  <a:moveTo>
                    <a:pt x="0" y="0"/>
                  </a:moveTo>
                  <a:lnTo>
                    <a:pt x="11845671" y="0"/>
                  </a:lnTo>
                  <a:lnTo>
                    <a:pt x="11845671" y="10216896"/>
                  </a:lnTo>
                  <a:lnTo>
                    <a:pt x="0" y="10216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7" t="0" r="-2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87123" y="914400"/>
            <a:ext cx="623039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SELECTION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8379" y="2610655"/>
            <a:ext cx="7948003" cy="549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Observations from the Correlation Matrix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 Strong Correlation with Class (Target): Polyuria (0.62) and Polydipsia (0.59) are strong indicators of diabetes.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Moderate Correlation Among Symptoms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Polyuria and Polydipsia (0.52) often occur together. Weakness and Sudden Weight Loss (0.36) show a moderate relationship.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Low or No Correlation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Alopecia, Genital Thrush, and Muscle Stiffness have low predictive power for diabetes.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Age has very low correlation with most symptoms and may not strongly predict diabetes in this dataset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795310" y="1955902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2255065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166928"/>
            <a:ext cx="5565378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TARGET VARIABLE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7210" y="3588791"/>
            <a:ext cx="6559172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69% of individuals in the dataset are diagnosed with diabetes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31% of individuals in the dataset do not have diabetes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460182" y="2902460"/>
            <a:ext cx="3985975" cy="3985975"/>
          </a:xfrm>
          <a:custGeom>
            <a:avLst/>
            <a:gdLst/>
            <a:ahLst/>
            <a:cxnLst/>
            <a:rect r="r" b="b" t="t" l="l"/>
            <a:pathLst>
              <a:path h="3985975" w="3985975">
                <a:moveTo>
                  <a:pt x="0" y="0"/>
                </a:moveTo>
                <a:lnTo>
                  <a:pt x="3985975" y="0"/>
                </a:lnTo>
                <a:lnTo>
                  <a:pt x="3985975" y="3985975"/>
                </a:lnTo>
                <a:lnTo>
                  <a:pt x="0" y="3985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1971776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44456" y="2706099"/>
            <a:ext cx="9391311" cy="4862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Logistic Regression (LR)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Linear model, predicts probabilities using the logistic function.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Support Vector Machine (SVM)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Uses hyperplanes, effective for high-dimensional data.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Random Forest (RF)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Ensemble of decision trees, reduces overfitting.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Decision Tree (DT)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Simple, interpretable, splits data by features.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Extra Trees (ET)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Random splits, improves variance reduction.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Gradient Boosting (GB)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Sequential models to minimize error.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XGBoost (XGB)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Efficient, scalable Gradient Boosting variant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648099" y="3086100"/>
            <a:ext cx="5070844" cy="4482626"/>
          </a:xfrm>
          <a:custGeom>
            <a:avLst/>
            <a:gdLst/>
            <a:ahLst/>
            <a:cxnLst/>
            <a:rect r="r" b="b" t="t" l="l"/>
            <a:pathLst>
              <a:path h="4482626" w="5070844">
                <a:moveTo>
                  <a:pt x="0" y="0"/>
                </a:moveTo>
                <a:lnTo>
                  <a:pt x="5070844" y="0"/>
                </a:lnTo>
                <a:lnTo>
                  <a:pt x="5070844" y="4482626"/>
                </a:lnTo>
                <a:lnTo>
                  <a:pt x="0" y="4482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87123" y="923925"/>
            <a:ext cx="7708994" cy="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CLASSIFICATION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DAGaT35WO6g</dc:identifier>
  <dcterms:modified xsi:type="dcterms:W3CDTF">2011-08-01T06:04:30Z</dcterms:modified>
  <cp:revision>1</cp:revision>
  <dc:title>Diabetes ppt final.pptx</dc:title>
</cp:coreProperties>
</file>