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807C3-3ADA-4AB9-B01D-829DA9E3EEB6}" v="1" dt="2024-12-15T16:46:1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s mrudhula" userId="f5656457ecd75c94" providerId="LiveId" clId="{B62807C3-3ADA-4AB9-B01D-829DA9E3EEB6}"/>
    <pc:docChg chg="undo redo custSel modSld">
      <pc:chgData name="vs mrudhula" userId="f5656457ecd75c94" providerId="LiveId" clId="{B62807C3-3ADA-4AB9-B01D-829DA9E3EEB6}" dt="2024-12-16T12:33:28.912" v="20" actId="113"/>
      <pc:docMkLst>
        <pc:docMk/>
      </pc:docMkLst>
      <pc:sldChg chg="modSp mod">
        <pc:chgData name="vs mrudhula" userId="f5656457ecd75c94" providerId="LiveId" clId="{B62807C3-3ADA-4AB9-B01D-829DA9E3EEB6}" dt="2024-12-16T12:33:28.912" v="20" actId="113"/>
        <pc:sldMkLst>
          <pc:docMk/>
          <pc:sldMk cId="1261856458" sldId="261"/>
        </pc:sldMkLst>
        <pc:spChg chg="mod">
          <ac:chgData name="vs mrudhula" userId="f5656457ecd75c94" providerId="LiveId" clId="{B62807C3-3ADA-4AB9-B01D-829DA9E3EEB6}" dt="2024-12-16T12:33:28.912" v="20" actId="113"/>
          <ac:spMkLst>
            <pc:docMk/>
            <pc:sldMk cId="1261856458" sldId="261"/>
            <ac:spMk id="7" creationId="{5EBFD976-47E7-ED0E-8B3E-FD0522843F0F}"/>
          </ac:spMkLst>
        </pc:spChg>
      </pc:sldChg>
      <pc:sldChg chg="modSp mod">
        <pc:chgData name="vs mrudhula" userId="f5656457ecd75c94" providerId="LiveId" clId="{B62807C3-3ADA-4AB9-B01D-829DA9E3EEB6}" dt="2024-12-15T16:46:13.478" v="2" actId="1076"/>
        <pc:sldMkLst>
          <pc:docMk/>
          <pc:sldMk cId="1011513961" sldId="263"/>
        </pc:sldMkLst>
        <pc:spChg chg="mod">
          <ac:chgData name="vs mrudhula" userId="f5656457ecd75c94" providerId="LiveId" clId="{B62807C3-3ADA-4AB9-B01D-829DA9E3EEB6}" dt="2024-12-15T16:46:13.478" v="2" actId="1076"/>
          <ac:spMkLst>
            <pc:docMk/>
            <pc:sldMk cId="1011513961" sldId="263"/>
            <ac:spMk id="4" creationId="{F8B7D5F9-1CA2-450D-E2C8-53707BBDA7B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76F0B-3583-400C-8197-AD734DADED5D}" type="doc">
      <dgm:prSet loTypeId="urn:microsoft.com/office/officeart/2005/8/layout/bProcess4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E09639-E138-477D-8655-9885E5C588B7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We imputed missing values using mean/median techniques, scaled numerical features using Min-Max scaling, and encoded categorical variables with label.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9062BB-9CE3-4E21-8C4B-FEA1D993427E}" type="parTrans" cxnId="{225C512A-21ED-4B3D-A58B-EFDB122916ED}">
      <dgm:prSet/>
      <dgm:spPr/>
      <dgm:t>
        <a:bodyPr/>
        <a:lstStyle/>
        <a:p>
          <a:endParaRPr lang="en-IN"/>
        </a:p>
      </dgm:t>
    </dgm:pt>
    <dgm:pt modelId="{BE6F1683-1395-447B-BAA4-81ABC6C082B4}" type="sibTrans" cxnId="{225C512A-21ED-4B3D-A58B-EFDB122916ED}">
      <dgm:prSet/>
      <dgm:spPr/>
      <dgm:t>
        <a:bodyPr/>
        <a:lstStyle/>
        <a:p>
          <a:endParaRPr lang="en-IN"/>
        </a:p>
      </dgm:t>
    </dgm:pt>
    <dgm:pt modelId="{8E5F82A7-896B-4668-B554-E1C503B82DA2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 (EDA)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performed correlation analysis, identifying strong predictors like Polyuria and Polydipsia.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We visualized feature distributions using heatmaps and boxplots to identify patterns.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1044A-7AF8-44CA-878E-522A861FF3D0}" type="parTrans" cxnId="{667A71C8-500F-4E38-80F9-9CEDA35C7F82}">
      <dgm:prSet/>
      <dgm:spPr/>
      <dgm:t>
        <a:bodyPr/>
        <a:lstStyle/>
        <a:p>
          <a:endParaRPr lang="en-IN"/>
        </a:p>
      </dgm:t>
    </dgm:pt>
    <dgm:pt modelId="{4DC06605-0453-499F-97A9-1DE1391C3743}" type="sibTrans" cxnId="{667A71C8-500F-4E38-80F9-9CEDA35C7F82}">
      <dgm:prSet/>
      <dgm:spPr/>
      <dgm:t>
        <a:bodyPr/>
        <a:lstStyle/>
        <a:p>
          <a:endParaRPr lang="en-IN"/>
        </a:p>
      </dgm:t>
    </dgm:pt>
    <dgm:pt modelId="{970C6EEE-9F2A-49C2-8E96-34B23D56878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We used Chi-Square tests for feature significance and Random Forest for feature importance to select the most impactful features.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204C4-2196-4270-8690-F089F8EA7030}" type="parTrans" cxnId="{E31182AA-ACC5-4C18-B7ED-7B893739297F}">
      <dgm:prSet/>
      <dgm:spPr/>
      <dgm:t>
        <a:bodyPr/>
        <a:lstStyle/>
        <a:p>
          <a:endParaRPr lang="en-IN"/>
        </a:p>
      </dgm:t>
    </dgm:pt>
    <dgm:pt modelId="{E5BEF0AD-327B-4C24-A4AD-009AE99D597F}" type="sibTrans" cxnId="{E31182AA-ACC5-4C18-B7ED-7B893739297F}">
      <dgm:prSet/>
      <dgm:spPr/>
      <dgm:t>
        <a:bodyPr/>
        <a:lstStyle/>
        <a:p>
          <a:endParaRPr lang="en-IN"/>
        </a:p>
      </dgm:t>
    </dgm:pt>
    <dgm:pt modelId="{C025BE94-1FEC-4747-ABCB-5E93E761D1B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evaluated various models, including Logistic Regression, Random Forest, Gradient Boosting, Extra Trees Classifier, and SVC.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 interpretability was retained by avoiding PCA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293A6D-BC96-4EA7-BED6-759BC0A192C8}" type="parTrans" cxnId="{A6343A6C-9AAC-4CF0-A3CE-4839333DFAE6}">
      <dgm:prSet/>
      <dgm:spPr/>
      <dgm:t>
        <a:bodyPr/>
        <a:lstStyle/>
        <a:p>
          <a:endParaRPr lang="en-IN"/>
        </a:p>
      </dgm:t>
    </dgm:pt>
    <dgm:pt modelId="{58A6D975-A57C-4EE9-AB81-8955517C746B}" type="sibTrans" cxnId="{A6343A6C-9AAC-4CF0-A3CE-4839333DFAE6}">
      <dgm:prSet/>
      <dgm:spPr/>
      <dgm:t>
        <a:bodyPr/>
        <a:lstStyle/>
        <a:p>
          <a:endParaRPr lang="en-IN"/>
        </a:p>
      </dgm:t>
    </dgm:pt>
    <dgm:pt modelId="{D4A7EA03-CC82-4FE1-8C14-B2AF270B003C}" type="pres">
      <dgm:prSet presAssocID="{B7976F0B-3583-400C-8197-AD734DADED5D}" presName="Name0" presStyleCnt="0">
        <dgm:presLayoutVars>
          <dgm:dir/>
          <dgm:resizeHandles/>
        </dgm:presLayoutVars>
      </dgm:prSet>
      <dgm:spPr/>
    </dgm:pt>
    <dgm:pt modelId="{D46B33B4-7376-444D-A4B3-3721804EB98B}" type="pres">
      <dgm:prSet presAssocID="{CEE09639-E138-477D-8655-9885E5C588B7}" presName="compNode" presStyleCnt="0"/>
      <dgm:spPr/>
    </dgm:pt>
    <dgm:pt modelId="{AE7B80FB-479D-4D35-8DE6-69FB51EE101A}" type="pres">
      <dgm:prSet presAssocID="{CEE09639-E138-477D-8655-9885E5C588B7}" presName="dummyConnPt" presStyleCnt="0"/>
      <dgm:spPr/>
    </dgm:pt>
    <dgm:pt modelId="{8519799A-E6C6-4EB1-B643-385F74099177}" type="pres">
      <dgm:prSet presAssocID="{CEE09639-E138-477D-8655-9885E5C588B7}" presName="node" presStyleLbl="node1" presStyleIdx="0" presStyleCnt="4">
        <dgm:presLayoutVars>
          <dgm:bulletEnabled val="1"/>
        </dgm:presLayoutVars>
      </dgm:prSet>
      <dgm:spPr/>
    </dgm:pt>
    <dgm:pt modelId="{08BF6BC3-14A5-4854-B6FC-577027F17F4F}" type="pres">
      <dgm:prSet presAssocID="{BE6F1683-1395-447B-BAA4-81ABC6C082B4}" presName="sibTrans" presStyleLbl="bgSibTrans2D1" presStyleIdx="0" presStyleCnt="3"/>
      <dgm:spPr/>
    </dgm:pt>
    <dgm:pt modelId="{EBC8B9D3-AA14-46C3-9B45-AA9498E8677E}" type="pres">
      <dgm:prSet presAssocID="{8E5F82A7-896B-4668-B554-E1C503B82DA2}" presName="compNode" presStyleCnt="0"/>
      <dgm:spPr/>
    </dgm:pt>
    <dgm:pt modelId="{E7312779-F5A3-459E-9516-E95D62DC3044}" type="pres">
      <dgm:prSet presAssocID="{8E5F82A7-896B-4668-B554-E1C503B82DA2}" presName="dummyConnPt" presStyleCnt="0"/>
      <dgm:spPr/>
    </dgm:pt>
    <dgm:pt modelId="{3EC22DA1-5A23-48B7-AFEB-68D1EBF59E8D}" type="pres">
      <dgm:prSet presAssocID="{8E5F82A7-896B-4668-B554-E1C503B82DA2}" presName="node" presStyleLbl="node1" presStyleIdx="1" presStyleCnt="4">
        <dgm:presLayoutVars>
          <dgm:bulletEnabled val="1"/>
        </dgm:presLayoutVars>
      </dgm:prSet>
      <dgm:spPr/>
    </dgm:pt>
    <dgm:pt modelId="{D1D8D940-2836-4FC6-8306-599B58AA9497}" type="pres">
      <dgm:prSet presAssocID="{4DC06605-0453-499F-97A9-1DE1391C3743}" presName="sibTrans" presStyleLbl="bgSibTrans2D1" presStyleIdx="1" presStyleCnt="3"/>
      <dgm:spPr/>
    </dgm:pt>
    <dgm:pt modelId="{BE007A0D-9EEE-4FFC-8E57-30C558ABF096}" type="pres">
      <dgm:prSet presAssocID="{970C6EEE-9F2A-49C2-8E96-34B23D56878A}" presName="compNode" presStyleCnt="0"/>
      <dgm:spPr/>
    </dgm:pt>
    <dgm:pt modelId="{72001A30-0B5D-4320-BDEA-69C4B7A0B0F3}" type="pres">
      <dgm:prSet presAssocID="{970C6EEE-9F2A-49C2-8E96-34B23D56878A}" presName="dummyConnPt" presStyleCnt="0"/>
      <dgm:spPr/>
    </dgm:pt>
    <dgm:pt modelId="{42B1D0A7-9497-4D4C-B520-17220CD158CA}" type="pres">
      <dgm:prSet presAssocID="{970C6EEE-9F2A-49C2-8E96-34B23D56878A}" presName="node" presStyleLbl="node1" presStyleIdx="2" presStyleCnt="4">
        <dgm:presLayoutVars>
          <dgm:bulletEnabled val="1"/>
        </dgm:presLayoutVars>
      </dgm:prSet>
      <dgm:spPr/>
    </dgm:pt>
    <dgm:pt modelId="{BA24BA64-8C2F-4AA0-92C1-77D35F39BB59}" type="pres">
      <dgm:prSet presAssocID="{E5BEF0AD-327B-4C24-A4AD-009AE99D597F}" presName="sibTrans" presStyleLbl="bgSibTrans2D1" presStyleIdx="2" presStyleCnt="3"/>
      <dgm:spPr/>
    </dgm:pt>
    <dgm:pt modelId="{DFA2F1AF-87DD-429C-AB1F-CACC1A95C8B7}" type="pres">
      <dgm:prSet presAssocID="{C025BE94-1FEC-4747-ABCB-5E93E761D1B8}" presName="compNode" presStyleCnt="0"/>
      <dgm:spPr/>
    </dgm:pt>
    <dgm:pt modelId="{825E6952-8929-417C-969E-648CF51E3138}" type="pres">
      <dgm:prSet presAssocID="{C025BE94-1FEC-4747-ABCB-5E93E761D1B8}" presName="dummyConnPt" presStyleCnt="0"/>
      <dgm:spPr/>
    </dgm:pt>
    <dgm:pt modelId="{F67C226F-2A7A-4A4C-B86B-A7147E7B1E59}" type="pres">
      <dgm:prSet presAssocID="{C025BE94-1FEC-4747-ABCB-5E93E761D1B8}" presName="node" presStyleLbl="node1" presStyleIdx="3" presStyleCnt="4">
        <dgm:presLayoutVars>
          <dgm:bulletEnabled val="1"/>
        </dgm:presLayoutVars>
      </dgm:prSet>
      <dgm:spPr/>
    </dgm:pt>
  </dgm:ptLst>
  <dgm:cxnLst>
    <dgm:cxn modelId="{DCFE7B08-8021-458E-9941-2F6336939C01}" type="presOf" srcId="{BE6F1683-1395-447B-BAA4-81ABC6C082B4}" destId="{08BF6BC3-14A5-4854-B6FC-577027F17F4F}" srcOrd="0" destOrd="0" presId="urn:microsoft.com/office/officeart/2005/8/layout/bProcess4"/>
    <dgm:cxn modelId="{C5703513-3673-424C-ADB8-3529786CC835}" type="presOf" srcId="{4DC06605-0453-499F-97A9-1DE1391C3743}" destId="{D1D8D940-2836-4FC6-8306-599B58AA9497}" srcOrd="0" destOrd="0" presId="urn:microsoft.com/office/officeart/2005/8/layout/bProcess4"/>
    <dgm:cxn modelId="{225C512A-21ED-4B3D-A58B-EFDB122916ED}" srcId="{B7976F0B-3583-400C-8197-AD734DADED5D}" destId="{CEE09639-E138-477D-8655-9885E5C588B7}" srcOrd="0" destOrd="0" parTransId="{D69062BB-9CE3-4E21-8C4B-FEA1D993427E}" sibTransId="{BE6F1683-1395-447B-BAA4-81ABC6C082B4}"/>
    <dgm:cxn modelId="{C1E6C65E-9CF4-4B49-8990-7514FDABA6B9}" type="presOf" srcId="{8E5F82A7-896B-4668-B554-E1C503B82DA2}" destId="{3EC22DA1-5A23-48B7-AFEB-68D1EBF59E8D}" srcOrd="0" destOrd="0" presId="urn:microsoft.com/office/officeart/2005/8/layout/bProcess4"/>
    <dgm:cxn modelId="{A6343A6C-9AAC-4CF0-A3CE-4839333DFAE6}" srcId="{B7976F0B-3583-400C-8197-AD734DADED5D}" destId="{C025BE94-1FEC-4747-ABCB-5E93E761D1B8}" srcOrd="3" destOrd="0" parTransId="{09293A6D-BC96-4EA7-BED6-759BC0A192C8}" sibTransId="{58A6D975-A57C-4EE9-AB81-8955517C746B}"/>
    <dgm:cxn modelId="{4358DA4E-B123-4252-A309-5A9F706756F2}" type="presOf" srcId="{970C6EEE-9F2A-49C2-8E96-34B23D56878A}" destId="{42B1D0A7-9497-4D4C-B520-17220CD158CA}" srcOrd="0" destOrd="0" presId="urn:microsoft.com/office/officeart/2005/8/layout/bProcess4"/>
    <dgm:cxn modelId="{B9D6AA77-1192-4DCC-99F3-681747343840}" type="presOf" srcId="{CEE09639-E138-477D-8655-9885E5C588B7}" destId="{8519799A-E6C6-4EB1-B643-385F74099177}" srcOrd="0" destOrd="0" presId="urn:microsoft.com/office/officeart/2005/8/layout/bProcess4"/>
    <dgm:cxn modelId="{79BC8B84-E512-42C3-857A-C112E75FCD76}" type="presOf" srcId="{E5BEF0AD-327B-4C24-A4AD-009AE99D597F}" destId="{BA24BA64-8C2F-4AA0-92C1-77D35F39BB59}" srcOrd="0" destOrd="0" presId="urn:microsoft.com/office/officeart/2005/8/layout/bProcess4"/>
    <dgm:cxn modelId="{02795A87-67C1-4406-B1FA-5E9A7EC85FA3}" type="presOf" srcId="{C025BE94-1FEC-4747-ABCB-5E93E761D1B8}" destId="{F67C226F-2A7A-4A4C-B86B-A7147E7B1E59}" srcOrd="0" destOrd="0" presId="urn:microsoft.com/office/officeart/2005/8/layout/bProcess4"/>
    <dgm:cxn modelId="{6FEE5E8B-2F24-4C29-8BAE-254F8A3126D8}" type="presOf" srcId="{B7976F0B-3583-400C-8197-AD734DADED5D}" destId="{D4A7EA03-CC82-4FE1-8C14-B2AF270B003C}" srcOrd="0" destOrd="0" presId="urn:microsoft.com/office/officeart/2005/8/layout/bProcess4"/>
    <dgm:cxn modelId="{E31182AA-ACC5-4C18-B7ED-7B893739297F}" srcId="{B7976F0B-3583-400C-8197-AD734DADED5D}" destId="{970C6EEE-9F2A-49C2-8E96-34B23D56878A}" srcOrd="2" destOrd="0" parTransId="{BF0204C4-2196-4270-8690-F089F8EA7030}" sibTransId="{E5BEF0AD-327B-4C24-A4AD-009AE99D597F}"/>
    <dgm:cxn modelId="{667A71C8-500F-4E38-80F9-9CEDA35C7F82}" srcId="{B7976F0B-3583-400C-8197-AD734DADED5D}" destId="{8E5F82A7-896B-4668-B554-E1C503B82DA2}" srcOrd="1" destOrd="0" parTransId="{A041044A-7AF8-44CA-878E-522A861FF3D0}" sibTransId="{4DC06605-0453-499F-97A9-1DE1391C3743}"/>
    <dgm:cxn modelId="{96A9D3C7-5C7A-4719-93F8-61537512B537}" type="presParOf" srcId="{D4A7EA03-CC82-4FE1-8C14-B2AF270B003C}" destId="{D46B33B4-7376-444D-A4B3-3721804EB98B}" srcOrd="0" destOrd="0" presId="urn:microsoft.com/office/officeart/2005/8/layout/bProcess4"/>
    <dgm:cxn modelId="{1D729AA3-73EF-489E-AFCE-046044F55C2B}" type="presParOf" srcId="{D46B33B4-7376-444D-A4B3-3721804EB98B}" destId="{AE7B80FB-479D-4D35-8DE6-69FB51EE101A}" srcOrd="0" destOrd="0" presId="urn:microsoft.com/office/officeart/2005/8/layout/bProcess4"/>
    <dgm:cxn modelId="{41CE4840-F0A5-4555-B6DF-D1554EFA6B51}" type="presParOf" srcId="{D46B33B4-7376-444D-A4B3-3721804EB98B}" destId="{8519799A-E6C6-4EB1-B643-385F74099177}" srcOrd="1" destOrd="0" presId="urn:microsoft.com/office/officeart/2005/8/layout/bProcess4"/>
    <dgm:cxn modelId="{CF54ADF5-5CE3-41DE-A77E-813FA6E3B90B}" type="presParOf" srcId="{D4A7EA03-CC82-4FE1-8C14-B2AF270B003C}" destId="{08BF6BC3-14A5-4854-B6FC-577027F17F4F}" srcOrd="1" destOrd="0" presId="urn:microsoft.com/office/officeart/2005/8/layout/bProcess4"/>
    <dgm:cxn modelId="{B93CFE08-8FC0-4AA1-A05B-D05E4CEBB2F3}" type="presParOf" srcId="{D4A7EA03-CC82-4FE1-8C14-B2AF270B003C}" destId="{EBC8B9D3-AA14-46C3-9B45-AA9498E8677E}" srcOrd="2" destOrd="0" presId="urn:microsoft.com/office/officeart/2005/8/layout/bProcess4"/>
    <dgm:cxn modelId="{6F246F11-5C76-42CA-8A6E-C88AF18D75D2}" type="presParOf" srcId="{EBC8B9D3-AA14-46C3-9B45-AA9498E8677E}" destId="{E7312779-F5A3-459E-9516-E95D62DC3044}" srcOrd="0" destOrd="0" presId="urn:microsoft.com/office/officeart/2005/8/layout/bProcess4"/>
    <dgm:cxn modelId="{9BCDF707-D59A-4EFB-A842-6A6747480D75}" type="presParOf" srcId="{EBC8B9D3-AA14-46C3-9B45-AA9498E8677E}" destId="{3EC22DA1-5A23-48B7-AFEB-68D1EBF59E8D}" srcOrd="1" destOrd="0" presId="urn:microsoft.com/office/officeart/2005/8/layout/bProcess4"/>
    <dgm:cxn modelId="{99E27FBD-3E4A-46BD-A985-6E08DF8CCCB0}" type="presParOf" srcId="{D4A7EA03-CC82-4FE1-8C14-B2AF270B003C}" destId="{D1D8D940-2836-4FC6-8306-599B58AA9497}" srcOrd="3" destOrd="0" presId="urn:microsoft.com/office/officeart/2005/8/layout/bProcess4"/>
    <dgm:cxn modelId="{BA8FF5DD-9F41-4A91-B92E-1A93A68C7E6F}" type="presParOf" srcId="{D4A7EA03-CC82-4FE1-8C14-B2AF270B003C}" destId="{BE007A0D-9EEE-4FFC-8E57-30C558ABF096}" srcOrd="4" destOrd="0" presId="urn:microsoft.com/office/officeart/2005/8/layout/bProcess4"/>
    <dgm:cxn modelId="{F1CFD7EF-BB70-4344-823A-241BB41B2B3E}" type="presParOf" srcId="{BE007A0D-9EEE-4FFC-8E57-30C558ABF096}" destId="{72001A30-0B5D-4320-BDEA-69C4B7A0B0F3}" srcOrd="0" destOrd="0" presId="urn:microsoft.com/office/officeart/2005/8/layout/bProcess4"/>
    <dgm:cxn modelId="{B371296A-C3AF-44B1-BAA3-AA2D015DAA25}" type="presParOf" srcId="{BE007A0D-9EEE-4FFC-8E57-30C558ABF096}" destId="{42B1D0A7-9497-4D4C-B520-17220CD158CA}" srcOrd="1" destOrd="0" presId="urn:microsoft.com/office/officeart/2005/8/layout/bProcess4"/>
    <dgm:cxn modelId="{B43ADD6A-15EA-434F-846C-1A47D4097AB4}" type="presParOf" srcId="{D4A7EA03-CC82-4FE1-8C14-B2AF270B003C}" destId="{BA24BA64-8C2F-4AA0-92C1-77D35F39BB59}" srcOrd="5" destOrd="0" presId="urn:microsoft.com/office/officeart/2005/8/layout/bProcess4"/>
    <dgm:cxn modelId="{67083684-653D-4D48-916C-2839BB5E36F0}" type="presParOf" srcId="{D4A7EA03-CC82-4FE1-8C14-B2AF270B003C}" destId="{DFA2F1AF-87DD-429C-AB1F-CACC1A95C8B7}" srcOrd="6" destOrd="0" presId="urn:microsoft.com/office/officeart/2005/8/layout/bProcess4"/>
    <dgm:cxn modelId="{9443B07B-BAF7-42A8-8B95-A8AF0E3CEF9A}" type="presParOf" srcId="{DFA2F1AF-87DD-429C-AB1F-CACC1A95C8B7}" destId="{825E6952-8929-417C-969E-648CF51E3138}" srcOrd="0" destOrd="0" presId="urn:microsoft.com/office/officeart/2005/8/layout/bProcess4"/>
    <dgm:cxn modelId="{DFF20797-57C8-409D-BC47-11C9565B9179}" type="presParOf" srcId="{DFA2F1AF-87DD-429C-AB1F-CACC1A95C8B7}" destId="{F67C226F-2A7A-4A4C-B86B-A7147E7B1E5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9AF2C-F0B6-409E-B34F-D6B3A8A5709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35ABC-C6CC-4B38-B6EF-AB0C993B51E7}">
      <dgm:prSet/>
      <dgm:spPr/>
      <dgm:t>
        <a:bodyPr/>
        <a:lstStyle/>
        <a:p>
          <a:r>
            <a:rPr lang="en-US" dirty="0"/>
            <a:t>Feature Noise Challenge: Non-contributory features reduced model efficiency. </a:t>
          </a:r>
          <a:endParaRPr lang="en-IN" dirty="0"/>
        </a:p>
      </dgm:t>
    </dgm:pt>
    <dgm:pt modelId="{7FD96CBC-77A6-4D17-BBB1-4EB86E27AF21}" type="parTrans" cxnId="{F9D6D3D7-224B-40CC-9B9C-95F702C6C43A}">
      <dgm:prSet/>
      <dgm:spPr/>
      <dgm:t>
        <a:bodyPr/>
        <a:lstStyle/>
        <a:p>
          <a:endParaRPr lang="en-IN"/>
        </a:p>
      </dgm:t>
    </dgm:pt>
    <dgm:pt modelId="{709018B9-D83B-4E4E-85B6-2B9BAC86642B}" type="sibTrans" cxnId="{F9D6D3D7-224B-40CC-9B9C-95F702C6C43A}">
      <dgm:prSet/>
      <dgm:spPr/>
      <dgm:t>
        <a:bodyPr/>
        <a:lstStyle/>
        <a:p>
          <a:endParaRPr lang="en-IN"/>
        </a:p>
      </dgm:t>
    </dgm:pt>
    <dgm:pt modelId="{6E18EC3F-DA12-4CA4-B491-BBFF8DB879D6}">
      <dgm:prSet/>
      <dgm:spPr/>
      <dgm:t>
        <a:bodyPr/>
        <a:lstStyle/>
        <a:p>
          <a:r>
            <a:rPr lang="en-US" dirty="0"/>
            <a:t>Solution: Applied rigorous selection using Chi-Square and Random Forest techniques to retain impactful features. </a:t>
          </a:r>
          <a:endParaRPr lang="en-IN" dirty="0"/>
        </a:p>
      </dgm:t>
    </dgm:pt>
    <dgm:pt modelId="{21218AF2-1A21-4903-BFB6-7F96B5A8FCFB}" type="parTrans" cxnId="{0CF9F5FC-2F4C-402F-8FFA-A54E350F2E9B}">
      <dgm:prSet/>
      <dgm:spPr/>
      <dgm:t>
        <a:bodyPr/>
        <a:lstStyle/>
        <a:p>
          <a:endParaRPr lang="en-IN"/>
        </a:p>
      </dgm:t>
    </dgm:pt>
    <dgm:pt modelId="{7D833792-C154-4A3A-AE7D-4F681AFE1A76}" type="sibTrans" cxnId="{0CF9F5FC-2F4C-402F-8FFA-A54E350F2E9B}">
      <dgm:prSet/>
      <dgm:spPr/>
      <dgm:t>
        <a:bodyPr/>
        <a:lstStyle/>
        <a:p>
          <a:endParaRPr lang="en-IN"/>
        </a:p>
      </dgm:t>
    </dgm:pt>
    <dgm:pt modelId="{809FFE56-6A86-42DA-AD89-351FC092CFE0}">
      <dgm:prSet/>
      <dgm:spPr/>
    </dgm:pt>
    <dgm:pt modelId="{06B6C9AF-25DF-43CB-BA20-A67ABDE17C98}" type="parTrans" cxnId="{CFF8907F-045C-446A-89A8-B9D12632775E}">
      <dgm:prSet/>
      <dgm:spPr/>
      <dgm:t>
        <a:bodyPr/>
        <a:lstStyle/>
        <a:p>
          <a:endParaRPr lang="en-IN"/>
        </a:p>
      </dgm:t>
    </dgm:pt>
    <dgm:pt modelId="{937DCEC6-1925-4C5C-A851-7AC90331FA32}" type="sibTrans" cxnId="{CFF8907F-045C-446A-89A8-B9D12632775E}">
      <dgm:prSet/>
      <dgm:spPr/>
      <dgm:t>
        <a:bodyPr/>
        <a:lstStyle/>
        <a:p>
          <a:endParaRPr lang="en-IN"/>
        </a:p>
      </dgm:t>
    </dgm:pt>
    <dgm:pt modelId="{68FE89FE-73EC-4917-ABE2-B33E6F13F4D2}">
      <dgm:prSet/>
      <dgm:spPr/>
    </dgm:pt>
    <dgm:pt modelId="{E7F750D9-97E3-4FB5-8C08-F454986F5FCF}" type="parTrans" cxnId="{E5AE9B4E-8EB6-49C9-A9CD-4447FA9EBF49}">
      <dgm:prSet/>
      <dgm:spPr/>
      <dgm:t>
        <a:bodyPr/>
        <a:lstStyle/>
        <a:p>
          <a:endParaRPr lang="en-IN"/>
        </a:p>
      </dgm:t>
    </dgm:pt>
    <dgm:pt modelId="{09F20C63-5B68-42D0-AF62-172E460C006D}" type="sibTrans" cxnId="{E5AE9B4E-8EB6-49C9-A9CD-4447FA9EBF49}">
      <dgm:prSet/>
      <dgm:spPr/>
      <dgm:t>
        <a:bodyPr/>
        <a:lstStyle/>
        <a:p>
          <a:endParaRPr lang="en-IN"/>
        </a:p>
      </dgm:t>
    </dgm:pt>
    <dgm:pt modelId="{357415AB-6A03-4BD9-B3E7-7F5920AEC468}" type="pres">
      <dgm:prSet presAssocID="{E019AF2C-F0B6-409E-B34F-D6B3A8A5709C}" presName="compositeShape" presStyleCnt="0">
        <dgm:presLayoutVars>
          <dgm:chMax val="2"/>
          <dgm:dir/>
          <dgm:resizeHandles val="exact"/>
        </dgm:presLayoutVars>
      </dgm:prSet>
      <dgm:spPr/>
    </dgm:pt>
    <dgm:pt modelId="{03778F30-06FA-425D-BECB-257632AD8E6C}" type="pres">
      <dgm:prSet presAssocID="{E019AF2C-F0B6-409E-B34F-D6B3A8A5709C}" presName="ribbon" presStyleLbl="node1" presStyleIdx="0" presStyleCnt="1" custScaleX="139839" custLinFactNeighborX="5445"/>
      <dgm:spPr/>
    </dgm:pt>
    <dgm:pt modelId="{3EDA6B8E-E9C0-414B-87D1-AF9FA3A42189}" type="pres">
      <dgm:prSet presAssocID="{E019AF2C-F0B6-409E-B34F-D6B3A8A5709C}" presName="leftArrowText" presStyleLbl="node1" presStyleIdx="0" presStyleCnt="1" custScaleX="168546" custLinFactNeighborX="-24874" custLinFactNeighborY="3850">
        <dgm:presLayoutVars>
          <dgm:chMax val="0"/>
          <dgm:bulletEnabled val="1"/>
        </dgm:presLayoutVars>
      </dgm:prSet>
      <dgm:spPr/>
    </dgm:pt>
    <dgm:pt modelId="{8A4AC1C7-D11B-479E-BD71-825A0406E7FD}" type="pres">
      <dgm:prSet presAssocID="{E019AF2C-F0B6-409E-B34F-D6B3A8A5709C}" presName="rightArrowText" presStyleLbl="node1" presStyleIdx="0" presStyleCnt="1" custScaleX="140676" custLinFactNeighborX="34301" custLinFactNeighborY="869">
        <dgm:presLayoutVars>
          <dgm:chMax val="0"/>
          <dgm:bulletEnabled val="1"/>
        </dgm:presLayoutVars>
      </dgm:prSet>
      <dgm:spPr/>
    </dgm:pt>
  </dgm:ptLst>
  <dgm:cxnLst>
    <dgm:cxn modelId="{5F56034C-D625-4778-9AAA-8BE141436C26}" type="presOf" srcId="{EDA35ABC-C6CC-4B38-B6EF-AB0C993B51E7}" destId="{3EDA6B8E-E9C0-414B-87D1-AF9FA3A42189}" srcOrd="0" destOrd="0" presId="urn:microsoft.com/office/officeart/2005/8/layout/arrow6"/>
    <dgm:cxn modelId="{E5AE9B4E-8EB6-49C9-A9CD-4447FA9EBF49}" srcId="{E019AF2C-F0B6-409E-B34F-D6B3A8A5709C}" destId="{68FE89FE-73EC-4917-ABE2-B33E6F13F4D2}" srcOrd="3" destOrd="0" parTransId="{E7F750D9-97E3-4FB5-8C08-F454986F5FCF}" sibTransId="{09F20C63-5B68-42D0-AF62-172E460C006D}"/>
    <dgm:cxn modelId="{CFF8907F-045C-446A-89A8-B9D12632775E}" srcId="{E019AF2C-F0B6-409E-B34F-D6B3A8A5709C}" destId="{809FFE56-6A86-42DA-AD89-351FC092CFE0}" srcOrd="2" destOrd="0" parTransId="{06B6C9AF-25DF-43CB-BA20-A67ABDE17C98}" sibTransId="{937DCEC6-1925-4C5C-A851-7AC90331FA32}"/>
    <dgm:cxn modelId="{FA8B45B1-5DDE-4CFF-AC9D-8BC7DDB9635B}" type="presOf" srcId="{6E18EC3F-DA12-4CA4-B491-BBFF8DB879D6}" destId="{8A4AC1C7-D11B-479E-BD71-825A0406E7FD}" srcOrd="0" destOrd="0" presId="urn:microsoft.com/office/officeart/2005/8/layout/arrow6"/>
    <dgm:cxn modelId="{92A5EBCE-08A9-409F-B210-EA51BDC9C5B3}" type="presOf" srcId="{E019AF2C-F0B6-409E-B34F-D6B3A8A5709C}" destId="{357415AB-6A03-4BD9-B3E7-7F5920AEC468}" srcOrd="0" destOrd="0" presId="urn:microsoft.com/office/officeart/2005/8/layout/arrow6"/>
    <dgm:cxn modelId="{F9D6D3D7-224B-40CC-9B9C-95F702C6C43A}" srcId="{E019AF2C-F0B6-409E-B34F-D6B3A8A5709C}" destId="{EDA35ABC-C6CC-4B38-B6EF-AB0C993B51E7}" srcOrd="0" destOrd="0" parTransId="{7FD96CBC-77A6-4D17-BBB1-4EB86E27AF21}" sibTransId="{709018B9-D83B-4E4E-85B6-2B9BAC86642B}"/>
    <dgm:cxn modelId="{0CF9F5FC-2F4C-402F-8FFA-A54E350F2E9B}" srcId="{E019AF2C-F0B6-409E-B34F-D6B3A8A5709C}" destId="{6E18EC3F-DA12-4CA4-B491-BBFF8DB879D6}" srcOrd="1" destOrd="0" parTransId="{21218AF2-1A21-4903-BFB6-7F96B5A8FCFB}" sibTransId="{7D833792-C154-4A3A-AE7D-4F681AFE1A76}"/>
    <dgm:cxn modelId="{01F74F40-3D5C-49DE-B452-93472F8A944A}" type="presParOf" srcId="{357415AB-6A03-4BD9-B3E7-7F5920AEC468}" destId="{03778F30-06FA-425D-BECB-257632AD8E6C}" srcOrd="0" destOrd="0" presId="urn:microsoft.com/office/officeart/2005/8/layout/arrow6"/>
    <dgm:cxn modelId="{74551F0B-2DD8-4D48-8561-2549D0077425}" type="presParOf" srcId="{357415AB-6A03-4BD9-B3E7-7F5920AEC468}" destId="{3EDA6B8E-E9C0-414B-87D1-AF9FA3A42189}" srcOrd="1" destOrd="0" presId="urn:microsoft.com/office/officeart/2005/8/layout/arrow6"/>
    <dgm:cxn modelId="{581EC7B8-3ADF-4B67-A409-BE77FD4FFF89}" type="presParOf" srcId="{357415AB-6A03-4BD9-B3E7-7F5920AEC468}" destId="{8A4AC1C7-D11B-479E-BD71-825A0406E7F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F6BC3-14A5-4854-B6FC-577027F17F4F}">
      <dsp:nvSpPr>
        <dsp:cNvPr id="0" name=""/>
        <dsp:cNvSpPr/>
      </dsp:nvSpPr>
      <dsp:spPr>
        <a:xfrm rot="5400000">
          <a:off x="192566" y="1957747"/>
          <a:ext cx="3062767" cy="36909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9799A-E6C6-4EB1-B643-385F74099177}">
      <dsp:nvSpPr>
        <dsp:cNvPr id="0" name=""/>
        <dsp:cNvSpPr/>
      </dsp:nvSpPr>
      <dsp:spPr>
        <a:xfrm>
          <a:off x="897239" y="3252"/>
          <a:ext cx="4101033" cy="246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 imputed missing values using mean/median techniques, scaled numerical features using Min-Max scaling, and encoded categorical variables with label.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9308" y="75321"/>
        <a:ext cx="3956895" cy="2316482"/>
      </dsp:txXfrm>
    </dsp:sp>
    <dsp:sp modelId="{D1D8D940-2836-4FC6-8306-599B58AA9497}">
      <dsp:nvSpPr>
        <dsp:cNvPr id="0" name=""/>
        <dsp:cNvSpPr/>
      </dsp:nvSpPr>
      <dsp:spPr>
        <a:xfrm>
          <a:off x="1730454" y="3495634"/>
          <a:ext cx="5441366" cy="36909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22DA1-5A23-48B7-AFEB-68D1EBF59E8D}">
      <dsp:nvSpPr>
        <dsp:cNvPr id="0" name=""/>
        <dsp:cNvSpPr/>
      </dsp:nvSpPr>
      <dsp:spPr>
        <a:xfrm>
          <a:off x="897239" y="3079027"/>
          <a:ext cx="4101033" cy="246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 (EDA)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performed correlation analysis, identifying strong predictors like Polyuria and Polydipsia.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 visualized feature distributions using heatmaps and boxplots to identify patterns.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9308" y="3151096"/>
        <a:ext cx="3956895" cy="2316482"/>
      </dsp:txXfrm>
    </dsp:sp>
    <dsp:sp modelId="{BA24BA64-8C2F-4AA0-92C1-77D35F39BB59}">
      <dsp:nvSpPr>
        <dsp:cNvPr id="0" name=""/>
        <dsp:cNvSpPr/>
      </dsp:nvSpPr>
      <dsp:spPr>
        <a:xfrm rot="16200000">
          <a:off x="5646940" y="1957747"/>
          <a:ext cx="3062767" cy="36909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1D0A7-9497-4D4C-B520-17220CD158CA}">
      <dsp:nvSpPr>
        <dsp:cNvPr id="0" name=""/>
        <dsp:cNvSpPr/>
      </dsp:nvSpPr>
      <dsp:spPr>
        <a:xfrm>
          <a:off x="6351614" y="3079027"/>
          <a:ext cx="4101033" cy="246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 used Chi-Square tests for feature significance and Random Forest for feature importance to select the most impactful features.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3683" y="3151096"/>
        <a:ext cx="3956895" cy="2316482"/>
      </dsp:txXfrm>
    </dsp:sp>
    <dsp:sp modelId="{F67C226F-2A7A-4A4C-B86B-A7147E7B1E59}">
      <dsp:nvSpPr>
        <dsp:cNvPr id="0" name=""/>
        <dsp:cNvSpPr/>
      </dsp:nvSpPr>
      <dsp:spPr>
        <a:xfrm>
          <a:off x="6351614" y="3252"/>
          <a:ext cx="4101033" cy="2460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evaluated various models, including Logistic Regression, Random Forest, Gradient Boosting, Extra Trees Classifier, and SVC.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interpretability was retained by avoiding PCA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3683" y="75321"/>
        <a:ext cx="3956895" cy="2316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78F30-06FA-425D-BECB-257632AD8E6C}">
      <dsp:nvSpPr>
        <dsp:cNvPr id="0" name=""/>
        <dsp:cNvSpPr/>
      </dsp:nvSpPr>
      <dsp:spPr>
        <a:xfrm>
          <a:off x="488465" y="0"/>
          <a:ext cx="9452658" cy="270386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6B8E-E9C0-414B-87D1-AF9FA3A42189}">
      <dsp:nvSpPr>
        <dsp:cNvPr id="0" name=""/>
        <dsp:cNvSpPr/>
      </dsp:nvSpPr>
      <dsp:spPr>
        <a:xfrm>
          <a:off x="1082499" y="524185"/>
          <a:ext cx="3759742" cy="13248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Noise Challenge: Non-contributory features reduced model efficiency. </a:t>
          </a:r>
          <a:endParaRPr lang="en-IN" sz="2000" kern="1200" dirty="0"/>
        </a:p>
      </dsp:txBody>
      <dsp:txXfrm>
        <a:off x="1082499" y="524185"/>
        <a:ext cx="3759742" cy="1324895"/>
      </dsp:txXfrm>
    </dsp:sp>
    <dsp:sp modelId="{8A4AC1C7-D11B-479E-BD71-825A0406E7FD}">
      <dsp:nvSpPr>
        <dsp:cNvPr id="0" name=""/>
        <dsp:cNvSpPr/>
      </dsp:nvSpPr>
      <dsp:spPr>
        <a:xfrm>
          <a:off x="5338664" y="917309"/>
          <a:ext cx="3708602" cy="132489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Solution: Applied rigorous selection using Chi-Square and Random Forest techniques to retain impactful features. </a:t>
          </a:r>
          <a:endParaRPr lang="en-IN" sz="1900" kern="1200" dirty="0"/>
        </a:p>
      </dsp:txBody>
      <dsp:txXfrm>
        <a:off x="5338664" y="917309"/>
        <a:ext cx="3708602" cy="132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2A8E-89F6-4F9B-855A-3EAABACCB184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4CBF-5BAA-4E5A-9B1D-5937644F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8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24CBF-5BAA-4E5A-9B1D-5937644F7F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6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5672-A091-4173-3DD1-1748E863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103" y="567299"/>
            <a:ext cx="10359834" cy="26090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4B006-0DE4-32A1-8BAB-DBD5BC27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839" y="3541295"/>
            <a:ext cx="9675454" cy="236219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PROGRAM: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Infosys Springboard AIML Internship</a:t>
            </a:r>
            <a:endParaRPr lang="en-IN" sz="3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K.V.S.MRUDULA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91A4-6D9D-2A00-1DEA-9B117201F7C6}"/>
              </a:ext>
            </a:extLst>
          </p:cNvPr>
          <p:cNvSpPr txBox="1"/>
          <p:nvPr/>
        </p:nvSpPr>
        <p:spPr>
          <a:xfrm>
            <a:off x="635097" y="190623"/>
            <a:ext cx="11348356" cy="742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 impacts millions worldwide, creating significant challenges for individuals and healthcare systems.</a:t>
            </a:r>
          </a:p>
          <a:p>
            <a:pPr lvl="0">
              <a:lnSpc>
                <a:spcPct val="150000"/>
              </a:lnSpc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identification is key to minimizing complications and easing the burden on healthcare resources.</a:t>
            </a:r>
          </a:p>
          <a:p>
            <a:pPr lvl="0">
              <a:lnSpc>
                <a:spcPct val="150000"/>
              </a:lnSpc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focuses on developing a robust signature verification model using advanced machine learning techniques.</a:t>
            </a:r>
          </a:p>
          <a:p>
            <a:pPr>
              <a:lnSpc>
                <a:spcPct val="150000"/>
              </a:lnSpc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E7C10-AAA9-7F22-1D53-950850D5FC0B}"/>
              </a:ext>
            </a:extLst>
          </p:cNvPr>
          <p:cNvSpPr txBox="1"/>
          <p:nvPr/>
        </p:nvSpPr>
        <p:spPr>
          <a:xfrm>
            <a:off x="216568" y="0"/>
            <a:ext cx="11758863" cy="702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OBJECTIVES: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this project is to develop a robust machine learning model that can predict diabetes risk using healthcare and lifestyle data. The system must be able to: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healthcare and lifestyle data to identify key diabetes risk factors.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reliable and scalable machine learning model that ensures high accuracy and robustness.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actionable insights through in-depth feature analysis and model metrics for proactive decision-making.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 high performance using metrics such as AUC-ROC, accuracy, precision, and recall to validate the model’s effectiveness.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8EBAB-69D1-9E40-B3EF-A841A991F56B}"/>
              </a:ext>
            </a:extLst>
          </p:cNvPr>
          <p:cNvSpPr txBox="1"/>
          <p:nvPr/>
        </p:nvSpPr>
        <p:spPr>
          <a:xfrm>
            <a:off x="176464" y="-433137"/>
            <a:ext cx="11512502" cy="706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tabLst>
                <a:tab pos="371856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Stack:</a:t>
            </a:r>
            <a:endParaRPr lang="en-IN" sz="3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Python.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pandas for data manipulation,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numerical operations, matplotlib and seaborn for visualizations, scikit-learn for machine learning algorithms, and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gradient boosting models.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 Tools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Express for interactive visualizations.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Notebook, hosted on GitHub for version control and collaborative work.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  <a:tab pos="3718560" algn="l"/>
              </a:tabLs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F8701-4D2B-6860-3D9D-FDDCD7E31F65}"/>
              </a:ext>
            </a:extLst>
          </p:cNvPr>
          <p:cNvSpPr txBox="1"/>
          <p:nvPr/>
        </p:nvSpPr>
        <p:spPr>
          <a:xfrm>
            <a:off x="191646" y="0"/>
            <a:ext cx="992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Dataset Overview: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FD976-47E7-ED0E-8B3E-FD0522843F0F}"/>
              </a:ext>
            </a:extLst>
          </p:cNvPr>
          <p:cNvSpPr txBox="1"/>
          <p:nvPr/>
        </p:nvSpPr>
        <p:spPr>
          <a:xfrm>
            <a:off x="577516" y="451248"/>
            <a:ext cx="11614484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Age, gender</a:t>
            </a:r>
          </a:p>
          <a:p>
            <a:pPr marL="1371600" lvl="2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Clinical Indicators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Polyuria, and Polydipsia, Sudden weight loss, weakness, polyphagia, genital thrush, visual blurring, delayed healing, partial paresis , muscle stiffness, alopecia , obesity.</a:t>
            </a:r>
          </a:p>
          <a:p>
            <a:pPr marL="1371600" lvl="2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Lifestyle factors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Itching, irritability.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Inclusive of diverse age groups, genders, and socio-economic profiles</a:t>
            </a:r>
          </a:p>
          <a:p>
            <a:pPr marL="1371600" lvl="2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relevance across varied demographics and regions</a:t>
            </a:r>
          </a:p>
          <a:p>
            <a:pPr marL="457200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Imputed missing values</a:t>
            </a:r>
          </a:p>
          <a:p>
            <a:pPr marL="1371600" lvl="2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 with statistical methods</a:t>
            </a:r>
          </a:p>
          <a:p>
            <a:pPr marL="1371600" lvl="2" indent="-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one-hot encoding for categorical variables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458D52-E6EC-40D1-9810-20B4098C0EC4}"/>
              </a:ext>
            </a:extLst>
          </p:cNvPr>
          <p:cNvSpPr txBox="1"/>
          <p:nvPr/>
        </p:nvSpPr>
        <p:spPr>
          <a:xfrm>
            <a:off x="313403" y="172063"/>
            <a:ext cx="93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From Data to Insights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8A24DFA-37B7-F010-D5D8-FB5B4C118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22888"/>
              </p:ext>
            </p:extLst>
          </p:nvPr>
        </p:nvGraphicFramePr>
        <p:xfrm>
          <a:off x="635636" y="1143037"/>
          <a:ext cx="11349887" cy="554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5B411-22F6-CA3E-2AA6-9155B2DF4D9B}"/>
              </a:ext>
            </a:extLst>
          </p:cNvPr>
          <p:cNvSpPr txBox="1"/>
          <p:nvPr/>
        </p:nvSpPr>
        <p:spPr>
          <a:xfrm>
            <a:off x="252950" y="248652"/>
            <a:ext cx="906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the Best Fit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B7D5F9-1CA2-450D-E2C8-53707BBD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50" y="379816"/>
            <a:ext cx="11797947" cy="64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92.16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92.19%</a:t>
            </a:r>
          </a:p>
          <a:p>
            <a:pPr marL="800100"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92.16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F1-Score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0.920</a:t>
            </a:r>
          </a:p>
          <a:p>
            <a:pPr marL="800100"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AUC-ROC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0.984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Trees Classifier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delivered superior performance, effectively distinguishing between diabetic and non-diabetic cases. Its high AUC-ROC score (0.984) and balanced metrics make it ideal for healthcare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1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30535F-7577-4A20-9656-EAEEB86A7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280624"/>
              </p:ext>
            </p:extLst>
          </p:nvPr>
        </p:nvGraphicFramePr>
        <p:xfrm>
          <a:off x="1125438" y="1017500"/>
          <a:ext cx="9941124" cy="2703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607617C-F529-9F1B-8670-BFF19708C707}"/>
              </a:ext>
            </a:extLst>
          </p:cNvPr>
          <p:cNvGrpSpPr/>
          <p:nvPr/>
        </p:nvGrpSpPr>
        <p:grpSpPr>
          <a:xfrm>
            <a:off x="235973" y="-142097"/>
            <a:ext cx="6228120" cy="4064248"/>
            <a:chOff x="-2163486" y="-2266176"/>
            <a:chExt cx="6228120" cy="40642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43AED8-753D-1991-5209-EC4DDC5D188E}"/>
                </a:ext>
              </a:extLst>
            </p:cNvPr>
            <p:cNvSpPr/>
            <p:nvPr/>
          </p:nvSpPr>
          <p:spPr>
            <a:xfrm>
              <a:off x="1833943" y="473177"/>
              <a:ext cx="2230691" cy="1324895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663129-F27C-22CF-5692-2801D586FBBD}"/>
                </a:ext>
              </a:extLst>
            </p:cNvPr>
            <p:cNvSpPr txBox="1"/>
            <p:nvPr/>
          </p:nvSpPr>
          <p:spPr>
            <a:xfrm>
              <a:off x="-2163486" y="-2266176"/>
              <a:ext cx="5112774" cy="13248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71120" rIns="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b="1" u="sng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Challenges and Solutions:</a:t>
              </a:r>
              <a:endParaRPr lang="en-IN" sz="3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Shape 7">
            <a:extLst>
              <a:ext uri="{FF2B5EF4-FFF2-40B4-BE49-F238E27FC236}">
                <a16:creationId xmlns:a16="http://schemas.microsoft.com/office/drawing/2014/main" id="{4C8C93FB-50C2-D31A-6115-593D8B8F41E6}"/>
              </a:ext>
            </a:extLst>
          </p:cNvPr>
          <p:cNvSpPr/>
          <p:nvPr/>
        </p:nvSpPr>
        <p:spPr>
          <a:xfrm>
            <a:off x="1694576" y="3756853"/>
            <a:ext cx="9021549" cy="2703869"/>
          </a:xfrm>
          <a:prstGeom prst="leftRightRibb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4C4F8-6A23-EF3D-9579-834E880EA7F0}"/>
              </a:ext>
            </a:extLst>
          </p:cNvPr>
          <p:cNvSpPr txBox="1"/>
          <p:nvPr/>
        </p:nvSpPr>
        <p:spPr>
          <a:xfrm>
            <a:off x="2384194" y="4377795"/>
            <a:ext cx="3716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Dimensionality Reduction Challenge: Evaluating PCA's necessity for a manageable 16-feature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406FB-67E7-C4F1-80BE-82AA413B2566}"/>
              </a:ext>
            </a:extLst>
          </p:cNvPr>
          <p:cNvSpPr txBox="1"/>
          <p:nvPr/>
        </p:nvSpPr>
        <p:spPr>
          <a:xfrm>
            <a:off x="6096000" y="4828149"/>
            <a:ext cx="4074695" cy="94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Solution: Omitted PCA to retain feature interpretability without compromising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97089-B305-F382-90EA-A88674DF0374}"/>
              </a:ext>
            </a:extLst>
          </p:cNvPr>
          <p:cNvSpPr txBox="1"/>
          <p:nvPr/>
        </p:nvSpPr>
        <p:spPr>
          <a:xfrm>
            <a:off x="536837" y="428553"/>
            <a:ext cx="11118325" cy="591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 Model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Developed a high-accuracy machine learning model for diabetes prediction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Detection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a reliable tool to assist healthcare professionals in identifying at-risk individuals.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Insights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Key features such as Polyuria, Polydipsia, and sudden weight loss were critical in predicting diabetes risk.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Impact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proactive interventions, improving patient outcomes and reducing healthcare burden.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205</TotalTime>
  <Words>621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Celestial</vt:lpstr>
      <vt:lpstr>Diabetes Prediction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Sandhya  Sri Surekha</dc:creator>
  <cp:lastModifiedBy>vs mrudhula</cp:lastModifiedBy>
  <cp:revision>2</cp:revision>
  <dcterms:created xsi:type="dcterms:W3CDTF">2024-11-28T12:16:56Z</dcterms:created>
  <dcterms:modified xsi:type="dcterms:W3CDTF">2024-12-16T12:33:33Z</dcterms:modified>
</cp:coreProperties>
</file>