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标题幻灯片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标题和竖排文本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竖排标题和文本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标题和内容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节标题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两项内容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比较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仅标题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空白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内容与标题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图片与标题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8E2F3">
            <a:alpha val="66666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Relationship Id="rId5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333468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Drug Analysis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3567953" y="4086132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Xueli Zhou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Siyuan Hu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Ruoyu Wang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/>
              <a:t>Regression - CNN5-D2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450" y="1968350"/>
            <a:ext cx="4831274" cy="351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3625" y="1968350"/>
            <a:ext cx="4627923" cy="351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 txBox="1"/>
          <p:nvPr>
            <p:ph type="title"/>
          </p:nvPr>
        </p:nvSpPr>
        <p:spPr>
          <a:xfrm>
            <a:off x="990600" y="5175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/>
              <a:t>Regression - CNN5-CH</a:t>
            </a:r>
          </a:p>
        </p:txBody>
      </p:sp>
      <p:pic>
        <p:nvPicPr>
          <p:cNvPr descr="100.png"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649" y="2147649"/>
            <a:ext cx="5372224" cy="4029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00.png" id="158" name="Shape 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5074" y="2147650"/>
            <a:ext cx="5372226" cy="402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 txBox="1"/>
          <p:nvPr>
            <p:ph type="title"/>
          </p:nvPr>
        </p:nvSpPr>
        <p:spPr>
          <a:xfrm>
            <a:off x="838200" y="739200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/>
              <a:t>Regression - RF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figure_1.png"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3400" y="1564598"/>
            <a:ext cx="6552276" cy="487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838200" y="301072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Traditional Methods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494197" y="672479"/>
            <a:ext cx="7243482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train,X test=X[:int((0.8∗len(X)))],X[int((0.8∗ len(X))) :]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train, y test = y[: int((0.8 ∗ len(X)))], y[int((0.8 ∗ len(X ))) :] </a:t>
            </a:r>
          </a:p>
        </p:txBody>
      </p:sp>
      <p:pic>
        <p:nvPicPr>
          <p:cNvPr id="173" name="Shape 1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00600" y="1691108"/>
            <a:ext cx="4690523" cy="335279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/>
          <p:nvPr/>
        </p:nvSpPr>
        <p:spPr>
          <a:xfrm>
            <a:off x="494197" y="2575535"/>
            <a:ext cx="5383204" cy="3170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F 1 = 2 ∗ (precision ∗ recall)/(precision + recall) 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7799650" y="5258975"/>
            <a:ext cx="32334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Figure: Target distribution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Shape 18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1281" y="3869328"/>
            <a:ext cx="7641258" cy="1477923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Traditional Methods</a:t>
            </a:r>
          </a:p>
        </p:txBody>
      </p:sp>
      <p:sp>
        <p:nvSpPr>
          <p:cNvPr id="182" name="Shape 182"/>
          <p:cNvSpPr/>
          <p:nvPr/>
        </p:nvSpPr>
        <p:spPr>
          <a:xfrm>
            <a:off x="1244324" y="2053447"/>
            <a:ext cx="9032737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used Support Vector Machine, Random Forest(number of decision tree, depth of decision tree), Naive Bayes to predict the results. And the results are shown below.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Forest</a:t>
            </a:r>
          </a:p>
        </p:txBody>
      </p:sp>
      <p:sp>
        <p:nvSpPr>
          <p:cNvPr id="188" name="Shape 18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Traditional Methods</a:t>
            </a:r>
          </a:p>
        </p:txBody>
      </p:sp>
      <p:pic>
        <p:nvPicPr>
          <p:cNvPr id="189" name="Shape 1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32103" y="1522687"/>
            <a:ext cx="5075583" cy="366553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/>
          <p:nvPr/>
        </p:nvSpPr>
        <p:spPr>
          <a:xfrm>
            <a:off x="6553198" y="5323162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Figure: plot one graph for these 2048 features. </a:t>
            </a:r>
          </a:p>
        </p:txBody>
      </p:sp>
      <p:sp>
        <p:nvSpPr>
          <p:cNvPr id="191" name="Shape 191"/>
          <p:cNvSpPr/>
          <p:nvPr/>
        </p:nvSpPr>
        <p:spPr>
          <a:xfrm>
            <a:off x="265910" y="3355455"/>
            <a:ext cx="6287288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Based on the results we choose the first 25 features in fingerprint and the first 25 features in occp.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However, the Accuracy remains the same.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Deep Learning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Neural Network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Shape 1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870992"/>
            <a:ext cx="9064084" cy="1629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Deep Learning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CNN</a:t>
            </a:r>
          </a:p>
        </p:txBody>
      </p:sp>
      <p:pic>
        <p:nvPicPr>
          <p:cNvPr id="205" name="Shape 2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858293"/>
            <a:ext cx="10246318" cy="1401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Deep Learning</a:t>
            </a: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RNN</a:t>
            </a:r>
          </a:p>
        </p:txBody>
      </p:sp>
      <p:pic>
        <p:nvPicPr>
          <p:cNvPr id="212" name="Shape 2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2571" y="2870993"/>
            <a:ext cx="9584690" cy="1723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Deep Learning</a:t>
            </a:r>
          </a:p>
        </p:txBody>
      </p:sp>
      <p:pic>
        <p:nvPicPr>
          <p:cNvPr id="218" name="Shape 2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162" y="1407390"/>
            <a:ext cx="4572000" cy="274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Shape 2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72871" y="1407390"/>
            <a:ext cx="4883149" cy="293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Shape 220"/>
          <p:cNvSpPr txBox="1"/>
          <p:nvPr/>
        </p:nvSpPr>
        <p:spPr>
          <a:xfrm>
            <a:off x="7852521" y="3464789"/>
            <a:ext cx="1333499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/>
              <a:t>0.01</a:t>
            </a:r>
          </a:p>
        </p:txBody>
      </p:sp>
      <p:pic>
        <p:nvPicPr>
          <p:cNvPr id="221" name="Shape 2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24200" y="4169012"/>
            <a:ext cx="4572000" cy="274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838200" y="15591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description </a:t>
            </a: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</a:t>
            </a: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Traditional Methods</a:t>
            </a: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 Learning</a:t>
            </a: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</a:t>
            </a: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Research</a:t>
            </a: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lvl="0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Deep Learning --Combine </a:t>
            </a:r>
            <a:r>
              <a:rPr lang="en-US"/>
              <a:t>FP and OCCP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</a:t>
            </a:r>
            <a:b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571675" y="1022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	 	 		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do not run the neural network more than 10,000 iterations. Since the cost is extremely huge. And the dataset is not big enough for our analysis.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 to now, the best result is from ... . We can implement our model by using ensemble method. Adding more features into the dataset, or adding more instance into the dataset. And using cross-validation as well.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most import thing we need to implement is feature engineer. In this project we still not find a good way to extract information from the fingerprints and occp.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6666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Future Research</a:t>
            </a:r>
            <a:b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 much larger dataset to analyze this problem.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a better method to do feature engineering.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Try to combine various neural network layers to obtain a more complicated neural network structure.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621825" y="1421350"/>
            <a:ext cx="10962000" cy="41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	 	 		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our project, we experiment several neural works with different parameters. Aims to analyze those information to get a direction of model adjustment. Such as 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1)the number of iterations which the loss function has been convergent.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 The accuracy of training set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3) The accuracy of testing set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4) The loss function after convergent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</a:t>
            </a:r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07225" y="9287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2065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		 	 	 		</a:t>
            </a:r>
          </a:p>
          <a:p>
            <a:pPr indent="-12065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			</a:t>
            </a:r>
          </a:p>
          <a:p>
            <a:pPr indent="-12065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				</a:t>
            </a:r>
          </a:p>
          <a:p>
            <a:pPr indent="-12065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					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SzPct val="100000"/>
              <a:buNone/>
            </a:pPr>
            <a:r>
              <a:rPr lang="en-US" sz="1100"/>
              <a:t>						 							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SzPct val="137500"/>
              <a:buNone/>
            </a:pPr>
            <a:r>
              <a:rPr lang="en-US" sz="800"/>
              <a:t>[1]  Deep Learning for Computational Chemistry,Garrett B. Goh,Nathan O., Hodas, Abhinav Vishnu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SzPct val="100000"/>
              <a:buNone/>
            </a:pPr>
            <a:r>
              <a:rPr lang="en-US" sz="1100"/>
              <a:t>						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SzPct val="100000"/>
              <a:buNone/>
            </a:pPr>
            <a:r>
              <a:rPr lang="en-US" sz="1100"/>
              <a:t>						 							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SzPct val="137500"/>
              <a:buNone/>
            </a:pPr>
            <a:r>
              <a:rPr lang="en-US" sz="800"/>
              <a:t>[2]  Ajay; Walters, W.p.;Murcko, M.A.J.Med.Chem. 1998,31,3314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SzPct val="100000"/>
              <a:buNone/>
            </a:pPr>
            <a:r>
              <a:rPr lang="en-US" sz="1100"/>
              <a:t>						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SzPct val="100000"/>
              <a:buNone/>
            </a:pPr>
            <a:r>
              <a:rPr lang="en-US" sz="1100"/>
              <a:t>						 							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SzPct val="137500"/>
              <a:buNone/>
            </a:pPr>
            <a:r>
              <a:rPr lang="en-US" sz="800"/>
              <a:t>[3]  Burden, F.R.; Ford, M.G.; Whitley, D.C.; Winkler, D.a.J.Chen=m. inf. Comput. Sci. 2000, 40,1423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SzPct val="100000"/>
              <a:buNone/>
            </a:pPr>
            <a:r>
              <a:rPr lang="en-US" sz="1100"/>
              <a:t>						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SzPct val="100000"/>
              <a:buNone/>
            </a:pPr>
            <a:r>
              <a:rPr lang="en-US" sz="1100"/>
              <a:t>						 							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SzPct val="137500"/>
              <a:buNone/>
            </a:pPr>
            <a:r>
              <a:rPr lang="en-US" sz="800"/>
              <a:t>[4]  Cramatica, P.QSAR Comb. Sci. 2007, 26, 694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SzPct val="100000"/>
              <a:buNone/>
            </a:pPr>
            <a:r>
              <a:rPr lang="en-US" sz="1100"/>
              <a:t>						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SzPct val="100000"/>
              <a:buNone/>
            </a:pPr>
            <a:r>
              <a:rPr lang="en-US" sz="1100"/>
              <a:t>						 							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SzPct val="137500"/>
              <a:buNone/>
            </a:pPr>
            <a:r>
              <a:rPr lang="en-US" sz="800"/>
              <a:t>[5]  Verma, J.; Khedkar, V.M.; Coutinho, E.C.Curr. Top. Med Chem. 2010, 10,95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SzPct val="100000"/>
              <a:buNone/>
            </a:pPr>
            <a:r>
              <a:rPr lang="en-US" sz="1100"/>
              <a:t>						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SzPct val="100000"/>
              <a:buNone/>
            </a:pPr>
            <a:r>
              <a:rPr lang="en-US" sz="1100"/>
              <a:t>						 							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SzPct val="137500"/>
              <a:buNone/>
            </a:pPr>
            <a:r>
              <a:rPr lang="en-US" sz="800"/>
              <a:t>[6]  Kaggle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SzPct val="100000"/>
              <a:buNone/>
            </a:pPr>
            <a:r>
              <a:rPr lang="en-US" sz="1100"/>
              <a:t>						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SzPct val="100000"/>
              <a:buNone/>
            </a:pPr>
            <a:r>
              <a:rPr lang="en-US" sz="1100"/>
              <a:t>						 							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SzPct val="137500"/>
              <a:buNone/>
            </a:pPr>
            <a:r>
              <a:rPr lang="en-US" sz="800"/>
              <a:t>[7]  Dahl, G.E.; Jaitly, N.; Salakhutdinov, R.arXin:1406.1231 2014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SzPct val="100000"/>
              <a:buNone/>
            </a:pPr>
            <a:r>
              <a:rPr lang="en-US" sz="1100"/>
              <a:t>						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SzPct val="100000"/>
              <a:buNone/>
            </a:pPr>
            <a:r>
              <a:rPr lang="en-US" sz="1100"/>
              <a:t>						 							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SzPct val="137500"/>
              <a:buNone/>
            </a:pPr>
            <a:r>
              <a:rPr lang="en-US" sz="800"/>
              <a:t>[8]  Ma,J.;Sheridan, R.P.; Liaw, A.;Dahl, G.E.; Svetnik, V.J. Chem. Inf. Model. 2015m 55m 263 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SzPct val="100000"/>
              <a:buNone/>
            </a:pPr>
            <a:r>
              <a:rPr lang="en-US" sz="1100"/>
              <a:t>						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					 				</a:t>
            </a:r>
          </a:p>
          <a:p>
            <a:pPr indent="-12065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			</a:t>
            </a:r>
          </a:p>
          <a:p>
            <a:pPr indent="-12065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		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838200" y="3170330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05118" y="2076636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03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In recent years, the average price-tag for getting a new drug to market has risen to about $2.5 billion, with an estimated delivery date of 10-15 years. Our Project aims to find some relation from medical information.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it is meaningful if we can get some information before we start the experiments. And we hope th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 information c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ould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drive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some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decisions for us. 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Description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datasets have the target, smile, fingerprint, occp, value and measurement. 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4" name="Shape 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985293"/>
            <a:ext cx="10604500" cy="10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/>
          <p:nvPr/>
        </p:nvSpPr>
        <p:spPr>
          <a:xfrm>
            <a:off x="749300" y="2850357"/>
            <a:ext cx="950843" cy="350043"/>
          </a:xfrm>
          <a:prstGeom prst="frame">
            <a:avLst>
              <a:gd fmla="val 12500" name="adj1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4686576" y="2852688"/>
            <a:ext cx="950843" cy="350043"/>
          </a:xfrm>
          <a:prstGeom prst="frame">
            <a:avLst>
              <a:gd fmla="val 12500" name="adj1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3479248" y="2909991"/>
            <a:ext cx="950843" cy="350043"/>
          </a:xfrm>
          <a:prstGeom prst="frame">
            <a:avLst>
              <a:gd fmla="val 12500" name="adj1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4364728"/>
            <a:ext cx="8134449" cy="188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Related Work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76835" y="1951131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2012, Merck Kaggle challenge on chemical compound activity won by Hinton’s group with deep networks with their DNN model as a error rate of 16.4 % 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2014, Dahl used another multi-task neural networks for this QSAR applications based on the kaggle algorithms.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838200" y="1467816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2014, Hochreiter and co-workers published a peer- review paper. In that essay, the authors used the ChEMBL database including 743,336 compounds, and 5069 targets. They used ECFP4 fingerprints and have a AUC of 0.83. 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Shape 12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Related Work</a:t>
            </a:r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5116" y="3149394"/>
            <a:ext cx="6061765" cy="345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2015, Merc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published a study paper, talking about the comparison between DNNs and RF-based models. 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Shape 12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Related Work</a:t>
            </a:r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0991" y="2832099"/>
            <a:ext cx="8150087" cy="3668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Regression - Single Neuron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574" y="2170224"/>
            <a:ext cx="5201400" cy="390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8750" y="2170224"/>
            <a:ext cx="5201400" cy="390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838200" y="739200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/>
              <a:t>Regression - Basic DNN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475" y="1825425"/>
            <a:ext cx="6034690" cy="448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