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3"/>
    <p:sldId id="294" r:id="rId4"/>
    <p:sldId id="261" r:id="rId5"/>
    <p:sldId id="270" r:id="rId6"/>
    <p:sldId id="269" r:id="rId7"/>
    <p:sldId id="271" r:id="rId8"/>
    <p:sldId id="272" r:id="rId9"/>
    <p:sldId id="275" r:id="rId10"/>
    <p:sldId id="276" r:id="rId11"/>
    <p:sldId id="279" r:id="rId12"/>
    <p:sldId id="277" r:id="rId13"/>
    <p:sldId id="281" r:id="rId14"/>
    <p:sldId id="262" r:id="rId15"/>
    <p:sldId id="256" r:id="rId16"/>
    <p:sldId id="260" r:id="rId18"/>
    <p:sldId id="257" r:id="rId19"/>
    <p:sldId id="259" r:id="rId20"/>
    <p:sldId id="263" r:id="rId21"/>
    <p:sldId id="264" r:id="rId22"/>
    <p:sldId id="266" r:id="rId23"/>
    <p:sldId id="267" r:id="rId24"/>
    <p:sldId id="268" r:id="rId25"/>
    <p:sldId id="282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æµè²æ ·å¼ 3 - å¼ºè°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byssinica SI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byssinica SI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byssinica SI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byssinica SIL" charset="0"/>
              </a:defRPr>
            </a:lvl1pPr>
            <a:lvl2pPr>
              <a:defRPr>
                <a:latin typeface="Abyssinica SIL" charset="0"/>
              </a:defRPr>
            </a:lvl2pPr>
            <a:lvl3pPr>
              <a:defRPr>
                <a:latin typeface="Abyssinica SIL" charset="0"/>
              </a:defRPr>
            </a:lvl3pPr>
            <a:lvl4pPr>
              <a:defRPr>
                <a:latin typeface="Abyssinica SIL" charset="0"/>
              </a:defRPr>
            </a:lvl4pPr>
            <a:lvl5pPr>
              <a:defRPr>
                <a:latin typeface="Abyssinica SIL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6750" y="1123315"/>
            <a:ext cx="11127740" cy="1614805"/>
          </a:xfrm>
        </p:spPr>
        <p:txBody>
          <a:bodyPr>
            <a:normAutofit/>
          </a:bodyPr>
          <a:p>
            <a:r>
              <a:rPr lang="x-none" altLang="zh-CN" sz="3600"/>
              <a:t>Lab 3</a:t>
            </a:r>
            <a:br>
              <a:rPr lang="x-none" altLang="zh-CN">
                <a:latin typeface="Abyssinica SIL" charset="0"/>
              </a:rPr>
            </a:br>
            <a:r>
              <a:rPr lang="x-none" altLang="zh-CN" sz="5400">
                <a:latin typeface="Abyssinica SIL" charset="0"/>
              </a:rPr>
              <a:t>De-Novo Short Reads Assembly</a:t>
            </a:r>
            <a:endParaRPr lang="x-none" altLang="zh-CN" sz="5400">
              <a:latin typeface="Abyssinica SIL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57655" y="3736658"/>
            <a:ext cx="9144000" cy="1655762"/>
          </a:xfrm>
        </p:spPr>
        <p:txBody>
          <a:bodyPr>
            <a:noAutofit/>
          </a:bodyPr>
          <a:p>
            <a:r>
              <a:rPr lang="x-none" altLang="zh-CN" sz="4000">
                <a:latin typeface="Abyssinica SIL" charset="0"/>
              </a:rPr>
              <a:t>- Coparative Study of Overlap-Layout-Consensus (OLC) and De Bruijn Graph Approach</a:t>
            </a:r>
            <a:endParaRPr lang="x-none" altLang="zh-CN" sz="4000">
              <a:latin typeface="Abyssinica SI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Greedy approach: An example</a:t>
            </a:r>
            <a:endParaRPr lang="x-none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22985" y="178435"/>
            <a:ext cx="10515600" cy="533400"/>
          </a:xfrm>
        </p:spPr>
        <p:txBody>
          <a:bodyPr>
            <a:normAutofit/>
          </a:bodyPr>
          <a:p>
            <a:r>
              <a:rPr lang="x-none" altLang="zh-CN"/>
              <a:t>Which edge to choose?</a:t>
            </a:r>
            <a:endParaRPr lang="x-none" altLang="zh-CN">
              <a:solidFill>
                <a:srgbClr val="FF0000"/>
              </a:solidFill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871220" y="1658620"/>
            <a:ext cx="10741660" cy="5187950"/>
            <a:chOff x="1372" y="2612"/>
            <a:chExt cx="16916" cy="8170"/>
          </a:xfrm>
        </p:grpSpPr>
        <p:grpSp>
          <p:nvGrpSpPr>
            <p:cNvPr id="8" name="组合 7"/>
            <p:cNvGrpSpPr/>
            <p:nvPr/>
          </p:nvGrpSpPr>
          <p:grpSpPr>
            <a:xfrm>
              <a:off x="1372" y="4130"/>
              <a:ext cx="4838" cy="3299"/>
              <a:chOff x="11354" y="2890"/>
              <a:chExt cx="7590" cy="5258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11354" y="2890"/>
                <a:ext cx="7590" cy="5258"/>
                <a:chOff x="2597" y="2598"/>
                <a:chExt cx="4758" cy="3007"/>
              </a:xfrm>
            </p:grpSpPr>
            <p:sp>
              <p:nvSpPr>
                <p:cNvPr id="91" name="圆角矩形 90"/>
                <p:cNvSpPr/>
                <p:nvPr/>
              </p:nvSpPr>
              <p:spPr>
                <a:xfrm>
                  <a:off x="4005" y="2598"/>
                  <a:ext cx="1958" cy="822"/>
                </a:xfrm>
                <a:prstGeom prst="round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2400" b="1">
                      <a:solidFill>
                        <a:srgbClr val="002060"/>
                      </a:solidFill>
                      <a:latin typeface="Abyssinica SIL" charset="0"/>
                    </a:rPr>
                    <a:t>AAABB</a:t>
                  </a:r>
                  <a:endParaRPr lang="x-none" altLang="zh-CN" sz="2400" b="1">
                    <a:solidFill>
                      <a:srgbClr val="002060"/>
                    </a:solidFill>
                    <a:latin typeface="Abyssinica SIL" charset="0"/>
                  </a:endParaRPr>
                </a:p>
              </p:txBody>
            </p:sp>
            <p:sp>
              <p:nvSpPr>
                <p:cNvPr id="92" name="圆角矩形 91"/>
                <p:cNvSpPr/>
                <p:nvPr/>
              </p:nvSpPr>
              <p:spPr>
                <a:xfrm>
                  <a:off x="5397" y="4783"/>
                  <a:ext cx="1958" cy="822"/>
                </a:xfrm>
                <a:prstGeom prst="round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2400" b="1">
                      <a:solidFill>
                        <a:srgbClr val="002060"/>
                      </a:solidFill>
                      <a:latin typeface="Abyssinica SIL" charset="0"/>
                    </a:rPr>
                    <a:t>BBA</a:t>
                  </a:r>
                  <a:endParaRPr lang="x-none" altLang="zh-CN" sz="2400" b="1">
                    <a:solidFill>
                      <a:srgbClr val="002060"/>
                    </a:solidFill>
                    <a:latin typeface="Abyssinica SIL" charset="0"/>
                  </a:endParaRPr>
                </a:p>
              </p:txBody>
            </p:sp>
            <p:sp>
              <p:nvSpPr>
                <p:cNvPr id="93" name="圆角矩形 92"/>
                <p:cNvSpPr/>
                <p:nvPr/>
              </p:nvSpPr>
              <p:spPr>
                <a:xfrm>
                  <a:off x="2597" y="4750"/>
                  <a:ext cx="1958" cy="822"/>
                </a:xfrm>
                <a:prstGeom prst="round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2400" b="1">
                      <a:solidFill>
                        <a:srgbClr val="002060"/>
                      </a:solidFill>
                      <a:latin typeface="Abyssinica SIL" charset="0"/>
                    </a:rPr>
                    <a:t>BBB</a:t>
                  </a:r>
                  <a:endParaRPr lang="x-none" altLang="zh-CN" sz="2400" b="1">
                    <a:solidFill>
                      <a:srgbClr val="002060"/>
                    </a:solidFill>
                    <a:latin typeface="Abyssinica SIL" charset="0"/>
                  </a:endParaRPr>
                </a:p>
              </p:txBody>
            </p:sp>
            <p:cxnSp>
              <p:nvCxnSpPr>
                <p:cNvPr id="94" name="直接箭头连接符 93"/>
                <p:cNvCxnSpPr>
                  <a:stCxn id="91" idx="2"/>
                  <a:endCxn id="92" idx="0"/>
                </p:cNvCxnSpPr>
                <p:nvPr/>
              </p:nvCxnSpPr>
              <p:spPr>
                <a:xfrm>
                  <a:off x="4984" y="3420"/>
                  <a:ext cx="1392" cy="1363"/>
                </a:xfrm>
                <a:prstGeom prst="straightConnector1">
                  <a:avLst/>
                </a:prstGeom>
                <a:ln w="25400">
                  <a:solidFill>
                    <a:schemeClr val="accent5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箭头连接符 98"/>
                <p:cNvCxnSpPr>
                  <a:stCxn id="93" idx="3"/>
                  <a:endCxn id="92" idx="1"/>
                </p:cNvCxnSpPr>
                <p:nvPr/>
              </p:nvCxnSpPr>
              <p:spPr>
                <a:xfrm>
                  <a:off x="4555" y="5161"/>
                  <a:ext cx="842" cy="33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3896" y="3986"/>
                  <a:ext cx="482" cy="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zh-CN" b="1">
                      <a:latin typeface="Abyssinica SIL" charset="0"/>
                    </a:rPr>
                    <a:t>2</a:t>
                  </a:r>
                  <a:endParaRPr lang="x-none" altLang="zh-CN" b="1">
                    <a:latin typeface="Abyssinica SIL" charset="0"/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4833" y="4907"/>
                  <a:ext cx="482" cy="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zh-CN" b="1">
                      <a:latin typeface="Abyssinica SIL" charset="0"/>
                    </a:rPr>
                    <a:t>2</a:t>
                  </a:r>
                  <a:endParaRPr lang="x-none" altLang="zh-CN" b="1">
                    <a:latin typeface="Abyssinica SIL" charset="0"/>
                  </a:endParaRPr>
                </a:p>
              </p:txBody>
            </p:sp>
            <p:sp>
              <p:nvSpPr>
                <p:cNvPr id="104" name="文本框 103"/>
                <p:cNvSpPr txBox="1"/>
                <p:nvPr/>
              </p:nvSpPr>
              <p:spPr>
                <a:xfrm>
                  <a:off x="5420" y="3705"/>
                  <a:ext cx="482" cy="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zh-CN" b="1">
                      <a:latin typeface="Abyssinica SIL" charset="0"/>
                    </a:rPr>
                    <a:t>2</a:t>
                  </a:r>
                  <a:endParaRPr lang="x-none" altLang="zh-CN" b="1">
                    <a:latin typeface="Abyssinica SIL" charset="0"/>
                  </a:endParaRPr>
                </a:p>
              </p:txBody>
            </p:sp>
            <p:cxnSp>
              <p:nvCxnSpPr>
                <p:cNvPr id="105" name="直接箭头连接符 104"/>
                <p:cNvCxnSpPr>
                  <a:stCxn id="91" idx="2"/>
                  <a:endCxn id="93" idx="0"/>
                </p:cNvCxnSpPr>
                <p:nvPr/>
              </p:nvCxnSpPr>
              <p:spPr>
                <a:xfrm flipH="1">
                  <a:off x="3576" y="3420"/>
                  <a:ext cx="1408" cy="1330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直接箭头连接符 5"/>
              <p:cNvCxnSpPr>
                <a:stCxn id="92" idx="0"/>
                <a:endCxn id="91" idx="3"/>
              </p:cNvCxnSpPr>
              <p:nvPr/>
            </p:nvCxnSpPr>
            <p:spPr>
              <a:xfrm flipH="1" flipV="1">
                <a:off x="16723" y="3609"/>
                <a:ext cx="660" cy="3102"/>
              </a:xfrm>
              <a:prstGeom prst="straightConnector1">
                <a:avLst/>
              </a:prstGeom>
              <a:ln w="2540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/>
            </p:nvSpPr>
            <p:spPr>
              <a:xfrm>
                <a:off x="16926" y="4486"/>
                <a:ext cx="400" cy="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1</a:t>
                </a:r>
                <a:endParaRPr lang="x-none" altLang="zh-CN" b="1">
                  <a:latin typeface="Abyssinica SIL" charset="0"/>
                </a:endParaRPr>
              </a:p>
            </p:txBody>
          </p:sp>
        </p:grpSp>
        <p:sp>
          <p:nvSpPr>
            <p:cNvPr id="9" name="右箭头 8"/>
            <p:cNvSpPr/>
            <p:nvPr/>
          </p:nvSpPr>
          <p:spPr>
            <a:xfrm>
              <a:off x="7363" y="4529"/>
              <a:ext cx="2887" cy="6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7461" y="7325"/>
              <a:ext cx="2859" cy="6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7214" y="2612"/>
              <a:ext cx="3541" cy="1853"/>
              <a:chOff x="11354" y="2890"/>
              <a:chExt cx="7590" cy="5522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1354" y="2890"/>
                <a:ext cx="7590" cy="5522"/>
                <a:chOff x="2597" y="2598"/>
                <a:chExt cx="4758" cy="3158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>
                  <a:off x="4005" y="2598"/>
                  <a:ext cx="1958" cy="822"/>
                </a:xfrm>
                <a:prstGeom prst="round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400" b="1">
                      <a:solidFill>
                        <a:srgbClr val="002060"/>
                      </a:solidFill>
                      <a:latin typeface="Abyssinica SIL" charset="0"/>
                    </a:rPr>
                    <a:t>AAABB</a:t>
                  </a:r>
                  <a:endParaRPr lang="x-none" altLang="zh-CN" sz="1400" b="1">
                    <a:solidFill>
                      <a:srgbClr val="002060"/>
                    </a:solidFill>
                    <a:latin typeface="Abyssinica SIL" charset="0"/>
                  </a:endParaRPr>
                </a:p>
              </p:txBody>
            </p:sp>
            <p:sp>
              <p:nvSpPr>
                <p:cNvPr id="14" name="圆角矩形 13"/>
                <p:cNvSpPr/>
                <p:nvPr/>
              </p:nvSpPr>
              <p:spPr>
                <a:xfrm>
                  <a:off x="5397" y="4783"/>
                  <a:ext cx="1958" cy="822"/>
                </a:xfrm>
                <a:prstGeom prst="round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400" b="1">
                      <a:solidFill>
                        <a:srgbClr val="002060"/>
                      </a:solidFill>
                      <a:latin typeface="Abyssinica SIL" charset="0"/>
                    </a:rPr>
                    <a:t>BBA</a:t>
                  </a:r>
                  <a:endParaRPr lang="x-none" altLang="zh-CN" sz="1400" b="1">
                    <a:solidFill>
                      <a:srgbClr val="002060"/>
                    </a:solidFill>
                    <a:latin typeface="Abyssinica SIL" charset="0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2597" y="4750"/>
                  <a:ext cx="1958" cy="822"/>
                </a:xfrm>
                <a:prstGeom prst="round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400" b="1">
                      <a:solidFill>
                        <a:srgbClr val="002060"/>
                      </a:solidFill>
                      <a:latin typeface="Abyssinica SIL" charset="0"/>
                    </a:rPr>
                    <a:t>BBB</a:t>
                  </a:r>
                  <a:endParaRPr lang="x-none" altLang="zh-CN" sz="1400" b="1">
                    <a:solidFill>
                      <a:srgbClr val="002060"/>
                    </a:solidFill>
                    <a:latin typeface="Abyssinica SIL" charset="0"/>
                  </a:endParaRPr>
                </a:p>
              </p:txBody>
            </p:sp>
            <p:cxnSp>
              <p:nvCxnSpPr>
                <p:cNvPr id="16" name="直接箭头连接符 15"/>
                <p:cNvCxnSpPr>
                  <a:stCxn id="13" idx="2"/>
                  <a:endCxn id="14" idx="0"/>
                </p:cNvCxnSpPr>
                <p:nvPr/>
              </p:nvCxnSpPr>
              <p:spPr>
                <a:xfrm>
                  <a:off x="4984" y="3420"/>
                  <a:ext cx="1392" cy="1363"/>
                </a:xfrm>
                <a:prstGeom prst="straightConnector1">
                  <a:avLst/>
                </a:prstGeom>
                <a:ln w="25400">
                  <a:solidFill>
                    <a:schemeClr val="accent5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>
                  <a:stCxn id="15" idx="3"/>
                  <a:endCxn id="14" idx="1"/>
                </p:cNvCxnSpPr>
                <p:nvPr/>
              </p:nvCxnSpPr>
              <p:spPr>
                <a:xfrm>
                  <a:off x="4555" y="5161"/>
                  <a:ext cx="842" cy="33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文本框 17"/>
                <p:cNvSpPr txBox="1"/>
                <p:nvPr/>
              </p:nvSpPr>
              <p:spPr>
                <a:xfrm>
                  <a:off x="3896" y="3986"/>
                  <a:ext cx="482" cy="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zh-CN" sz="1400" b="1">
                      <a:latin typeface="Abyssinica SIL" charset="0"/>
                    </a:rPr>
                    <a:t>2</a:t>
                  </a:r>
                  <a:endParaRPr lang="x-none" altLang="zh-CN" sz="1400" b="1">
                    <a:latin typeface="Abyssinica SIL" charset="0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4833" y="4907"/>
                  <a:ext cx="482" cy="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zh-CN" sz="1400" b="1">
                      <a:latin typeface="Abyssinica SIL" charset="0"/>
                    </a:rPr>
                    <a:t>2</a:t>
                  </a:r>
                  <a:endParaRPr lang="x-none" altLang="zh-CN" sz="1400" b="1">
                    <a:latin typeface="Abyssinica SIL" charset="0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5420" y="3705"/>
                  <a:ext cx="482" cy="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zh-CN" sz="1400" b="1">
                      <a:latin typeface="Abyssinica SIL" charset="0"/>
                    </a:rPr>
                    <a:t>2</a:t>
                  </a:r>
                  <a:endParaRPr lang="x-none" altLang="zh-CN" sz="1400" b="1">
                    <a:latin typeface="Abyssinica SIL" charset="0"/>
                  </a:endParaRPr>
                </a:p>
              </p:txBody>
            </p:sp>
            <p:cxnSp>
              <p:nvCxnSpPr>
                <p:cNvPr id="21" name="直接箭头连接符 20"/>
                <p:cNvCxnSpPr>
                  <a:stCxn id="13" idx="2"/>
                  <a:endCxn id="15" idx="0"/>
                </p:cNvCxnSpPr>
                <p:nvPr/>
              </p:nvCxnSpPr>
              <p:spPr>
                <a:xfrm flipH="1">
                  <a:off x="3576" y="3420"/>
                  <a:ext cx="1408" cy="133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直接箭头连接符 21"/>
              <p:cNvCxnSpPr>
                <a:stCxn id="14" idx="0"/>
                <a:endCxn id="13" idx="3"/>
              </p:cNvCxnSpPr>
              <p:nvPr/>
            </p:nvCxnSpPr>
            <p:spPr>
              <a:xfrm flipH="1" flipV="1">
                <a:off x="16723" y="3609"/>
                <a:ext cx="660" cy="3102"/>
              </a:xfrm>
              <a:prstGeom prst="straightConnector1">
                <a:avLst/>
              </a:prstGeom>
              <a:ln w="2540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16926" y="4486"/>
                <a:ext cx="400" cy="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sz="1400" b="1">
                    <a:latin typeface="Abyssinica SIL" charset="0"/>
                  </a:rPr>
                  <a:t>1</a:t>
                </a:r>
                <a:endParaRPr lang="x-none" altLang="zh-CN" sz="1400" b="1">
                  <a:latin typeface="Abyssinica SIL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122" y="5302"/>
              <a:ext cx="3541" cy="1853"/>
              <a:chOff x="11354" y="2890"/>
              <a:chExt cx="7590" cy="5522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1354" y="2890"/>
                <a:ext cx="7590" cy="5522"/>
                <a:chOff x="2597" y="2598"/>
                <a:chExt cx="4758" cy="3158"/>
              </a:xfrm>
            </p:grpSpPr>
            <p:sp>
              <p:nvSpPr>
                <p:cNvPr id="26" name="圆角矩形 25"/>
                <p:cNvSpPr/>
                <p:nvPr/>
              </p:nvSpPr>
              <p:spPr>
                <a:xfrm>
                  <a:off x="4005" y="2598"/>
                  <a:ext cx="1958" cy="822"/>
                </a:xfrm>
                <a:prstGeom prst="round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400" b="1">
                      <a:solidFill>
                        <a:srgbClr val="002060"/>
                      </a:solidFill>
                      <a:latin typeface="Abyssinica SIL" charset="0"/>
                    </a:rPr>
                    <a:t>AAABB</a:t>
                  </a:r>
                  <a:endParaRPr lang="x-none" altLang="zh-CN" sz="1400" b="1">
                    <a:solidFill>
                      <a:srgbClr val="002060"/>
                    </a:solidFill>
                    <a:latin typeface="Abyssinica SIL" charset="0"/>
                  </a:endParaRPr>
                </a:p>
              </p:txBody>
            </p:sp>
            <p:sp>
              <p:nvSpPr>
                <p:cNvPr id="27" name="圆角矩形 26"/>
                <p:cNvSpPr/>
                <p:nvPr/>
              </p:nvSpPr>
              <p:spPr>
                <a:xfrm>
                  <a:off x="5397" y="4783"/>
                  <a:ext cx="1958" cy="822"/>
                </a:xfrm>
                <a:prstGeom prst="round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400" b="1">
                      <a:solidFill>
                        <a:srgbClr val="002060"/>
                      </a:solidFill>
                      <a:latin typeface="Abyssinica SIL" charset="0"/>
                    </a:rPr>
                    <a:t>BBA</a:t>
                  </a:r>
                  <a:endParaRPr lang="x-none" altLang="zh-CN" sz="1400" b="1">
                    <a:solidFill>
                      <a:srgbClr val="002060"/>
                    </a:solidFill>
                    <a:latin typeface="Abyssinica SIL" charset="0"/>
                  </a:endParaRPr>
                </a:p>
              </p:txBody>
            </p:sp>
            <p:sp>
              <p:nvSpPr>
                <p:cNvPr id="28" name="圆角矩形 27"/>
                <p:cNvSpPr/>
                <p:nvPr/>
              </p:nvSpPr>
              <p:spPr>
                <a:xfrm>
                  <a:off x="2597" y="4750"/>
                  <a:ext cx="1958" cy="822"/>
                </a:xfrm>
                <a:prstGeom prst="round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400" b="1">
                      <a:solidFill>
                        <a:srgbClr val="002060"/>
                      </a:solidFill>
                      <a:latin typeface="Abyssinica SIL" charset="0"/>
                    </a:rPr>
                    <a:t>BBB</a:t>
                  </a:r>
                  <a:endParaRPr lang="x-none" altLang="zh-CN" sz="1400" b="1">
                    <a:solidFill>
                      <a:srgbClr val="002060"/>
                    </a:solidFill>
                    <a:latin typeface="Abyssinica SIL" charset="0"/>
                  </a:endParaRPr>
                </a:p>
              </p:txBody>
            </p:sp>
            <p:cxnSp>
              <p:nvCxnSpPr>
                <p:cNvPr id="29" name="直接箭头连接符 28"/>
                <p:cNvCxnSpPr>
                  <a:stCxn id="26" idx="2"/>
                  <a:endCxn id="27" idx="0"/>
                </p:cNvCxnSpPr>
                <p:nvPr/>
              </p:nvCxnSpPr>
              <p:spPr>
                <a:xfrm>
                  <a:off x="4984" y="3420"/>
                  <a:ext cx="1392" cy="1363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>
                  <a:stCxn id="28" idx="3"/>
                  <a:endCxn id="27" idx="1"/>
                </p:cNvCxnSpPr>
                <p:nvPr/>
              </p:nvCxnSpPr>
              <p:spPr>
                <a:xfrm>
                  <a:off x="4555" y="5161"/>
                  <a:ext cx="842" cy="33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3896" y="3986"/>
                  <a:ext cx="482" cy="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zh-CN" sz="1400" b="1">
                      <a:latin typeface="Abyssinica SIL" charset="0"/>
                    </a:rPr>
                    <a:t>2</a:t>
                  </a:r>
                  <a:endParaRPr lang="x-none" altLang="zh-CN" sz="1400" b="1">
                    <a:latin typeface="Abyssinica SIL" charset="0"/>
                  </a:endParaRP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4833" y="4907"/>
                  <a:ext cx="482" cy="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zh-CN" sz="1400" b="1">
                      <a:latin typeface="Abyssinica SIL" charset="0"/>
                    </a:rPr>
                    <a:t>2</a:t>
                  </a:r>
                  <a:endParaRPr lang="x-none" altLang="zh-CN" sz="1400" b="1">
                    <a:latin typeface="Abyssinica SIL" charset="0"/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5420" y="3705"/>
                  <a:ext cx="482" cy="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zh-CN" sz="1400" b="1">
                      <a:latin typeface="Abyssinica SIL" charset="0"/>
                    </a:rPr>
                    <a:t>2</a:t>
                  </a:r>
                  <a:endParaRPr lang="x-none" altLang="zh-CN" sz="1400" b="1">
                    <a:latin typeface="Abyssinica SIL" charset="0"/>
                  </a:endParaRPr>
                </a:p>
              </p:txBody>
            </p:sp>
            <p:cxnSp>
              <p:nvCxnSpPr>
                <p:cNvPr id="34" name="直接箭头连接符 33"/>
                <p:cNvCxnSpPr>
                  <a:stCxn id="26" idx="2"/>
                  <a:endCxn id="28" idx="0"/>
                </p:cNvCxnSpPr>
                <p:nvPr/>
              </p:nvCxnSpPr>
              <p:spPr>
                <a:xfrm flipH="1">
                  <a:off x="3576" y="3420"/>
                  <a:ext cx="1408" cy="1330"/>
                </a:xfrm>
                <a:prstGeom prst="straightConnector1">
                  <a:avLst/>
                </a:prstGeom>
                <a:ln w="25400">
                  <a:solidFill>
                    <a:schemeClr val="accent5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直接箭头连接符 34"/>
              <p:cNvCxnSpPr>
                <a:stCxn id="27" idx="0"/>
                <a:endCxn id="26" idx="3"/>
              </p:cNvCxnSpPr>
              <p:nvPr/>
            </p:nvCxnSpPr>
            <p:spPr>
              <a:xfrm flipH="1" flipV="1">
                <a:off x="16723" y="3609"/>
                <a:ext cx="660" cy="3102"/>
              </a:xfrm>
              <a:prstGeom prst="straightConnector1">
                <a:avLst/>
              </a:prstGeom>
              <a:ln w="2540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/>
              <p:cNvSpPr txBox="1"/>
              <p:nvPr/>
            </p:nvSpPr>
            <p:spPr>
              <a:xfrm>
                <a:off x="16926" y="4486"/>
                <a:ext cx="400" cy="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sz="1400" b="1">
                    <a:latin typeface="Abyssinica SIL" charset="0"/>
                  </a:rPr>
                  <a:t>1</a:t>
                </a:r>
                <a:endParaRPr lang="x-none" altLang="zh-CN" sz="1400" b="1">
                  <a:latin typeface="Abyssinica SIL" charset="0"/>
                </a:endParaRPr>
              </a:p>
            </p:txBody>
          </p:sp>
        </p:grpSp>
        <p:sp>
          <p:nvSpPr>
            <p:cNvPr id="37" name="右箭头 36"/>
            <p:cNvSpPr/>
            <p:nvPr/>
          </p:nvSpPr>
          <p:spPr>
            <a:xfrm>
              <a:off x="7497" y="10094"/>
              <a:ext cx="2859" cy="6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7158" y="8071"/>
              <a:ext cx="3541" cy="1853"/>
              <a:chOff x="11354" y="2890"/>
              <a:chExt cx="7590" cy="552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1354" y="2890"/>
                <a:ext cx="7590" cy="5522"/>
                <a:chOff x="2597" y="2598"/>
                <a:chExt cx="4758" cy="3158"/>
              </a:xfrm>
            </p:grpSpPr>
            <p:sp>
              <p:nvSpPr>
                <p:cNvPr id="40" name="圆角矩形 39"/>
                <p:cNvSpPr/>
                <p:nvPr/>
              </p:nvSpPr>
              <p:spPr>
                <a:xfrm>
                  <a:off x="4005" y="2598"/>
                  <a:ext cx="1958" cy="822"/>
                </a:xfrm>
                <a:prstGeom prst="round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400" b="1">
                      <a:solidFill>
                        <a:srgbClr val="002060"/>
                      </a:solidFill>
                      <a:latin typeface="Abyssinica SIL" charset="0"/>
                    </a:rPr>
                    <a:t>AAABB</a:t>
                  </a:r>
                  <a:endParaRPr lang="x-none" altLang="zh-CN" sz="1400" b="1">
                    <a:solidFill>
                      <a:srgbClr val="002060"/>
                    </a:solidFill>
                    <a:latin typeface="Abyssinica SIL" charset="0"/>
                  </a:endParaRPr>
                </a:p>
              </p:txBody>
            </p:sp>
            <p:sp>
              <p:nvSpPr>
                <p:cNvPr id="41" name="圆角矩形 40"/>
                <p:cNvSpPr/>
                <p:nvPr/>
              </p:nvSpPr>
              <p:spPr>
                <a:xfrm>
                  <a:off x="5397" y="4783"/>
                  <a:ext cx="1958" cy="822"/>
                </a:xfrm>
                <a:prstGeom prst="round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400" b="1">
                      <a:solidFill>
                        <a:srgbClr val="002060"/>
                      </a:solidFill>
                      <a:latin typeface="Abyssinica SIL" charset="0"/>
                    </a:rPr>
                    <a:t>BBA</a:t>
                  </a:r>
                  <a:endParaRPr lang="x-none" altLang="zh-CN" sz="1400" b="1">
                    <a:solidFill>
                      <a:srgbClr val="002060"/>
                    </a:solidFill>
                    <a:latin typeface="Abyssinica SIL" charset="0"/>
                  </a:endParaRPr>
                </a:p>
              </p:txBody>
            </p:sp>
            <p:sp>
              <p:nvSpPr>
                <p:cNvPr id="42" name="圆角矩形 41"/>
                <p:cNvSpPr/>
                <p:nvPr/>
              </p:nvSpPr>
              <p:spPr>
                <a:xfrm>
                  <a:off x="2597" y="4750"/>
                  <a:ext cx="1958" cy="822"/>
                </a:xfrm>
                <a:prstGeom prst="round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400" b="1">
                      <a:solidFill>
                        <a:srgbClr val="002060"/>
                      </a:solidFill>
                      <a:latin typeface="Abyssinica SIL" charset="0"/>
                    </a:rPr>
                    <a:t>BBB</a:t>
                  </a:r>
                  <a:endParaRPr lang="x-none" altLang="zh-CN" sz="1400" b="1">
                    <a:solidFill>
                      <a:srgbClr val="002060"/>
                    </a:solidFill>
                    <a:latin typeface="Abyssinica SIL" charset="0"/>
                  </a:endParaRPr>
                </a:p>
              </p:txBody>
            </p:sp>
            <p:cxnSp>
              <p:nvCxnSpPr>
                <p:cNvPr id="43" name="直接箭头连接符 42"/>
                <p:cNvCxnSpPr>
                  <a:stCxn id="40" idx="2"/>
                  <a:endCxn id="41" idx="0"/>
                </p:cNvCxnSpPr>
                <p:nvPr/>
              </p:nvCxnSpPr>
              <p:spPr>
                <a:xfrm>
                  <a:off x="4984" y="3420"/>
                  <a:ext cx="1392" cy="1363"/>
                </a:xfrm>
                <a:prstGeom prst="straightConnector1">
                  <a:avLst/>
                </a:prstGeom>
                <a:ln w="25400">
                  <a:solidFill>
                    <a:schemeClr val="accent5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43"/>
                <p:cNvCxnSpPr>
                  <a:stCxn id="42" idx="3"/>
                  <a:endCxn id="41" idx="1"/>
                </p:cNvCxnSpPr>
                <p:nvPr/>
              </p:nvCxnSpPr>
              <p:spPr>
                <a:xfrm>
                  <a:off x="4555" y="5161"/>
                  <a:ext cx="842" cy="33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本框 44"/>
                <p:cNvSpPr txBox="1"/>
                <p:nvPr/>
              </p:nvSpPr>
              <p:spPr>
                <a:xfrm>
                  <a:off x="3896" y="3986"/>
                  <a:ext cx="482" cy="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zh-CN" sz="1400" b="1">
                      <a:latin typeface="Abyssinica SIL" charset="0"/>
                    </a:rPr>
                    <a:t>2</a:t>
                  </a:r>
                  <a:endParaRPr lang="x-none" altLang="zh-CN" sz="1400" b="1">
                    <a:latin typeface="Abyssinica SIL" charset="0"/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4833" y="4907"/>
                  <a:ext cx="482" cy="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zh-CN" sz="1400" b="1">
                      <a:latin typeface="Abyssinica SIL" charset="0"/>
                    </a:rPr>
                    <a:t>2</a:t>
                  </a:r>
                  <a:endParaRPr lang="x-none" altLang="zh-CN" sz="1400" b="1">
                    <a:latin typeface="Abyssinica SIL" charset="0"/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5420" y="3705"/>
                  <a:ext cx="482" cy="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zh-CN" sz="1400" b="1">
                      <a:latin typeface="Abyssinica SIL" charset="0"/>
                    </a:rPr>
                    <a:t>2</a:t>
                  </a:r>
                  <a:endParaRPr lang="x-none" altLang="zh-CN" sz="1400" b="1">
                    <a:latin typeface="Abyssinica SIL" charset="0"/>
                  </a:endParaRPr>
                </a:p>
              </p:txBody>
            </p:sp>
            <p:cxnSp>
              <p:nvCxnSpPr>
                <p:cNvPr id="48" name="直接箭头连接符 47"/>
                <p:cNvCxnSpPr>
                  <a:stCxn id="40" idx="2"/>
                  <a:endCxn id="42" idx="0"/>
                </p:cNvCxnSpPr>
                <p:nvPr/>
              </p:nvCxnSpPr>
              <p:spPr>
                <a:xfrm flipH="1">
                  <a:off x="3576" y="3420"/>
                  <a:ext cx="1408" cy="1330"/>
                </a:xfrm>
                <a:prstGeom prst="straightConnector1">
                  <a:avLst/>
                </a:prstGeom>
                <a:ln w="25400">
                  <a:solidFill>
                    <a:schemeClr val="accent5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箭头连接符 48"/>
              <p:cNvCxnSpPr>
                <a:stCxn id="41" idx="0"/>
                <a:endCxn id="40" idx="3"/>
              </p:cNvCxnSpPr>
              <p:nvPr/>
            </p:nvCxnSpPr>
            <p:spPr>
              <a:xfrm flipH="1" flipV="1">
                <a:off x="16723" y="3609"/>
                <a:ext cx="660" cy="3102"/>
              </a:xfrm>
              <a:prstGeom prst="straightConnector1">
                <a:avLst/>
              </a:prstGeom>
              <a:ln w="2540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16926" y="4486"/>
                <a:ext cx="400" cy="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sz="1400" b="1">
                    <a:latin typeface="Abyssinica SIL" charset="0"/>
                  </a:rPr>
                  <a:t>1</a:t>
                </a:r>
                <a:endParaRPr lang="x-none" altLang="zh-CN" sz="1400" b="1">
                  <a:latin typeface="Abyssinica SIL" charset="0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11640" y="2895"/>
              <a:ext cx="2493" cy="1712"/>
              <a:chOff x="13600" y="2890"/>
              <a:chExt cx="5344" cy="5104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13600" y="2890"/>
                <a:ext cx="5344" cy="5104"/>
                <a:chOff x="4005" y="2598"/>
                <a:chExt cx="3350" cy="2919"/>
              </a:xfrm>
            </p:grpSpPr>
            <p:sp>
              <p:nvSpPr>
                <p:cNvPr id="53" name="圆角矩形 52"/>
                <p:cNvSpPr/>
                <p:nvPr/>
              </p:nvSpPr>
              <p:spPr>
                <a:xfrm>
                  <a:off x="4005" y="2598"/>
                  <a:ext cx="1958" cy="822"/>
                </a:xfrm>
                <a:prstGeom prst="round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400" b="1">
                      <a:solidFill>
                        <a:srgbClr val="002060"/>
                      </a:solidFill>
                      <a:latin typeface="Abyssinica SIL" charset="0"/>
                    </a:rPr>
                    <a:t>AAABBB</a:t>
                  </a:r>
                  <a:endParaRPr lang="x-none" altLang="zh-CN" sz="1400" b="1">
                    <a:solidFill>
                      <a:srgbClr val="002060"/>
                    </a:solidFill>
                    <a:latin typeface="Abyssinica SIL" charset="0"/>
                  </a:endParaRPr>
                </a:p>
              </p:txBody>
            </p:sp>
            <p:sp>
              <p:nvSpPr>
                <p:cNvPr id="54" name="圆角矩形 53"/>
                <p:cNvSpPr/>
                <p:nvPr/>
              </p:nvSpPr>
              <p:spPr>
                <a:xfrm>
                  <a:off x="5397" y="4695"/>
                  <a:ext cx="1958" cy="822"/>
                </a:xfrm>
                <a:prstGeom prst="round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400" b="1">
                      <a:solidFill>
                        <a:srgbClr val="002060"/>
                      </a:solidFill>
                      <a:latin typeface="Abyssinica SIL" charset="0"/>
                    </a:rPr>
                    <a:t>BBA</a:t>
                  </a:r>
                  <a:endParaRPr lang="x-none" altLang="zh-CN" sz="1400" b="1">
                    <a:solidFill>
                      <a:srgbClr val="002060"/>
                    </a:solidFill>
                    <a:latin typeface="Abyssinica SIL" charset="0"/>
                  </a:endParaRPr>
                </a:p>
              </p:txBody>
            </p:sp>
            <p:cxnSp>
              <p:nvCxnSpPr>
                <p:cNvPr id="56" name="直接箭头连接符 55"/>
                <p:cNvCxnSpPr>
                  <a:stCxn id="53" idx="2"/>
                  <a:endCxn id="54" idx="0"/>
                </p:cNvCxnSpPr>
                <p:nvPr/>
              </p:nvCxnSpPr>
              <p:spPr>
                <a:xfrm>
                  <a:off x="4985" y="3420"/>
                  <a:ext cx="1392" cy="1275"/>
                </a:xfrm>
                <a:prstGeom prst="straightConnector1">
                  <a:avLst/>
                </a:prstGeom>
                <a:ln w="25400">
                  <a:solidFill>
                    <a:schemeClr val="accent5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文本框 59"/>
                <p:cNvSpPr txBox="1"/>
                <p:nvPr/>
              </p:nvSpPr>
              <p:spPr>
                <a:xfrm>
                  <a:off x="5420" y="3705"/>
                  <a:ext cx="482" cy="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zh-CN" sz="1400" b="1">
                      <a:latin typeface="Abyssinica SIL" charset="0"/>
                    </a:rPr>
                    <a:t>2</a:t>
                  </a:r>
                  <a:endParaRPr lang="x-none" altLang="zh-CN" sz="1400" b="1">
                    <a:latin typeface="Abyssinica SIL" charset="0"/>
                  </a:endParaRPr>
                </a:p>
              </p:txBody>
            </p:sp>
          </p:grpSp>
          <p:cxnSp>
            <p:nvCxnSpPr>
              <p:cNvPr id="67" name="直接箭头连接符 66"/>
              <p:cNvCxnSpPr>
                <a:stCxn id="54" idx="0"/>
                <a:endCxn id="53" idx="3"/>
              </p:cNvCxnSpPr>
              <p:nvPr/>
            </p:nvCxnSpPr>
            <p:spPr>
              <a:xfrm flipH="1" flipV="1">
                <a:off x="16723" y="3608"/>
                <a:ext cx="660" cy="2948"/>
              </a:xfrm>
              <a:prstGeom prst="straightConnector1">
                <a:avLst/>
              </a:prstGeom>
              <a:ln w="2540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文本框 73"/>
              <p:cNvSpPr txBox="1"/>
              <p:nvPr/>
            </p:nvSpPr>
            <p:spPr>
              <a:xfrm>
                <a:off x="16926" y="4486"/>
                <a:ext cx="400" cy="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sz="1400" b="1">
                    <a:latin typeface="Abyssinica SIL" charset="0"/>
                  </a:rPr>
                  <a:t>1</a:t>
                </a:r>
                <a:endParaRPr lang="x-none" altLang="zh-CN" sz="1400" b="1">
                  <a:latin typeface="Abyssinica SIL" charset="0"/>
                </a:endParaRPr>
              </a:p>
            </p:txBody>
          </p:sp>
        </p:grpSp>
        <p:sp>
          <p:nvSpPr>
            <p:cNvPr id="76" name="右箭头 75"/>
            <p:cNvSpPr/>
            <p:nvPr/>
          </p:nvSpPr>
          <p:spPr>
            <a:xfrm>
              <a:off x="14308" y="3156"/>
              <a:ext cx="1270" cy="6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16052" y="3229"/>
              <a:ext cx="1827" cy="48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400" b="1">
                  <a:solidFill>
                    <a:srgbClr val="FF0000"/>
                  </a:solidFill>
                  <a:latin typeface="Abyssinica SIL" charset="0"/>
                </a:rPr>
                <a:t>AAABBBA</a:t>
              </a:r>
              <a:endParaRPr lang="x-none" altLang="zh-CN" sz="1400" b="1">
                <a:solidFill>
                  <a:srgbClr val="FF0000"/>
                </a:solidFill>
                <a:latin typeface="Abyssinica SIL" charset="0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 rot="0">
              <a:off x="11945" y="5792"/>
              <a:ext cx="1549" cy="1559"/>
              <a:chOff x="3364" y="2598"/>
              <a:chExt cx="2081" cy="2657"/>
            </a:xfrm>
          </p:grpSpPr>
          <p:sp>
            <p:nvSpPr>
              <p:cNvPr id="106" name="圆角矩形 105"/>
              <p:cNvSpPr/>
              <p:nvPr/>
            </p:nvSpPr>
            <p:spPr>
              <a:xfrm>
                <a:off x="3364" y="2598"/>
                <a:ext cx="1958" cy="822"/>
              </a:xfrm>
              <a:prstGeom prst="round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400" b="1">
                    <a:solidFill>
                      <a:srgbClr val="002060"/>
                    </a:solidFill>
                    <a:latin typeface="Abyssinica SIL" charset="0"/>
                  </a:rPr>
                  <a:t>AAABBA</a:t>
                </a:r>
                <a:endParaRPr lang="x-none" altLang="zh-CN" sz="1400" b="1">
                  <a:solidFill>
                    <a:srgbClr val="002060"/>
                  </a:solidFill>
                  <a:latin typeface="Abyssinica SIL" charset="0"/>
                </a:endParaRPr>
              </a:p>
            </p:txBody>
          </p:sp>
          <p:sp>
            <p:nvSpPr>
              <p:cNvPr id="108" name="圆角矩形 107"/>
              <p:cNvSpPr/>
              <p:nvPr/>
            </p:nvSpPr>
            <p:spPr>
              <a:xfrm>
                <a:off x="3487" y="4433"/>
                <a:ext cx="1958" cy="822"/>
              </a:xfrm>
              <a:prstGeom prst="round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400" b="1">
                    <a:solidFill>
                      <a:srgbClr val="002060"/>
                    </a:solidFill>
                    <a:latin typeface="Abyssinica SIL" charset="0"/>
                  </a:rPr>
                  <a:t>BBB</a:t>
                </a:r>
                <a:endParaRPr lang="x-none" altLang="zh-CN" sz="1400" b="1">
                  <a:solidFill>
                    <a:srgbClr val="002060"/>
                  </a:solidFill>
                  <a:latin typeface="Abyssinica SIL" charset="0"/>
                </a:endParaRPr>
              </a:p>
            </p:txBody>
          </p:sp>
        </p:grpSp>
        <p:sp>
          <p:nvSpPr>
            <p:cNvPr id="117" name="右箭头 116"/>
            <p:cNvSpPr/>
            <p:nvPr/>
          </p:nvSpPr>
          <p:spPr>
            <a:xfrm>
              <a:off x="14269" y="6349"/>
              <a:ext cx="1270" cy="6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15992" y="5788"/>
              <a:ext cx="2278" cy="48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400" b="1">
                  <a:solidFill>
                    <a:srgbClr val="FF0000"/>
                  </a:solidFill>
                  <a:latin typeface="Abyssinica SIL" charset="0"/>
                </a:rPr>
                <a:t>AAABBABBB</a:t>
              </a:r>
              <a:endParaRPr lang="x-none" altLang="zh-CN" sz="1400" b="1">
                <a:solidFill>
                  <a:srgbClr val="FF0000"/>
                </a:solidFill>
                <a:latin typeface="Abyssinica SIL" charset="0"/>
              </a:endParaRPr>
            </a:p>
          </p:txBody>
        </p:sp>
        <p:sp>
          <p:nvSpPr>
            <p:cNvPr id="119" name="圆角矩形 118"/>
            <p:cNvSpPr/>
            <p:nvPr/>
          </p:nvSpPr>
          <p:spPr>
            <a:xfrm>
              <a:off x="16010" y="6820"/>
              <a:ext cx="2278" cy="48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400" b="1">
                  <a:solidFill>
                    <a:srgbClr val="FF0000"/>
                  </a:solidFill>
                  <a:latin typeface="Abyssinica SIL" charset="0"/>
                  <a:sym typeface="+mn-ea"/>
                </a:rPr>
                <a:t>BBB</a:t>
              </a:r>
              <a:r>
                <a:rPr lang="x-none" altLang="zh-CN" sz="1400" b="1">
                  <a:solidFill>
                    <a:srgbClr val="FF0000"/>
                  </a:solidFill>
                  <a:latin typeface="Abyssinica SIL" charset="0"/>
                </a:rPr>
                <a:t>AAABBA</a:t>
              </a:r>
              <a:endParaRPr lang="x-none" altLang="zh-CN" sz="1400" b="1">
                <a:solidFill>
                  <a:srgbClr val="FF0000"/>
                </a:solidFill>
                <a:latin typeface="Abyssinica SIL" charset="0"/>
              </a:endParaRP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11224" y="8510"/>
              <a:ext cx="2505" cy="1745"/>
              <a:chOff x="11354" y="2890"/>
              <a:chExt cx="5369" cy="5200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11354" y="2890"/>
                <a:ext cx="5369" cy="5200"/>
                <a:chOff x="2597" y="2598"/>
                <a:chExt cx="3366" cy="2974"/>
              </a:xfrm>
            </p:grpSpPr>
            <p:sp>
              <p:nvSpPr>
                <p:cNvPr id="122" name="圆角矩形 121"/>
                <p:cNvSpPr/>
                <p:nvPr/>
              </p:nvSpPr>
              <p:spPr>
                <a:xfrm>
                  <a:off x="4005" y="2598"/>
                  <a:ext cx="1958" cy="822"/>
                </a:xfrm>
                <a:prstGeom prst="round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400" b="1">
                      <a:solidFill>
                        <a:srgbClr val="002060"/>
                      </a:solidFill>
                      <a:latin typeface="Abyssinica SIL" charset="0"/>
                    </a:rPr>
                    <a:t>AAABB</a:t>
                  </a:r>
                  <a:endParaRPr lang="x-none" altLang="zh-CN" sz="1400" b="1">
                    <a:solidFill>
                      <a:srgbClr val="002060"/>
                    </a:solidFill>
                    <a:latin typeface="Abyssinica SIL" charset="0"/>
                  </a:endParaRPr>
                </a:p>
              </p:txBody>
            </p:sp>
            <p:sp>
              <p:nvSpPr>
                <p:cNvPr id="124" name="圆角矩形 123"/>
                <p:cNvSpPr/>
                <p:nvPr/>
              </p:nvSpPr>
              <p:spPr>
                <a:xfrm>
                  <a:off x="2597" y="4750"/>
                  <a:ext cx="1958" cy="822"/>
                </a:xfrm>
                <a:prstGeom prst="round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400" b="1">
                      <a:solidFill>
                        <a:srgbClr val="002060"/>
                      </a:solidFill>
                      <a:latin typeface="Abyssinica SIL" charset="0"/>
                    </a:rPr>
                    <a:t>BBBA</a:t>
                  </a:r>
                  <a:endParaRPr lang="x-none" altLang="zh-CN" sz="1400" b="1">
                    <a:solidFill>
                      <a:srgbClr val="002060"/>
                    </a:solidFill>
                    <a:latin typeface="Abyssinica SIL" charset="0"/>
                  </a:endParaRPr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>
                  <a:off x="3896" y="3986"/>
                  <a:ext cx="482" cy="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zh-CN" sz="1400" b="1">
                      <a:latin typeface="Abyssinica SIL" charset="0"/>
                    </a:rPr>
                    <a:t>2</a:t>
                  </a:r>
                  <a:endParaRPr lang="x-none" altLang="zh-CN" sz="1400" b="1">
                    <a:latin typeface="Abyssinica SIL" charset="0"/>
                  </a:endParaRPr>
                </a:p>
              </p:txBody>
            </p:sp>
            <p:cxnSp>
              <p:nvCxnSpPr>
                <p:cNvPr id="130" name="直接箭头连接符 129"/>
                <p:cNvCxnSpPr>
                  <a:stCxn id="122" idx="2"/>
                  <a:endCxn id="124" idx="0"/>
                </p:cNvCxnSpPr>
                <p:nvPr/>
              </p:nvCxnSpPr>
              <p:spPr>
                <a:xfrm flipH="1">
                  <a:off x="3576" y="3420"/>
                  <a:ext cx="1408" cy="1330"/>
                </a:xfrm>
                <a:prstGeom prst="straightConnector1">
                  <a:avLst/>
                </a:prstGeom>
                <a:ln w="25400">
                  <a:solidFill>
                    <a:schemeClr val="accent5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1" name="直接箭头连接符 130"/>
              <p:cNvCxnSpPr>
                <a:stCxn id="124" idx="3"/>
                <a:endCxn id="122" idx="2"/>
              </p:cNvCxnSpPr>
              <p:nvPr/>
            </p:nvCxnSpPr>
            <p:spPr>
              <a:xfrm flipV="1">
                <a:off x="14477" y="4327"/>
                <a:ext cx="686" cy="3043"/>
              </a:xfrm>
              <a:prstGeom prst="straightConnector1">
                <a:avLst/>
              </a:prstGeom>
              <a:ln w="2540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文本框 131"/>
              <p:cNvSpPr txBox="1"/>
              <p:nvPr/>
            </p:nvSpPr>
            <p:spPr>
              <a:xfrm>
                <a:off x="14772" y="5058"/>
                <a:ext cx="400" cy="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sz="1400" b="1">
                    <a:latin typeface="Abyssinica SIL" charset="0"/>
                  </a:rPr>
                  <a:t>1</a:t>
                </a:r>
                <a:endParaRPr lang="x-none" altLang="zh-CN" sz="1400" b="1">
                  <a:latin typeface="Abyssinica SIL" charset="0"/>
                </a:endParaRPr>
              </a:p>
            </p:txBody>
          </p:sp>
        </p:grpSp>
        <p:sp>
          <p:nvSpPr>
            <p:cNvPr id="133" name="右箭头 132"/>
            <p:cNvSpPr/>
            <p:nvPr/>
          </p:nvSpPr>
          <p:spPr>
            <a:xfrm>
              <a:off x="14349" y="8917"/>
              <a:ext cx="1270" cy="6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圆角矩形 133"/>
            <p:cNvSpPr/>
            <p:nvPr/>
          </p:nvSpPr>
          <p:spPr>
            <a:xfrm>
              <a:off x="16093" y="8990"/>
              <a:ext cx="1827" cy="48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400" b="1">
                  <a:solidFill>
                    <a:srgbClr val="FF0000"/>
                  </a:solidFill>
                  <a:latin typeface="Abyssinica SIL" charset="0"/>
                </a:rPr>
                <a:t>AAABBBA</a:t>
              </a:r>
              <a:endParaRPr lang="x-none" altLang="zh-CN" sz="1400" b="1">
                <a:solidFill>
                  <a:srgbClr val="FF0000"/>
                </a:solidFill>
                <a:latin typeface="Abyssinica SIL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804545"/>
          </a:xfrm>
        </p:spPr>
        <p:txBody>
          <a:bodyPr/>
          <a:p>
            <a:r>
              <a:rPr lang="x-none" altLang="zh-CN"/>
              <a:t>Greedy approach: An example</a:t>
            </a:r>
            <a:endParaRPr lang="x-none" altLang="zh-CN"/>
          </a:p>
        </p:txBody>
      </p:sp>
      <p:grpSp>
        <p:nvGrpSpPr>
          <p:cNvPr id="108" name="组合 107"/>
          <p:cNvGrpSpPr/>
          <p:nvPr/>
        </p:nvGrpSpPr>
        <p:grpSpPr>
          <a:xfrm>
            <a:off x="749300" y="1286510"/>
            <a:ext cx="10394950" cy="5130800"/>
            <a:chOff x="1180" y="2026"/>
            <a:chExt cx="16370" cy="8080"/>
          </a:xfrm>
        </p:grpSpPr>
        <p:grpSp>
          <p:nvGrpSpPr>
            <p:cNvPr id="32" name="组合 31"/>
            <p:cNvGrpSpPr/>
            <p:nvPr/>
          </p:nvGrpSpPr>
          <p:grpSpPr>
            <a:xfrm>
              <a:off x="1663" y="2173"/>
              <a:ext cx="6979" cy="4159"/>
              <a:chOff x="640" y="2598"/>
              <a:chExt cx="8381" cy="4741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640" y="4394"/>
                <a:ext cx="1958" cy="822"/>
              </a:xfrm>
              <a:prstGeom prst="round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2400" b="1">
                    <a:solidFill>
                      <a:srgbClr val="002060"/>
                    </a:solidFill>
                    <a:latin typeface="Abyssinica SIL" charset="0"/>
                  </a:rPr>
                  <a:t>AAA</a:t>
                </a:r>
                <a:endParaRPr lang="x-none" altLang="zh-CN" sz="2400" b="1">
                  <a:solidFill>
                    <a:srgbClr val="002060"/>
                  </a:solidFill>
                  <a:latin typeface="Abyssinica SIL" charset="0"/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7063" y="4327"/>
                <a:ext cx="1958" cy="822"/>
              </a:xfrm>
              <a:prstGeom prst="round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2400" b="1">
                    <a:solidFill>
                      <a:srgbClr val="002060"/>
                    </a:solidFill>
                    <a:latin typeface="Abyssinica SIL" charset="0"/>
                  </a:rPr>
                  <a:t>ABB</a:t>
                </a:r>
                <a:endParaRPr lang="x-none" altLang="zh-CN" sz="2400" b="1">
                  <a:solidFill>
                    <a:srgbClr val="002060"/>
                  </a:solidFill>
                  <a:latin typeface="Abyssinica SIL" charset="0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4005" y="2598"/>
                <a:ext cx="1958" cy="822"/>
              </a:xfrm>
              <a:prstGeom prst="round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2400" b="1">
                    <a:solidFill>
                      <a:srgbClr val="002060"/>
                    </a:solidFill>
                    <a:latin typeface="Abyssinica SIL" charset="0"/>
                  </a:rPr>
                  <a:t>AAB</a:t>
                </a:r>
                <a:endParaRPr lang="x-none" altLang="zh-CN" sz="2400" b="1">
                  <a:solidFill>
                    <a:srgbClr val="002060"/>
                  </a:solidFill>
                  <a:latin typeface="Abyssinica SIL" charset="0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5317" y="6479"/>
                <a:ext cx="1958" cy="822"/>
              </a:xfrm>
              <a:prstGeom prst="round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2400" b="1">
                    <a:solidFill>
                      <a:srgbClr val="002060"/>
                    </a:solidFill>
                    <a:latin typeface="Abyssinica SIL" charset="0"/>
                  </a:rPr>
                  <a:t>BBA</a:t>
                </a:r>
                <a:endParaRPr lang="x-none" altLang="zh-CN" sz="2400" b="1">
                  <a:solidFill>
                    <a:srgbClr val="002060"/>
                  </a:solidFill>
                  <a:latin typeface="Abyssinica SIL" charset="0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2207" y="6517"/>
                <a:ext cx="1958" cy="822"/>
              </a:xfrm>
              <a:prstGeom prst="round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2400" b="1">
                    <a:solidFill>
                      <a:srgbClr val="002060"/>
                    </a:solidFill>
                    <a:latin typeface="Abyssinica SIL" charset="0"/>
                  </a:rPr>
                  <a:t>BBB</a:t>
                </a:r>
                <a:endParaRPr lang="x-none" altLang="zh-CN" sz="2400" b="1">
                  <a:solidFill>
                    <a:srgbClr val="002060"/>
                  </a:solidFill>
                  <a:latin typeface="Abyssinica SIL" charset="0"/>
                </a:endParaRPr>
              </a:p>
            </p:txBody>
          </p:sp>
          <p:cxnSp>
            <p:nvCxnSpPr>
              <p:cNvPr id="38" name="直接箭头连接符 37"/>
              <p:cNvCxnSpPr>
                <a:stCxn id="33" idx="0"/>
                <a:endCxn id="35" idx="1"/>
              </p:cNvCxnSpPr>
              <p:nvPr/>
            </p:nvCxnSpPr>
            <p:spPr>
              <a:xfrm flipV="1">
                <a:off x="1593" y="3009"/>
                <a:ext cx="2386" cy="138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34" idx="2"/>
              </p:cNvCxnSpPr>
              <p:nvPr/>
            </p:nvCxnSpPr>
            <p:spPr>
              <a:xfrm flipH="1">
                <a:off x="6281" y="5149"/>
                <a:ext cx="1735" cy="138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35" idx="2"/>
                <a:endCxn id="36" idx="0"/>
              </p:cNvCxnSpPr>
              <p:nvPr/>
            </p:nvCxnSpPr>
            <p:spPr>
              <a:xfrm>
                <a:off x="4958" y="3420"/>
                <a:ext cx="1312" cy="305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5" idx="2"/>
                <a:endCxn id="37" idx="0"/>
              </p:cNvCxnSpPr>
              <p:nvPr/>
            </p:nvCxnSpPr>
            <p:spPr>
              <a:xfrm flipH="1">
                <a:off x="3160" y="3420"/>
                <a:ext cx="1798" cy="309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35" idx="3"/>
                <a:endCxn id="34" idx="0"/>
              </p:cNvCxnSpPr>
              <p:nvPr/>
            </p:nvCxnSpPr>
            <p:spPr>
              <a:xfrm>
                <a:off x="5937" y="3009"/>
                <a:ext cx="2079" cy="131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36" idx="3"/>
                <a:endCxn id="34" idx="2"/>
              </p:cNvCxnSpPr>
              <p:nvPr/>
            </p:nvCxnSpPr>
            <p:spPr>
              <a:xfrm flipV="1">
                <a:off x="7249" y="5149"/>
                <a:ext cx="767" cy="174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37" idx="3"/>
                <a:endCxn id="36" idx="1"/>
              </p:cNvCxnSpPr>
              <p:nvPr/>
            </p:nvCxnSpPr>
            <p:spPr>
              <a:xfrm flipV="1">
                <a:off x="4139" y="6890"/>
                <a:ext cx="1152" cy="3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36" idx="0"/>
                <a:endCxn id="35" idx="3"/>
              </p:cNvCxnSpPr>
              <p:nvPr/>
            </p:nvCxnSpPr>
            <p:spPr>
              <a:xfrm flipH="1" flipV="1">
                <a:off x="5937" y="3009"/>
                <a:ext cx="333" cy="347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 flipH="1">
                <a:off x="3181" y="3069"/>
                <a:ext cx="821" cy="3416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33" idx="3"/>
                <a:endCxn id="34" idx="1"/>
              </p:cNvCxnSpPr>
              <p:nvPr/>
            </p:nvCxnSpPr>
            <p:spPr>
              <a:xfrm flipV="1">
                <a:off x="2572" y="4738"/>
                <a:ext cx="4465" cy="6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4823" y="5823"/>
                <a:ext cx="482" cy="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2</a:t>
                </a:r>
                <a:endParaRPr lang="x-none" altLang="zh-CN" b="1">
                  <a:latin typeface="Abyssinica SIL" charset="0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5844" y="3798"/>
                <a:ext cx="482" cy="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1</a:t>
                </a:r>
                <a:endParaRPr lang="x-none" altLang="zh-CN" b="1">
                  <a:latin typeface="Abyssinica SIL" charset="0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851" y="3322"/>
                <a:ext cx="482" cy="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2</a:t>
                </a:r>
                <a:endParaRPr lang="x-none" altLang="zh-CN" b="1">
                  <a:latin typeface="Abyssinica SIL" charset="0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4509" y="6461"/>
                <a:ext cx="482" cy="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2</a:t>
                </a:r>
                <a:endParaRPr lang="x-none" altLang="zh-CN" b="1">
                  <a:latin typeface="Abyssinica SIL" charset="0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2325" y="3377"/>
                <a:ext cx="482" cy="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2</a:t>
                </a:r>
                <a:endParaRPr lang="x-none" altLang="zh-CN" b="1">
                  <a:latin typeface="Abyssinica SIL" charset="0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6772" y="5463"/>
                <a:ext cx="482" cy="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2</a:t>
                </a:r>
                <a:endParaRPr lang="x-none" altLang="zh-CN" b="1">
                  <a:latin typeface="Abyssinica SIL" charset="0"/>
                </a:endParaRPr>
              </a:p>
            </p:txBody>
          </p:sp>
          <p:cxnSp>
            <p:nvCxnSpPr>
              <p:cNvPr id="54" name="直接箭头连接符 53"/>
              <p:cNvCxnSpPr>
                <a:stCxn id="34" idx="1"/>
                <a:endCxn id="37" idx="3"/>
              </p:cNvCxnSpPr>
              <p:nvPr/>
            </p:nvCxnSpPr>
            <p:spPr>
              <a:xfrm flipH="1">
                <a:off x="4139" y="4738"/>
                <a:ext cx="2898" cy="219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/>
              <p:cNvSpPr txBox="1"/>
              <p:nvPr/>
            </p:nvSpPr>
            <p:spPr>
              <a:xfrm>
                <a:off x="5250" y="3998"/>
                <a:ext cx="482" cy="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1</a:t>
                </a:r>
                <a:endParaRPr lang="x-none" altLang="zh-CN" b="1">
                  <a:latin typeface="Abyssinica SIL" charset="0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4073" y="4013"/>
                <a:ext cx="482" cy="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1</a:t>
                </a:r>
                <a:endParaRPr lang="x-none" altLang="zh-CN" b="1">
                  <a:latin typeface="Abyssinica SIL" charset="0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4697" y="4265"/>
                <a:ext cx="482" cy="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1</a:t>
                </a:r>
                <a:endParaRPr lang="x-none" altLang="zh-CN" b="1">
                  <a:latin typeface="Abyssinica SIL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3255" y="3804"/>
                <a:ext cx="482" cy="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1</a:t>
                </a:r>
                <a:endParaRPr lang="x-none" altLang="zh-CN" b="1">
                  <a:latin typeface="Abyssinica SIL" charset="0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7613" y="6016"/>
                <a:ext cx="482" cy="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1</a:t>
                </a:r>
                <a:endParaRPr lang="x-none" altLang="zh-CN" b="1">
                  <a:latin typeface="Abyssinica SIL" charset="0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11982" y="2026"/>
              <a:ext cx="5569" cy="3697"/>
              <a:chOff x="2128" y="2598"/>
              <a:chExt cx="6707" cy="4120"/>
            </a:xfrm>
          </p:grpSpPr>
          <p:sp>
            <p:nvSpPr>
              <p:cNvPr id="63" name="圆角矩形 62"/>
              <p:cNvSpPr/>
              <p:nvPr/>
            </p:nvSpPr>
            <p:spPr>
              <a:xfrm>
                <a:off x="6877" y="3744"/>
                <a:ext cx="1958" cy="822"/>
              </a:xfrm>
              <a:prstGeom prst="round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2400" b="1">
                    <a:solidFill>
                      <a:srgbClr val="002060"/>
                    </a:solidFill>
                    <a:latin typeface="Abyssinica SIL" charset="0"/>
                  </a:rPr>
                  <a:t>ABB</a:t>
                </a:r>
                <a:endParaRPr lang="x-none" altLang="zh-CN" sz="2400" b="1">
                  <a:solidFill>
                    <a:srgbClr val="002060"/>
                  </a:solidFill>
                  <a:latin typeface="Abyssinica SIL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4005" y="2598"/>
                <a:ext cx="1958" cy="822"/>
              </a:xfrm>
              <a:prstGeom prst="round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2400" b="1">
                    <a:solidFill>
                      <a:srgbClr val="002060"/>
                    </a:solidFill>
                    <a:latin typeface="Abyssinica SIL" charset="0"/>
                  </a:rPr>
                  <a:t>AAAB</a:t>
                </a:r>
                <a:endParaRPr lang="x-none" altLang="zh-CN" sz="2400" b="1">
                  <a:solidFill>
                    <a:srgbClr val="002060"/>
                  </a:solidFill>
                  <a:latin typeface="Abyssinica SIL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5344" y="5896"/>
                <a:ext cx="1958" cy="822"/>
              </a:xfrm>
              <a:prstGeom prst="round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2400" b="1">
                    <a:solidFill>
                      <a:srgbClr val="002060"/>
                    </a:solidFill>
                    <a:latin typeface="Abyssinica SIL" charset="0"/>
                  </a:rPr>
                  <a:t>BBA</a:t>
                </a:r>
                <a:endParaRPr lang="x-none" altLang="zh-CN" sz="2400" b="1">
                  <a:solidFill>
                    <a:srgbClr val="002060"/>
                  </a:solidFill>
                  <a:latin typeface="Abyssinica SIL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2128" y="5802"/>
                <a:ext cx="1958" cy="822"/>
              </a:xfrm>
              <a:prstGeom prst="round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2400" b="1">
                    <a:solidFill>
                      <a:srgbClr val="002060"/>
                    </a:solidFill>
                    <a:latin typeface="Abyssinica SIL" charset="0"/>
                  </a:rPr>
                  <a:t>BBB</a:t>
                </a:r>
                <a:endParaRPr lang="x-none" altLang="zh-CN" sz="2400" b="1">
                  <a:solidFill>
                    <a:srgbClr val="002060"/>
                  </a:solidFill>
                  <a:latin typeface="Abyssinica SIL" charset="0"/>
                </a:endParaRPr>
              </a:p>
            </p:txBody>
          </p:sp>
          <p:cxnSp>
            <p:nvCxnSpPr>
              <p:cNvPr id="68" name="直接箭头连接符 67"/>
              <p:cNvCxnSpPr>
                <a:stCxn id="63" idx="2"/>
                <a:endCxn id="65" idx="0"/>
              </p:cNvCxnSpPr>
              <p:nvPr/>
            </p:nvCxnSpPr>
            <p:spPr>
              <a:xfrm flipH="1">
                <a:off x="6323" y="4566"/>
                <a:ext cx="1533" cy="133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/>
              <p:cNvCxnSpPr>
                <a:stCxn id="64" idx="2"/>
                <a:endCxn id="65" idx="0"/>
              </p:cNvCxnSpPr>
              <p:nvPr/>
            </p:nvCxnSpPr>
            <p:spPr>
              <a:xfrm>
                <a:off x="4984" y="3420"/>
                <a:ext cx="1339" cy="2476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/>
              <p:cNvCxnSpPr>
                <a:stCxn id="64" idx="2"/>
                <a:endCxn id="66" idx="0"/>
              </p:cNvCxnSpPr>
              <p:nvPr/>
            </p:nvCxnSpPr>
            <p:spPr>
              <a:xfrm flipH="1">
                <a:off x="3107" y="3420"/>
                <a:ext cx="1877" cy="238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>
                <a:stCxn id="64" idx="3"/>
                <a:endCxn id="63" idx="0"/>
              </p:cNvCxnSpPr>
              <p:nvPr/>
            </p:nvCxnSpPr>
            <p:spPr>
              <a:xfrm>
                <a:off x="5963" y="3009"/>
                <a:ext cx="1893" cy="73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>
                <a:stCxn id="65" idx="3"/>
                <a:endCxn id="63" idx="2"/>
              </p:cNvCxnSpPr>
              <p:nvPr/>
            </p:nvCxnSpPr>
            <p:spPr>
              <a:xfrm flipV="1">
                <a:off x="7302" y="4566"/>
                <a:ext cx="554" cy="174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>
                <a:stCxn id="66" idx="3"/>
                <a:endCxn id="65" idx="1"/>
              </p:cNvCxnSpPr>
              <p:nvPr/>
            </p:nvCxnSpPr>
            <p:spPr>
              <a:xfrm>
                <a:off x="4086" y="6213"/>
                <a:ext cx="1258" cy="9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>
                <a:endCxn id="66" idx="0"/>
              </p:cNvCxnSpPr>
              <p:nvPr/>
            </p:nvCxnSpPr>
            <p:spPr>
              <a:xfrm flipH="1">
                <a:off x="3107" y="3069"/>
                <a:ext cx="895" cy="2733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/>
              <p:cNvSpPr txBox="1"/>
              <p:nvPr/>
            </p:nvSpPr>
            <p:spPr>
              <a:xfrm>
                <a:off x="4615" y="5823"/>
                <a:ext cx="482" cy="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2</a:t>
                </a:r>
                <a:endParaRPr lang="x-none" altLang="zh-CN" b="1">
                  <a:latin typeface="Abyssinica SIL" charset="0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6851" y="3036"/>
                <a:ext cx="482" cy="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2</a:t>
                </a:r>
                <a:endParaRPr lang="x-none" altLang="zh-CN" b="1">
                  <a:latin typeface="Abyssinica SIL" charset="0"/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899" y="4979"/>
                <a:ext cx="482" cy="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2</a:t>
                </a:r>
                <a:endParaRPr lang="x-none" altLang="zh-CN" b="1">
                  <a:latin typeface="Abyssinica SIL" charset="0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6772" y="4995"/>
                <a:ext cx="482" cy="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2</a:t>
                </a:r>
                <a:endParaRPr lang="x-none" altLang="zh-CN" b="1">
                  <a:latin typeface="Abyssinica SIL" charset="0"/>
                </a:endParaRPr>
              </a:p>
            </p:txBody>
          </p:sp>
          <p:cxnSp>
            <p:nvCxnSpPr>
              <p:cNvPr id="83" name="直接箭头连接符 82"/>
              <p:cNvCxnSpPr>
                <a:stCxn id="63" idx="1"/>
                <a:endCxn id="66" idx="3"/>
              </p:cNvCxnSpPr>
              <p:nvPr/>
            </p:nvCxnSpPr>
            <p:spPr>
              <a:xfrm flipH="1">
                <a:off x="4086" y="4155"/>
                <a:ext cx="2791" cy="205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文本框 83"/>
              <p:cNvSpPr txBox="1"/>
              <p:nvPr/>
            </p:nvSpPr>
            <p:spPr>
              <a:xfrm>
                <a:off x="5250" y="3998"/>
                <a:ext cx="482" cy="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1</a:t>
                </a:r>
                <a:endParaRPr lang="x-none" altLang="zh-CN" b="1">
                  <a:latin typeface="Abyssinica SIL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4073" y="4013"/>
                <a:ext cx="482" cy="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1</a:t>
                </a:r>
                <a:endParaRPr lang="x-none" altLang="zh-CN" b="1">
                  <a:latin typeface="Abyssinica SIL" charset="0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3255" y="3804"/>
                <a:ext cx="482" cy="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1</a:t>
                </a:r>
                <a:endParaRPr lang="x-none" altLang="zh-CN" b="1">
                  <a:latin typeface="Abyssinica SIL" charset="0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7613" y="5340"/>
                <a:ext cx="482" cy="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1</a:t>
                </a:r>
                <a:endParaRPr lang="x-none" altLang="zh-CN" b="1">
                  <a:latin typeface="Abyssinica SIL" charset="0"/>
                </a:endParaRPr>
              </a:p>
            </p:txBody>
          </p:sp>
        </p:grpSp>
        <p:sp>
          <p:nvSpPr>
            <p:cNvPr id="3" name="右箭头 2"/>
            <p:cNvSpPr/>
            <p:nvPr/>
          </p:nvSpPr>
          <p:spPr>
            <a:xfrm>
              <a:off x="9825" y="3531"/>
              <a:ext cx="1430" cy="10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右箭头 59"/>
            <p:cNvSpPr/>
            <p:nvPr/>
          </p:nvSpPr>
          <p:spPr>
            <a:xfrm>
              <a:off x="1180" y="7969"/>
              <a:ext cx="1430" cy="10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右箭头 61"/>
            <p:cNvSpPr/>
            <p:nvPr/>
          </p:nvSpPr>
          <p:spPr>
            <a:xfrm>
              <a:off x="9337" y="7465"/>
              <a:ext cx="1430" cy="10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1864" y="7009"/>
              <a:ext cx="3638" cy="2928"/>
              <a:chOff x="5397" y="2677"/>
              <a:chExt cx="3638" cy="2928"/>
            </a:xfrm>
          </p:grpSpPr>
          <p:sp>
            <p:nvSpPr>
              <p:cNvPr id="74" name="圆角矩形 73"/>
              <p:cNvSpPr/>
              <p:nvPr/>
            </p:nvSpPr>
            <p:spPr>
              <a:xfrm>
                <a:off x="6496" y="2677"/>
                <a:ext cx="2539" cy="822"/>
              </a:xfrm>
              <a:prstGeom prst="round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2400" b="1">
                    <a:solidFill>
                      <a:srgbClr val="002060"/>
                    </a:solidFill>
                    <a:latin typeface="Abyssinica SIL" charset="0"/>
                  </a:rPr>
                  <a:t>AAABBB</a:t>
                </a:r>
                <a:endParaRPr lang="x-none" altLang="zh-CN" sz="2400" b="1">
                  <a:solidFill>
                    <a:srgbClr val="002060"/>
                  </a:solidFill>
                  <a:latin typeface="Abyssinica SIL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5397" y="4783"/>
                <a:ext cx="1958" cy="822"/>
              </a:xfrm>
              <a:prstGeom prst="round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2400" b="1">
                    <a:solidFill>
                      <a:srgbClr val="002060"/>
                    </a:solidFill>
                    <a:latin typeface="Abyssinica SIL" charset="0"/>
                  </a:rPr>
                  <a:t>BBA</a:t>
                </a:r>
                <a:endParaRPr lang="x-none" altLang="zh-CN" sz="2400" b="1">
                  <a:solidFill>
                    <a:srgbClr val="002060"/>
                  </a:solidFill>
                  <a:latin typeface="Abyssinica SIL" charset="0"/>
                </a:endParaRPr>
              </a:p>
            </p:txBody>
          </p:sp>
          <p:cxnSp>
            <p:nvCxnSpPr>
              <p:cNvPr id="81" name="直接箭头连接符 80"/>
              <p:cNvCxnSpPr>
                <a:stCxn id="74" idx="2"/>
                <a:endCxn id="76" idx="0"/>
              </p:cNvCxnSpPr>
              <p:nvPr/>
            </p:nvCxnSpPr>
            <p:spPr>
              <a:xfrm flipH="1">
                <a:off x="6376" y="3499"/>
                <a:ext cx="1390" cy="1284"/>
              </a:xfrm>
              <a:prstGeom prst="straightConnector1">
                <a:avLst/>
              </a:prstGeom>
              <a:ln w="2540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文本框 95"/>
              <p:cNvSpPr txBox="1"/>
              <p:nvPr/>
            </p:nvSpPr>
            <p:spPr>
              <a:xfrm>
                <a:off x="6624" y="3791"/>
                <a:ext cx="482" cy="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2</a:t>
                </a:r>
                <a:endParaRPr lang="x-none" altLang="zh-CN" b="1">
                  <a:latin typeface="Abyssinica SIL" charset="0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3382" y="7100"/>
              <a:ext cx="4758" cy="3006"/>
              <a:chOff x="3382" y="7100"/>
              <a:chExt cx="4758" cy="3006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3382" y="7100"/>
                <a:ext cx="4758" cy="3007"/>
                <a:chOff x="2597" y="2598"/>
                <a:chExt cx="4758" cy="3007"/>
              </a:xfrm>
            </p:grpSpPr>
            <p:sp>
              <p:nvSpPr>
                <p:cNvPr id="91" name="圆角矩形 90"/>
                <p:cNvSpPr/>
                <p:nvPr/>
              </p:nvSpPr>
              <p:spPr>
                <a:xfrm>
                  <a:off x="4005" y="2598"/>
                  <a:ext cx="1958" cy="822"/>
                </a:xfrm>
                <a:prstGeom prst="round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2400" b="1">
                      <a:solidFill>
                        <a:srgbClr val="002060"/>
                      </a:solidFill>
                      <a:latin typeface="Abyssinica SIL" charset="0"/>
                    </a:rPr>
                    <a:t>AAABB</a:t>
                  </a:r>
                  <a:endParaRPr lang="x-none" altLang="zh-CN" sz="2400" b="1">
                    <a:solidFill>
                      <a:srgbClr val="002060"/>
                    </a:solidFill>
                    <a:latin typeface="Abyssinica SIL" charset="0"/>
                  </a:endParaRPr>
                </a:p>
              </p:txBody>
            </p:sp>
            <p:sp>
              <p:nvSpPr>
                <p:cNvPr id="92" name="圆角矩形 91"/>
                <p:cNvSpPr/>
                <p:nvPr/>
              </p:nvSpPr>
              <p:spPr>
                <a:xfrm>
                  <a:off x="5397" y="4783"/>
                  <a:ext cx="1958" cy="822"/>
                </a:xfrm>
                <a:prstGeom prst="round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2400" b="1">
                      <a:solidFill>
                        <a:srgbClr val="002060"/>
                      </a:solidFill>
                      <a:latin typeface="Abyssinica SIL" charset="0"/>
                    </a:rPr>
                    <a:t>BBA</a:t>
                  </a:r>
                  <a:endParaRPr lang="x-none" altLang="zh-CN" sz="2400" b="1">
                    <a:solidFill>
                      <a:srgbClr val="002060"/>
                    </a:solidFill>
                    <a:latin typeface="Abyssinica SIL" charset="0"/>
                  </a:endParaRPr>
                </a:p>
              </p:txBody>
            </p:sp>
            <p:sp>
              <p:nvSpPr>
                <p:cNvPr id="93" name="圆角矩形 92"/>
                <p:cNvSpPr/>
                <p:nvPr/>
              </p:nvSpPr>
              <p:spPr>
                <a:xfrm>
                  <a:off x="2597" y="4750"/>
                  <a:ext cx="1958" cy="822"/>
                </a:xfrm>
                <a:prstGeom prst="roundRect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2400" b="1">
                      <a:solidFill>
                        <a:srgbClr val="002060"/>
                      </a:solidFill>
                      <a:latin typeface="Abyssinica SIL" charset="0"/>
                    </a:rPr>
                    <a:t>BBB</a:t>
                  </a:r>
                  <a:endParaRPr lang="x-none" altLang="zh-CN" sz="2400" b="1">
                    <a:solidFill>
                      <a:srgbClr val="002060"/>
                    </a:solidFill>
                    <a:latin typeface="Abyssinica SIL" charset="0"/>
                  </a:endParaRPr>
                </a:p>
              </p:txBody>
            </p:sp>
            <p:cxnSp>
              <p:nvCxnSpPr>
                <p:cNvPr id="94" name="直接箭头连接符 93"/>
                <p:cNvCxnSpPr>
                  <a:stCxn id="91" idx="2"/>
                  <a:endCxn id="92" idx="0"/>
                </p:cNvCxnSpPr>
                <p:nvPr/>
              </p:nvCxnSpPr>
              <p:spPr>
                <a:xfrm>
                  <a:off x="4984" y="3420"/>
                  <a:ext cx="1392" cy="1363"/>
                </a:xfrm>
                <a:prstGeom prst="straightConnector1">
                  <a:avLst/>
                </a:prstGeom>
                <a:ln w="25400">
                  <a:solidFill>
                    <a:schemeClr val="accent5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箭头连接符 98"/>
                <p:cNvCxnSpPr>
                  <a:stCxn id="93" idx="3"/>
                  <a:endCxn id="92" idx="1"/>
                </p:cNvCxnSpPr>
                <p:nvPr/>
              </p:nvCxnSpPr>
              <p:spPr>
                <a:xfrm>
                  <a:off x="4555" y="5161"/>
                  <a:ext cx="842" cy="33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3688" y="3731"/>
                  <a:ext cx="482" cy="5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x-none" altLang="zh-CN" b="1">
                      <a:latin typeface="Abyssinica SIL" charset="0"/>
                    </a:rPr>
                    <a:t>2</a:t>
                  </a:r>
                  <a:endParaRPr lang="x-none" altLang="zh-CN" b="1">
                    <a:latin typeface="Abyssinica SIL" charset="0"/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4899" y="4979"/>
                  <a:ext cx="482" cy="5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x-none" altLang="zh-CN" b="1">
                      <a:latin typeface="Abyssinica SIL" charset="0"/>
                    </a:rPr>
                    <a:t>2</a:t>
                  </a:r>
                  <a:endParaRPr lang="x-none" altLang="zh-CN" b="1">
                    <a:latin typeface="Abyssinica SIL" charset="0"/>
                  </a:endParaRPr>
                </a:p>
              </p:txBody>
            </p:sp>
            <p:sp>
              <p:nvSpPr>
                <p:cNvPr id="104" name="文本框 103"/>
                <p:cNvSpPr txBox="1"/>
                <p:nvPr/>
              </p:nvSpPr>
              <p:spPr>
                <a:xfrm>
                  <a:off x="5420" y="3705"/>
                  <a:ext cx="482" cy="5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x-none" altLang="zh-CN" b="1">
                      <a:latin typeface="Abyssinica SIL" charset="0"/>
                    </a:rPr>
                    <a:t>2</a:t>
                  </a:r>
                  <a:endParaRPr lang="x-none" altLang="zh-CN" b="1">
                    <a:latin typeface="Abyssinica SIL" charset="0"/>
                  </a:endParaRPr>
                </a:p>
              </p:txBody>
            </p:sp>
            <p:cxnSp>
              <p:nvCxnSpPr>
                <p:cNvPr id="105" name="直接箭头连接符 104"/>
                <p:cNvCxnSpPr>
                  <a:stCxn id="91" idx="2"/>
                  <a:endCxn id="93" idx="0"/>
                </p:cNvCxnSpPr>
                <p:nvPr/>
              </p:nvCxnSpPr>
              <p:spPr>
                <a:xfrm flipH="1">
                  <a:off x="3576" y="3420"/>
                  <a:ext cx="1408" cy="133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直接箭头连接符 97"/>
              <p:cNvCxnSpPr>
                <a:endCxn id="91" idx="3"/>
              </p:cNvCxnSpPr>
              <p:nvPr/>
            </p:nvCxnSpPr>
            <p:spPr>
              <a:xfrm flipH="1" flipV="1">
                <a:off x="6748" y="7511"/>
                <a:ext cx="296" cy="1649"/>
              </a:xfrm>
              <a:prstGeom prst="straightConnector1">
                <a:avLst/>
              </a:prstGeom>
              <a:ln w="2540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文本框 99"/>
              <p:cNvSpPr txBox="1"/>
              <p:nvPr/>
            </p:nvSpPr>
            <p:spPr>
              <a:xfrm>
                <a:off x="6884" y="8288"/>
                <a:ext cx="400" cy="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1</a:t>
                </a:r>
                <a:endParaRPr lang="x-none" altLang="zh-CN" b="1">
                  <a:latin typeface="Abyssinica SIL" charset="0"/>
                </a:endParaRPr>
              </a:p>
            </p:txBody>
          </p:sp>
        </p:grpSp>
        <p:cxnSp>
          <p:nvCxnSpPr>
            <p:cNvPr id="102" name="直接箭头连接符 101"/>
            <p:cNvCxnSpPr>
              <a:stCxn id="76" idx="3"/>
              <a:endCxn id="74" idx="2"/>
            </p:cNvCxnSpPr>
            <p:nvPr/>
          </p:nvCxnSpPr>
          <p:spPr>
            <a:xfrm flipV="1">
              <a:off x="13822" y="7831"/>
              <a:ext cx="411" cy="1695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/>
            <p:cNvSpPr txBox="1"/>
            <p:nvPr/>
          </p:nvSpPr>
          <p:spPr>
            <a:xfrm>
              <a:off x="14060" y="8606"/>
              <a:ext cx="40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latin typeface="Abyssinica SIL" charset="0"/>
                </a:rPr>
                <a:t>1</a:t>
              </a:r>
              <a:endParaRPr lang="x-none" altLang="zh-CN" b="1">
                <a:latin typeface="Abyssinica SIL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The state-of-the-art approaches</a:t>
            </a:r>
            <a:endParaRPr lang="x-none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Overlap-Layout-Consensus (OLC)</a:t>
            </a:r>
            <a:endParaRPr lang="x-none" altLang="zh-CN"/>
          </a:p>
          <a:p>
            <a:pPr lvl="1"/>
            <a:r>
              <a:rPr lang="x-none" altLang="zh-CN"/>
              <a:t>String Graph Assembler (SGA)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De-Bruijn graph approach</a:t>
            </a:r>
            <a:endParaRPr lang="x-none" altLang="zh-CN"/>
          </a:p>
          <a:p>
            <a:pPr lvl="1"/>
            <a:r>
              <a:rPr lang="x-none" altLang="zh-CN"/>
              <a:t>Velvet</a:t>
            </a:r>
            <a:endParaRPr lang="x-none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6760845" y="1591945"/>
            <a:ext cx="4902835" cy="5011312"/>
            <a:chOff x="3045" y="162"/>
            <a:chExt cx="9373" cy="9517"/>
          </a:xfrm>
        </p:grpSpPr>
        <p:sp>
          <p:nvSpPr>
            <p:cNvPr id="4" name="流程图: 可选过程 3"/>
            <p:cNvSpPr/>
            <p:nvPr/>
          </p:nvSpPr>
          <p:spPr>
            <a:xfrm>
              <a:off x="3045" y="1529"/>
              <a:ext cx="3148" cy="1419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000">
                  <a:solidFill>
                    <a:srgbClr val="002060"/>
                  </a:solidFill>
                  <a:latin typeface="Abyssinica SIL" charset="0"/>
                </a:rPr>
                <a:t>Overlap</a:t>
              </a:r>
              <a:endParaRPr lang="x-none" altLang="zh-CN" sz="2000">
                <a:solidFill>
                  <a:srgbClr val="002060"/>
                </a:solidFill>
                <a:latin typeface="Abyssinica SIL" charset="0"/>
              </a:endParaRPr>
            </a:p>
          </p:txBody>
        </p:sp>
        <p:cxnSp>
          <p:nvCxnSpPr>
            <p:cNvPr id="7" name="直接箭头连接符 6"/>
            <p:cNvCxnSpPr>
              <a:endCxn id="4" idx="0"/>
            </p:cNvCxnSpPr>
            <p:nvPr/>
          </p:nvCxnSpPr>
          <p:spPr>
            <a:xfrm>
              <a:off x="4619" y="162"/>
              <a:ext cx="0" cy="1342"/>
            </a:xfrm>
            <a:prstGeom prst="straightConnector1">
              <a:avLst/>
            </a:prstGeom>
            <a:ln w="508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流程图: 可选过程 7"/>
            <p:cNvSpPr/>
            <p:nvPr/>
          </p:nvSpPr>
          <p:spPr>
            <a:xfrm>
              <a:off x="3045" y="3579"/>
              <a:ext cx="3148" cy="1419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000">
                  <a:solidFill>
                    <a:srgbClr val="002060"/>
                  </a:solidFill>
                  <a:latin typeface="Abyssinica SIL" charset="0"/>
                </a:rPr>
                <a:t>Layout</a:t>
              </a:r>
              <a:endParaRPr lang="x-none" altLang="zh-CN" sz="2000">
                <a:solidFill>
                  <a:srgbClr val="002060"/>
                </a:solidFill>
                <a:latin typeface="Abyssinica SIL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4644" y="2912"/>
              <a:ext cx="1" cy="681"/>
            </a:xfrm>
            <a:prstGeom prst="straightConnector1">
              <a:avLst/>
            </a:prstGeom>
            <a:ln w="508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可选过程 9"/>
            <p:cNvSpPr/>
            <p:nvPr/>
          </p:nvSpPr>
          <p:spPr>
            <a:xfrm>
              <a:off x="3070" y="5585"/>
              <a:ext cx="3148" cy="1419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000">
                  <a:solidFill>
                    <a:srgbClr val="002060"/>
                  </a:solidFill>
                  <a:latin typeface="Abyssinica SIL" charset="0"/>
                </a:rPr>
                <a:t>Consensus</a:t>
              </a:r>
              <a:endParaRPr lang="x-none" altLang="zh-CN" sz="2000">
                <a:solidFill>
                  <a:srgbClr val="002060"/>
                </a:solidFill>
                <a:latin typeface="Abyssinica SIL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9212" y="187"/>
              <a:ext cx="3206" cy="6860"/>
              <a:chOff x="9212" y="187"/>
              <a:chExt cx="3206" cy="6860"/>
            </a:xfrm>
            <a:solidFill>
              <a:schemeClr val="accent4">
                <a:lumMod val="20000"/>
                <a:lumOff val="80000"/>
              </a:schemeClr>
            </a:solidFill>
          </p:grpSpPr>
          <p:cxnSp>
            <p:nvCxnSpPr>
              <p:cNvPr id="15" name="直接箭头连接符 14"/>
              <p:cNvCxnSpPr/>
              <p:nvPr/>
            </p:nvCxnSpPr>
            <p:spPr>
              <a:xfrm flipH="1">
                <a:off x="10869" y="2999"/>
                <a:ext cx="21" cy="605"/>
              </a:xfrm>
              <a:prstGeom prst="straightConnector1">
                <a:avLst/>
              </a:prstGeom>
              <a:grpFill/>
              <a:ln w="508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组合 21"/>
              <p:cNvGrpSpPr/>
              <p:nvPr/>
            </p:nvGrpSpPr>
            <p:grpSpPr>
              <a:xfrm>
                <a:off x="9212" y="187"/>
                <a:ext cx="3206" cy="6860"/>
                <a:chOff x="9212" y="187"/>
                <a:chExt cx="3206" cy="6860"/>
              </a:xfrm>
              <a:grpFill/>
            </p:grpSpPr>
            <p:sp>
              <p:nvSpPr>
                <p:cNvPr id="12" name="流程图: 可选过程 11"/>
                <p:cNvSpPr/>
                <p:nvPr/>
              </p:nvSpPr>
              <p:spPr>
                <a:xfrm>
                  <a:off x="9270" y="1529"/>
                  <a:ext cx="3148" cy="1419"/>
                </a:xfrm>
                <a:prstGeom prst="flowChartAlternateProcess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2000">
                      <a:solidFill>
                        <a:srgbClr val="002060"/>
                      </a:solidFill>
                      <a:latin typeface="Abyssinica SIL" charset="0"/>
                    </a:rPr>
                    <a:t>Error correction</a:t>
                  </a:r>
                  <a:endParaRPr lang="x-none" altLang="zh-CN" sz="2000">
                    <a:solidFill>
                      <a:srgbClr val="002060"/>
                    </a:solidFill>
                    <a:latin typeface="Abyssinica SIL" charset="0"/>
                  </a:endParaRPr>
                </a:p>
              </p:txBody>
            </p:sp>
            <p:cxnSp>
              <p:nvCxnSpPr>
                <p:cNvPr id="13" name="直接箭头连接符 12"/>
                <p:cNvCxnSpPr>
                  <a:endCxn id="12" idx="0"/>
                </p:cNvCxnSpPr>
                <p:nvPr/>
              </p:nvCxnSpPr>
              <p:spPr>
                <a:xfrm>
                  <a:off x="10869" y="187"/>
                  <a:ext cx="0" cy="1342"/>
                </a:xfrm>
                <a:prstGeom prst="straightConnector1">
                  <a:avLst/>
                </a:prstGeom>
                <a:grpFill/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流程图: 可选过程 13"/>
                <p:cNvSpPr/>
                <p:nvPr/>
              </p:nvSpPr>
              <p:spPr>
                <a:xfrm>
                  <a:off x="9212" y="3577"/>
                  <a:ext cx="3148" cy="1419"/>
                </a:xfrm>
                <a:prstGeom prst="flowChartAlternateProcess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2000">
                      <a:solidFill>
                        <a:srgbClr val="002060"/>
                      </a:solidFill>
                      <a:latin typeface="Abyssinica SIL" charset="0"/>
                    </a:rPr>
                    <a:t>de-Bruijn</a:t>
                  </a:r>
                  <a:endParaRPr lang="x-none" altLang="zh-CN" sz="2000">
                    <a:solidFill>
                      <a:srgbClr val="002060"/>
                    </a:solidFill>
                    <a:latin typeface="Abyssinica SIL" charset="0"/>
                  </a:endParaRPr>
                </a:p>
                <a:p>
                  <a:pPr algn="ctr"/>
                  <a:r>
                    <a:rPr lang="x-none" altLang="zh-CN" sz="2000">
                      <a:solidFill>
                        <a:srgbClr val="002060"/>
                      </a:solidFill>
                      <a:latin typeface="Abyssinica SIL" charset="0"/>
                    </a:rPr>
                    <a:t>graph</a:t>
                  </a:r>
                  <a:endParaRPr lang="x-none" altLang="zh-CN" sz="2000">
                    <a:solidFill>
                      <a:srgbClr val="002060"/>
                    </a:solidFill>
                    <a:latin typeface="Abyssinica SIL" charset="0"/>
                  </a:endParaRPr>
                </a:p>
              </p:txBody>
            </p:sp>
            <p:sp>
              <p:nvSpPr>
                <p:cNvPr id="16" name="流程图: 可选过程 15"/>
                <p:cNvSpPr/>
                <p:nvPr/>
              </p:nvSpPr>
              <p:spPr>
                <a:xfrm>
                  <a:off x="9220" y="5629"/>
                  <a:ext cx="3148" cy="1419"/>
                </a:xfrm>
                <a:prstGeom prst="flowChartAlternateProcess">
                  <a:avLst/>
                </a:prstGeom>
                <a:grp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2000">
                      <a:solidFill>
                        <a:srgbClr val="002060"/>
                      </a:solidFill>
                      <a:latin typeface="Abyssinica SIL" charset="0"/>
                    </a:rPr>
                    <a:t>Refine</a:t>
                  </a:r>
                  <a:endParaRPr lang="x-none" altLang="zh-CN" sz="2000">
                    <a:solidFill>
                      <a:srgbClr val="002060"/>
                    </a:solidFill>
                    <a:latin typeface="Abyssinica SIL" charset="0"/>
                  </a:endParaRPr>
                </a:p>
              </p:txBody>
            </p:sp>
          </p:grpSp>
          <p:cxnSp>
            <p:nvCxnSpPr>
              <p:cNvPr id="17" name="直接箭头连接符 16"/>
              <p:cNvCxnSpPr>
                <a:stCxn id="14" idx="2"/>
                <a:endCxn id="16" idx="0"/>
              </p:cNvCxnSpPr>
              <p:nvPr/>
            </p:nvCxnSpPr>
            <p:spPr>
              <a:xfrm>
                <a:off x="10786" y="4996"/>
                <a:ext cx="8" cy="633"/>
              </a:xfrm>
              <a:prstGeom prst="straightConnector1">
                <a:avLst/>
              </a:prstGeom>
              <a:grpFill/>
              <a:ln w="50800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流程图: 可选过程 17"/>
            <p:cNvSpPr/>
            <p:nvPr/>
          </p:nvSpPr>
          <p:spPr>
            <a:xfrm>
              <a:off x="6257" y="7585"/>
              <a:ext cx="3380" cy="880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000">
                  <a:solidFill>
                    <a:srgbClr val="002060"/>
                  </a:solidFill>
                  <a:latin typeface="Abyssinica SIL" charset="0"/>
                </a:rPr>
                <a:t>Scaffolding</a:t>
              </a:r>
              <a:endParaRPr lang="x-none" altLang="zh-CN" sz="2000">
                <a:solidFill>
                  <a:srgbClr val="002060"/>
                </a:solidFill>
                <a:latin typeface="Abyssinica SIL" charset="0"/>
              </a:endParaRPr>
            </a:p>
          </p:txBody>
        </p:sp>
        <p:cxnSp>
          <p:nvCxnSpPr>
            <p:cNvPr id="19" name="肘形连接符 18"/>
            <p:cNvCxnSpPr>
              <a:stCxn id="10" idx="2"/>
              <a:endCxn id="18" idx="1"/>
            </p:cNvCxnSpPr>
            <p:nvPr/>
          </p:nvCxnSpPr>
          <p:spPr>
            <a:xfrm rot="5400000" flipV="1">
              <a:off x="4941" y="6708"/>
              <a:ext cx="1020" cy="1612"/>
            </a:xfrm>
            <a:prstGeom prst="bentConnector2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16" idx="2"/>
              <a:endCxn id="18" idx="3"/>
            </p:cNvCxnSpPr>
            <p:nvPr/>
          </p:nvCxnSpPr>
          <p:spPr>
            <a:xfrm rot="5400000">
              <a:off x="9727" y="6957"/>
              <a:ext cx="977" cy="1158"/>
            </a:xfrm>
            <a:prstGeom prst="bentConnector2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4637" y="4994"/>
              <a:ext cx="1" cy="681"/>
            </a:xfrm>
            <a:prstGeom prst="straightConnector1">
              <a:avLst/>
            </a:prstGeom>
            <a:ln w="508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7767" y="8444"/>
              <a:ext cx="20" cy="1235"/>
            </a:xfrm>
            <a:prstGeom prst="straightConnector1">
              <a:avLst/>
            </a:prstGeom>
            <a:ln w="508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Abyssinica SIL" charset="0"/>
              </a:rPr>
              <a:t>Overlap-Layout-Consensus (OLC)</a:t>
            </a:r>
            <a:endParaRPr lang="x-none" altLang="zh-CN">
              <a:latin typeface="Abyssinica SIL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45203" y="2684508"/>
            <a:ext cx="7960492" cy="3076858"/>
            <a:chOff x="4813" y="1069"/>
            <a:chExt cx="11752" cy="4769"/>
          </a:xfrm>
        </p:grpSpPr>
        <p:sp>
          <p:nvSpPr>
            <p:cNvPr id="6" name="流程图: 可选过程 5"/>
            <p:cNvSpPr/>
            <p:nvPr/>
          </p:nvSpPr>
          <p:spPr>
            <a:xfrm>
              <a:off x="4838" y="1069"/>
              <a:ext cx="2325" cy="879"/>
            </a:xfrm>
            <a:prstGeom prst="flowChartAlternateProcess">
              <a:avLst/>
            </a:prstGeom>
            <a:solidFill>
              <a:schemeClr val="bg1"/>
            </a:solidFill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chemeClr val="tx2"/>
                  </a:solidFill>
                  <a:latin typeface="Abyssinica SIL" charset="0"/>
                </a:rPr>
                <a:t>Overlap</a:t>
              </a:r>
              <a:endParaRPr lang="x-none" altLang="zh-CN" sz="2400" b="1">
                <a:solidFill>
                  <a:schemeClr val="tx2"/>
                </a:solidFill>
                <a:latin typeface="Abyssinica SIL" charset="0"/>
              </a:endParaRPr>
            </a:p>
          </p:txBody>
        </p:sp>
        <p:cxnSp>
          <p:nvCxnSpPr>
            <p:cNvPr id="8" name="直接箭头连接符 7"/>
            <p:cNvCxnSpPr>
              <a:stCxn id="6" idx="2"/>
            </p:cNvCxnSpPr>
            <p:nvPr/>
          </p:nvCxnSpPr>
          <p:spPr>
            <a:xfrm>
              <a:off x="6001" y="1973"/>
              <a:ext cx="0" cy="7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流程图: 可选过程 8"/>
            <p:cNvSpPr/>
            <p:nvPr/>
          </p:nvSpPr>
          <p:spPr>
            <a:xfrm>
              <a:off x="4830" y="2636"/>
              <a:ext cx="2325" cy="879"/>
            </a:xfrm>
            <a:prstGeom prst="flowChartAlternateProcess">
              <a:avLst/>
            </a:prstGeom>
            <a:solidFill>
              <a:schemeClr val="bg1"/>
            </a:solidFill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chemeClr val="tx2"/>
                  </a:solidFill>
                  <a:latin typeface="Abyssinica SIL" charset="0"/>
                </a:rPr>
                <a:t>Layout</a:t>
              </a:r>
              <a:endParaRPr lang="x-none" altLang="zh-CN" sz="2400" b="1">
                <a:solidFill>
                  <a:schemeClr val="tx2"/>
                </a:solidFill>
                <a:latin typeface="Abyssinica SIL" charset="0"/>
              </a:endParaRPr>
            </a:p>
          </p:txBody>
        </p:sp>
        <p:cxnSp>
          <p:nvCxnSpPr>
            <p:cNvPr id="11" name="直接箭头连接符 10"/>
            <p:cNvCxnSpPr>
              <a:stCxn id="9" idx="2"/>
            </p:cNvCxnSpPr>
            <p:nvPr/>
          </p:nvCxnSpPr>
          <p:spPr>
            <a:xfrm>
              <a:off x="5993" y="3540"/>
              <a:ext cx="0" cy="7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流程图: 可选过程 11"/>
            <p:cNvSpPr/>
            <p:nvPr/>
          </p:nvSpPr>
          <p:spPr>
            <a:xfrm>
              <a:off x="4813" y="4219"/>
              <a:ext cx="2325" cy="879"/>
            </a:xfrm>
            <a:prstGeom prst="flowChartAlternateProcess">
              <a:avLst/>
            </a:prstGeom>
            <a:solidFill>
              <a:schemeClr val="bg1"/>
            </a:solidFill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100" b="1">
                  <a:solidFill>
                    <a:schemeClr val="tx2"/>
                  </a:solidFill>
                  <a:latin typeface="Abyssinica SIL" charset="0"/>
                </a:rPr>
                <a:t>Consensus</a:t>
              </a:r>
              <a:endParaRPr lang="x-none" altLang="zh-CN" sz="2100" b="1">
                <a:solidFill>
                  <a:schemeClr val="tx2"/>
                </a:solidFill>
                <a:latin typeface="Abyssinica SIL" charset="0"/>
              </a:endParaRPr>
            </a:p>
          </p:txBody>
        </p:sp>
        <p:cxnSp>
          <p:nvCxnSpPr>
            <p:cNvPr id="14" name="直接箭头连接符 13"/>
            <p:cNvCxnSpPr>
              <a:stCxn id="12" idx="2"/>
            </p:cNvCxnSpPr>
            <p:nvPr/>
          </p:nvCxnSpPr>
          <p:spPr>
            <a:xfrm>
              <a:off x="5976" y="5123"/>
              <a:ext cx="0" cy="7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7547" y="1140"/>
              <a:ext cx="4299" cy="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200">
                  <a:solidFill>
                    <a:schemeClr val="tx1">
                      <a:lumMod val="95000"/>
                      <a:lumOff val="5000"/>
                    </a:schemeClr>
                  </a:solidFill>
                  <a:latin typeface="Abyssinica SIL" charset="0"/>
                </a:rPr>
                <a:t>Build overlap graph</a:t>
              </a:r>
              <a:endParaRPr lang="x-none" altLang="zh-CN" sz="2200">
                <a:solidFill>
                  <a:schemeClr val="tx1">
                    <a:lumMod val="95000"/>
                    <a:lumOff val="5000"/>
                  </a:schemeClr>
                </a:solidFill>
                <a:latin typeface="Abyssinica SIL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547" y="2765"/>
              <a:ext cx="8829" cy="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200">
                  <a:solidFill>
                    <a:schemeClr val="tx1">
                      <a:lumMod val="95000"/>
                      <a:lumOff val="5000"/>
                    </a:schemeClr>
                  </a:solidFill>
                  <a:latin typeface="Abyssinica SIL" charset="0"/>
                </a:rPr>
                <a:t>Bundle stretches of the graph into contigs</a:t>
              </a:r>
              <a:endParaRPr lang="x-none" altLang="zh-CN" sz="2200">
                <a:solidFill>
                  <a:schemeClr val="tx1">
                    <a:lumMod val="95000"/>
                    <a:lumOff val="5000"/>
                  </a:schemeClr>
                </a:solidFill>
                <a:latin typeface="Abyssinica SIL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547" y="4340"/>
              <a:ext cx="9018" cy="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200">
                  <a:solidFill>
                    <a:schemeClr val="tx1">
                      <a:lumMod val="95000"/>
                      <a:lumOff val="5000"/>
                    </a:schemeClr>
                  </a:solidFill>
                  <a:latin typeface="Abyssinica SIL" charset="0"/>
                </a:rPr>
                <a:t>Pick most likely nucleotide for each contig</a:t>
              </a:r>
              <a:endParaRPr lang="x-none" altLang="zh-CN" sz="2200">
                <a:solidFill>
                  <a:schemeClr val="tx1">
                    <a:lumMod val="95000"/>
                    <a:lumOff val="5000"/>
                  </a:schemeClr>
                </a:solidFill>
                <a:latin typeface="Abyssinica SIL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" name="标题 35"/>
          <p:cNvSpPr>
            <a:spLocks noGrp="1"/>
          </p:cNvSpPr>
          <p:nvPr>
            <p:ph type="title"/>
          </p:nvPr>
        </p:nvSpPr>
        <p:spPr>
          <a:xfrm>
            <a:off x="300355" y="433070"/>
            <a:ext cx="10515600" cy="1169035"/>
          </a:xfrm>
        </p:spPr>
        <p:txBody>
          <a:bodyPr>
            <a:normAutofit fontScale="90000"/>
          </a:bodyPr>
          <a:p>
            <a:r>
              <a:rPr lang="x-none" altLang="zh-CN">
                <a:solidFill>
                  <a:schemeClr val="accent5"/>
                </a:solidFill>
                <a:latin typeface="Abyssinica SIL" charset="0"/>
              </a:rPr>
              <a:t>1. Overlap</a:t>
            </a:r>
            <a:br>
              <a:rPr lang="x-none" altLang="zh-CN">
                <a:solidFill>
                  <a:schemeClr val="accent5"/>
                </a:solidFill>
                <a:latin typeface="Abyssinica SIL" charset="0"/>
              </a:rPr>
            </a:br>
            <a:r>
              <a:rPr lang="x-none" altLang="zh-CN" sz="3200">
                <a:latin typeface="Abyssinica SIL" charset="0"/>
              </a:rPr>
              <a:t>Build Overlap Graph</a:t>
            </a:r>
            <a:endParaRPr lang="x-none" altLang="zh-CN" sz="3200">
              <a:latin typeface="Abyssinica SIL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530080" y="745490"/>
            <a:ext cx="2073910" cy="3090545"/>
            <a:chOff x="3897" y="971"/>
            <a:chExt cx="3266" cy="4867"/>
          </a:xfrm>
        </p:grpSpPr>
        <p:sp>
          <p:nvSpPr>
            <p:cNvPr id="4" name="流程图: 可选过程 3"/>
            <p:cNvSpPr/>
            <p:nvPr/>
          </p:nvSpPr>
          <p:spPr>
            <a:xfrm>
              <a:off x="4838" y="1069"/>
              <a:ext cx="2325" cy="879"/>
            </a:xfrm>
            <a:prstGeom prst="flowChartAlternateProcess">
              <a:avLst/>
            </a:prstGeom>
            <a:solidFill>
              <a:schemeClr val="bg1"/>
            </a:solidFill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chemeClr val="tx2"/>
                  </a:solidFill>
                  <a:latin typeface="Abyssinica SIL" charset="0"/>
                </a:rPr>
                <a:t>Overlap</a:t>
              </a:r>
              <a:endParaRPr lang="x-none" altLang="zh-CN" sz="2400" b="1">
                <a:solidFill>
                  <a:schemeClr val="tx2"/>
                </a:solidFill>
                <a:latin typeface="Abyssinica SIL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897" y="971"/>
              <a:ext cx="958" cy="110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4000">
                  <a:cs typeface="Bitstream Charter" charset="0"/>
                </a:rPr>
                <a:t>✓</a:t>
              </a:r>
              <a:endParaRPr lang="zh-CN" altLang="en-US" sz="4000">
                <a:cs typeface="Bitstream Charter" charset="0"/>
              </a:endParaRPr>
            </a:p>
          </p:txBody>
        </p:sp>
        <p:cxnSp>
          <p:nvCxnSpPr>
            <p:cNvPr id="7" name="直接箭头连接符 6"/>
            <p:cNvCxnSpPr>
              <a:stCxn id="4" idx="2"/>
            </p:cNvCxnSpPr>
            <p:nvPr/>
          </p:nvCxnSpPr>
          <p:spPr>
            <a:xfrm>
              <a:off x="6001" y="1973"/>
              <a:ext cx="0" cy="7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流程图: 可选过程 7"/>
            <p:cNvSpPr/>
            <p:nvPr/>
          </p:nvSpPr>
          <p:spPr>
            <a:xfrm>
              <a:off x="4830" y="2636"/>
              <a:ext cx="2325" cy="879"/>
            </a:xfrm>
            <a:prstGeom prst="flowChartAlternateProcess">
              <a:avLst/>
            </a:prstGeom>
            <a:solidFill>
              <a:schemeClr val="bg1"/>
            </a:solidFill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chemeClr val="tx2"/>
                  </a:solidFill>
                  <a:latin typeface="Abyssinica SIL" charset="0"/>
                </a:rPr>
                <a:t>Layout</a:t>
              </a:r>
              <a:endParaRPr lang="x-none" altLang="zh-CN" sz="2400" b="1">
                <a:solidFill>
                  <a:schemeClr val="tx2"/>
                </a:solidFill>
                <a:latin typeface="Abyssinica SIL" charset="0"/>
              </a:endParaRPr>
            </a:p>
          </p:txBody>
        </p:sp>
        <p:cxnSp>
          <p:nvCxnSpPr>
            <p:cNvPr id="10" name="直接箭头连接符 9"/>
            <p:cNvCxnSpPr>
              <a:stCxn id="8" idx="2"/>
            </p:cNvCxnSpPr>
            <p:nvPr/>
          </p:nvCxnSpPr>
          <p:spPr>
            <a:xfrm>
              <a:off x="5993" y="3540"/>
              <a:ext cx="0" cy="7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图: 可选过程 10"/>
            <p:cNvSpPr/>
            <p:nvPr/>
          </p:nvSpPr>
          <p:spPr>
            <a:xfrm>
              <a:off x="4813" y="4219"/>
              <a:ext cx="2325" cy="879"/>
            </a:xfrm>
            <a:prstGeom prst="flowChartAlternateProcess">
              <a:avLst/>
            </a:prstGeom>
            <a:solidFill>
              <a:schemeClr val="bg1"/>
            </a:solidFill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100" b="1">
                  <a:solidFill>
                    <a:schemeClr val="tx2"/>
                  </a:solidFill>
                  <a:latin typeface="Abyssinica SIL" charset="0"/>
                </a:rPr>
                <a:t>Consensus</a:t>
              </a:r>
              <a:endParaRPr lang="x-none" altLang="zh-CN" sz="2100" b="1">
                <a:solidFill>
                  <a:schemeClr val="tx2"/>
                </a:solidFill>
                <a:latin typeface="Abyssinica SIL" charset="0"/>
              </a:endParaRPr>
            </a:p>
          </p:txBody>
        </p:sp>
        <p:cxnSp>
          <p:nvCxnSpPr>
            <p:cNvPr id="13" name="直接箭头连接符 12"/>
            <p:cNvCxnSpPr>
              <a:stCxn id="11" idx="2"/>
            </p:cNvCxnSpPr>
            <p:nvPr/>
          </p:nvCxnSpPr>
          <p:spPr>
            <a:xfrm>
              <a:off x="5976" y="5123"/>
              <a:ext cx="0" cy="7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 rot="0">
            <a:off x="3848100" y="4423410"/>
            <a:ext cx="5269865" cy="1821815"/>
            <a:chOff x="10322" y="6896"/>
            <a:chExt cx="7691" cy="2472"/>
          </a:xfrm>
        </p:grpSpPr>
        <p:grpSp>
          <p:nvGrpSpPr>
            <p:cNvPr id="31" name="组合 30"/>
            <p:cNvGrpSpPr/>
            <p:nvPr/>
          </p:nvGrpSpPr>
          <p:grpSpPr>
            <a:xfrm>
              <a:off x="12645" y="6896"/>
              <a:ext cx="5368" cy="2472"/>
              <a:chOff x="12645" y="6896"/>
              <a:chExt cx="5368" cy="2472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6671" y="6896"/>
                <a:ext cx="1342" cy="67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b="1">
                    <a:solidFill>
                      <a:srgbClr val="FF0000"/>
                    </a:solidFill>
                    <a:latin typeface="Abyssinica SIL" charset="0"/>
                  </a:rPr>
                  <a:t>R2</a:t>
                </a:r>
                <a:endParaRPr lang="x-none" altLang="zh-CN" b="1">
                  <a:solidFill>
                    <a:srgbClr val="FF0000"/>
                  </a:solidFill>
                  <a:latin typeface="Abyssinica SIL" charset="0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5220" y="8696"/>
                <a:ext cx="1342" cy="67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>
                    <a:solidFill>
                      <a:srgbClr val="FF0000"/>
                    </a:solidFill>
                    <a:latin typeface="Abyssinica SIL" charset="0"/>
                  </a:rPr>
                  <a:t>R3</a:t>
                </a:r>
                <a:endParaRPr lang="x-none" altLang="zh-CN">
                  <a:solidFill>
                    <a:srgbClr val="FF0000"/>
                  </a:solidFill>
                  <a:latin typeface="Abyssinica SIL" charset="0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12645" y="8006"/>
                <a:ext cx="1342" cy="67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>
                    <a:solidFill>
                      <a:srgbClr val="FF0000"/>
                    </a:solidFill>
                    <a:latin typeface="Abyssinica SIL" charset="0"/>
                  </a:rPr>
                  <a:t>R1</a:t>
                </a:r>
                <a:endParaRPr lang="x-none" altLang="zh-CN">
                  <a:solidFill>
                    <a:srgbClr val="FF0000"/>
                  </a:solidFill>
                  <a:latin typeface="Abyssinica SIL" charset="0"/>
                </a:endParaRPr>
              </a:p>
            </p:txBody>
          </p:sp>
          <p:cxnSp>
            <p:nvCxnSpPr>
              <p:cNvPr id="26" name="曲线连接符 25"/>
              <p:cNvCxnSpPr>
                <a:stCxn id="24" idx="6"/>
                <a:endCxn id="20" idx="2"/>
              </p:cNvCxnSpPr>
              <p:nvPr/>
            </p:nvCxnSpPr>
            <p:spPr>
              <a:xfrm flipV="1">
                <a:off x="13987" y="7233"/>
                <a:ext cx="2684" cy="1110"/>
              </a:xfrm>
              <a:prstGeom prst="curvedConnector3">
                <a:avLst>
                  <a:gd name="adj1" fmla="val 50000"/>
                </a:avLst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曲线连接符 26"/>
              <p:cNvCxnSpPr>
                <a:stCxn id="24" idx="4"/>
                <a:endCxn id="23" idx="2"/>
              </p:cNvCxnSpPr>
              <p:nvPr/>
            </p:nvCxnSpPr>
            <p:spPr>
              <a:xfrm rot="5400000" flipV="1">
                <a:off x="14091" y="7879"/>
                <a:ext cx="354" cy="1904"/>
              </a:xfrm>
              <a:prstGeom prst="curved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曲线连接符 27"/>
              <p:cNvCxnSpPr>
                <a:stCxn id="23" idx="6"/>
                <a:endCxn id="20" idx="4"/>
              </p:cNvCxnSpPr>
              <p:nvPr/>
            </p:nvCxnSpPr>
            <p:spPr>
              <a:xfrm flipV="1">
                <a:off x="16562" y="7569"/>
                <a:ext cx="780" cy="1464"/>
              </a:xfrm>
              <a:prstGeom prst="curved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右箭头 28"/>
            <p:cNvSpPr/>
            <p:nvPr/>
          </p:nvSpPr>
          <p:spPr>
            <a:xfrm>
              <a:off x="10322" y="7797"/>
              <a:ext cx="1781" cy="7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145" y="2085340"/>
            <a:ext cx="6660515" cy="1706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Abyssinica SIL" charset="0"/>
              </a:rPr>
              <a:t>Overlap graph: Example</a:t>
            </a:r>
            <a:endParaRPr lang="x-none" altLang="zh-CN">
              <a:latin typeface="Abyssinica SIL" charset="0"/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idx="1"/>
          </p:nvPr>
        </p:nvSpPr>
        <p:spPr>
          <a:xfrm>
            <a:off x="703580" y="1573530"/>
            <a:ext cx="10515600" cy="4351338"/>
          </a:xfrm>
        </p:spPr>
        <p:txBody>
          <a:bodyPr/>
          <a:p>
            <a:r>
              <a:rPr lang="x-none" altLang="zh-CN">
                <a:latin typeface="Abyssinica SIL" charset="0"/>
              </a:rPr>
              <a:t>Nodes: 6-mers for </a:t>
            </a:r>
            <a:r>
              <a:rPr lang="x-none" altLang="zh-CN">
                <a:solidFill>
                  <a:schemeClr val="accent5"/>
                </a:solidFill>
                <a:latin typeface="Abyssinica SIL" charset="0"/>
              </a:rPr>
              <a:t>GTACGTACGAT</a:t>
            </a:r>
            <a:endParaRPr lang="x-none" altLang="zh-CN">
              <a:solidFill>
                <a:schemeClr val="accent5"/>
              </a:solidFill>
              <a:latin typeface="Abyssinica SIL" charset="0"/>
            </a:endParaRPr>
          </a:p>
          <a:p>
            <a:r>
              <a:rPr lang="x-none" altLang="zh-CN">
                <a:latin typeface="Abyssinica SIL" charset="0"/>
              </a:rPr>
              <a:t>Edges: overlap length &gt;= 4</a:t>
            </a:r>
            <a:endParaRPr lang="x-none" altLang="zh-CN">
              <a:latin typeface="Abyssinica SIL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41375" y="2463800"/>
            <a:ext cx="9445625" cy="4142740"/>
            <a:chOff x="1325" y="3880"/>
            <a:chExt cx="14875" cy="6524"/>
          </a:xfrm>
        </p:grpSpPr>
        <p:sp>
          <p:nvSpPr>
            <p:cNvPr id="5" name="椭圆 4"/>
            <p:cNvSpPr/>
            <p:nvPr/>
          </p:nvSpPr>
          <p:spPr>
            <a:xfrm>
              <a:off x="1325" y="6925"/>
              <a:ext cx="3044" cy="100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200">
                  <a:solidFill>
                    <a:schemeClr val="accent5"/>
                  </a:solidFill>
                  <a:latin typeface="Abyssinica SIL" charset="0"/>
                </a:rPr>
                <a:t>CGTACG</a:t>
              </a:r>
              <a:endParaRPr lang="x-none" altLang="zh-CN" sz="2200">
                <a:solidFill>
                  <a:schemeClr val="accent5"/>
                </a:solidFill>
                <a:latin typeface="Abyssinica SIL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378" y="4981"/>
              <a:ext cx="3044" cy="100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200">
                  <a:solidFill>
                    <a:schemeClr val="accent5"/>
                  </a:solidFill>
                  <a:latin typeface="Abyssinica SIL" charset="0"/>
                </a:rPr>
                <a:t>TACGTA</a:t>
              </a:r>
              <a:endParaRPr lang="x-none" altLang="zh-CN" sz="2200">
                <a:solidFill>
                  <a:schemeClr val="accent5"/>
                </a:solidFill>
                <a:latin typeface="Abyssinica SIL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9780" y="8127"/>
              <a:ext cx="3044" cy="100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200">
                  <a:solidFill>
                    <a:schemeClr val="accent5"/>
                  </a:solidFill>
                  <a:latin typeface="Abyssinica SIL" charset="0"/>
                </a:rPr>
                <a:t>GTACGA</a:t>
              </a:r>
              <a:endParaRPr lang="x-none" altLang="zh-CN" sz="2200">
                <a:solidFill>
                  <a:schemeClr val="accent5"/>
                </a:solidFill>
                <a:latin typeface="Abyssinica SIL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900" y="9404"/>
              <a:ext cx="3044" cy="100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200">
                  <a:solidFill>
                    <a:schemeClr val="accent5"/>
                  </a:solidFill>
                  <a:latin typeface="Abyssinica SIL" charset="0"/>
                </a:rPr>
                <a:t>TACGAT</a:t>
              </a:r>
              <a:endParaRPr lang="x-none" altLang="zh-CN" sz="2200">
                <a:solidFill>
                  <a:schemeClr val="accent5"/>
                </a:solidFill>
                <a:latin typeface="Abyssinica SIL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7972" y="6673"/>
              <a:ext cx="3044" cy="100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200">
                  <a:solidFill>
                    <a:schemeClr val="accent5"/>
                  </a:solidFill>
                  <a:latin typeface="Abyssinica SIL" charset="0"/>
                </a:rPr>
                <a:t>ACGTAC</a:t>
              </a:r>
              <a:endParaRPr lang="x-none" altLang="zh-CN" sz="2200">
                <a:solidFill>
                  <a:schemeClr val="accent5"/>
                </a:solidFill>
                <a:latin typeface="Abyssinica SIL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3156" y="4605"/>
              <a:ext cx="3044" cy="100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200">
                  <a:solidFill>
                    <a:schemeClr val="accent5"/>
                  </a:solidFill>
                  <a:latin typeface="Abyssinica SIL" charset="0"/>
                </a:rPr>
                <a:t>GTACGT</a:t>
              </a:r>
              <a:endParaRPr lang="x-none" altLang="zh-CN" sz="2200">
                <a:solidFill>
                  <a:schemeClr val="accent5"/>
                </a:solidFill>
                <a:latin typeface="Abyssinica SIL" charset="0"/>
              </a:endParaRPr>
            </a:p>
          </p:txBody>
        </p:sp>
        <p:cxnSp>
          <p:nvCxnSpPr>
            <p:cNvPr id="12" name="曲线连接符 11"/>
            <p:cNvCxnSpPr>
              <a:stCxn id="5" idx="0"/>
              <a:endCxn id="11" idx="0"/>
            </p:cNvCxnSpPr>
            <p:nvPr/>
          </p:nvCxnSpPr>
          <p:spPr>
            <a:xfrm rot="16200000">
              <a:off x="7602" y="-151"/>
              <a:ext cx="2321" cy="11831"/>
            </a:xfrm>
            <a:prstGeom prst="curvedConnector3">
              <a:avLst>
                <a:gd name="adj1" fmla="val 114563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曲线连接符 12"/>
            <p:cNvCxnSpPr>
              <a:stCxn id="11" idx="2"/>
              <a:endCxn id="6" idx="6"/>
            </p:cNvCxnSpPr>
            <p:nvPr/>
          </p:nvCxnSpPr>
          <p:spPr>
            <a:xfrm rot="10800000" flipV="1">
              <a:off x="9422" y="5106"/>
              <a:ext cx="3734" cy="377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曲线连接符 13"/>
            <p:cNvCxnSpPr>
              <a:stCxn id="5" idx="7"/>
              <a:endCxn id="6" idx="2"/>
            </p:cNvCxnSpPr>
            <p:nvPr/>
          </p:nvCxnSpPr>
          <p:spPr>
            <a:xfrm rot="16200000">
              <a:off x="4356" y="5050"/>
              <a:ext cx="1590" cy="2455"/>
            </a:xfrm>
            <a:prstGeom prst="curved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曲线连接符 14"/>
            <p:cNvCxnSpPr>
              <a:stCxn id="6" idx="3"/>
              <a:endCxn id="5" idx="6"/>
            </p:cNvCxnSpPr>
            <p:nvPr/>
          </p:nvCxnSpPr>
          <p:spPr>
            <a:xfrm rot="5400000">
              <a:off x="4801" y="5404"/>
              <a:ext cx="1591" cy="2455"/>
            </a:xfrm>
            <a:prstGeom prst="curved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stCxn id="5" idx="4"/>
              <a:endCxn id="9" idx="2"/>
            </p:cNvCxnSpPr>
            <p:nvPr/>
          </p:nvCxnSpPr>
          <p:spPr>
            <a:xfrm rot="5400000" flipV="1">
              <a:off x="6884" y="3889"/>
              <a:ext cx="1978" cy="10053"/>
            </a:xfrm>
            <a:prstGeom prst="curved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曲线连接符 17"/>
            <p:cNvCxnSpPr>
              <a:stCxn id="10" idx="2"/>
              <a:endCxn id="5" idx="5"/>
            </p:cNvCxnSpPr>
            <p:nvPr/>
          </p:nvCxnSpPr>
          <p:spPr>
            <a:xfrm rot="10800000" flipV="1">
              <a:off x="3923" y="7174"/>
              <a:ext cx="4049" cy="606"/>
            </a:xfrm>
            <a:prstGeom prst="curvedConnector4">
              <a:avLst>
                <a:gd name="adj1" fmla="val 44480"/>
                <a:gd name="adj2" fmla="val 124702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>
              <a:stCxn id="10" idx="0"/>
              <a:endCxn id="11" idx="3"/>
            </p:cNvCxnSpPr>
            <p:nvPr/>
          </p:nvCxnSpPr>
          <p:spPr>
            <a:xfrm rot="16200000">
              <a:off x="10942" y="4012"/>
              <a:ext cx="1214" cy="4108"/>
            </a:xfrm>
            <a:prstGeom prst="curvedConnector3">
              <a:avLst>
                <a:gd name="adj1" fmla="val 43987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线连接符 19"/>
            <p:cNvCxnSpPr>
              <a:stCxn id="11" idx="4"/>
              <a:endCxn id="10" idx="6"/>
            </p:cNvCxnSpPr>
            <p:nvPr/>
          </p:nvCxnSpPr>
          <p:spPr>
            <a:xfrm rot="5400000">
              <a:off x="12063" y="4559"/>
              <a:ext cx="1568" cy="3662"/>
            </a:xfrm>
            <a:prstGeom prst="curved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曲线连接符 20"/>
            <p:cNvCxnSpPr>
              <a:stCxn id="10" idx="4"/>
              <a:endCxn id="8" idx="0"/>
            </p:cNvCxnSpPr>
            <p:nvPr/>
          </p:nvCxnSpPr>
          <p:spPr>
            <a:xfrm rot="5400000" flipV="1">
              <a:off x="10172" y="6996"/>
              <a:ext cx="452" cy="180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曲线连接符 21"/>
            <p:cNvCxnSpPr>
              <a:stCxn id="8" idx="6"/>
              <a:endCxn id="9" idx="0"/>
            </p:cNvCxnSpPr>
            <p:nvPr/>
          </p:nvCxnSpPr>
          <p:spPr>
            <a:xfrm>
              <a:off x="12824" y="8628"/>
              <a:ext cx="1598" cy="776"/>
            </a:xfrm>
            <a:prstGeom prst="curved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4"/>
              <a:endCxn id="8" idx="2"/>
            </p:cNvCxnSpPr>
            <p:nvPr/>
          </p:nvCxnSpPr>
          <p:spPr>
            <a:xfrm>
              <a:off x="2847" y="7927"/>
              <a:ext cx="6933" cy="70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3582" y="8444"/>
              <a:ext cx="547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rgbClr val="C00000"/>
                  </a:solidFill>
                  <a:latin typeface="Abyssinica SIL" charset="0"/>
                </a:rPr>
                <a:t>5</a:t>
              </a:r>
              <a:endParaRPr lang="x-none" altLang="zh-CN" sz="2400">
                <a:solidFill>
                  <a:srgbClr val="C00000"/>
                </a:solidFill>
                <a:latin typeface="Abyssinica SIL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19" y="3880"/>
              <a:ext cx="547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rgbClr val="C00000"/>
                  </a:solidFill>
                  <a:latin typeface="Abyssinica SIL" charset="0"/>
                </a:rPr>
                <a:t>5</a:t>
              </a:r>
              <a:endParaRPr lang="x-none" altLang="zh-CN" sz="2400">
                <a:solidFill>
                  <a:srgbClr val="C00000"/>
                </a:solidFill>
                <a:latin typeface="Abyssinica SIL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839" y="7920"/>
              <a:ext cx="547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rgbClr val="C00000"/>
                  </a:solidFill>
                  <a:latin typeface="Abyssinica SIL" charset="0"/>
                </a:rPr>
                <a:t>5</a:t>
              </a:r>
              <a:endParaRPr lang="x-none" altLang="zh-CN" sz="2400">
                <a:solidFill>
                  <a:srgbClr val="C00000"/>
                </a:solidFill>
                <a:latin typeface="Abyssinica SIL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981" y="6705"/>
              <a:ext cx="547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rgbClr val="C00000"/>
                  </a:solidFill>
                  <a:latin typeface="Abyssinica SIL" charset="0"/>
                </a:rPr>
                <a:t>5</a:t>
              </a:r>
              <a:endParaRPr lang="x-none" altLang="zh-CN" sz="2400">
                <a:solidFill>
                  <a:srgbClr val="C00000"/>
                </a:solidFill>
                <a:latin typeface="Abyssinica SIL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180" y="6172"/>
              <a:ext cx="547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rgbClr val="C00000"/>
                  </a:solidFill>
                  <a:latin typeface="Abyssinica SIL" charset="0"/>
                </a:rPr>
                <a:t>4</a:t>
              </a:r>
              <a:endParaRPr lang="x-none" altLang="zh-CN" sz="2400">
                <a:solidFill>
                  <a:srgbClr val="C00000"/>
                </a:solidFill>
                <a:latin typeface="Abyssinica SIL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1581" y="4916"/>
              <a:ext cx="547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rgbClr val="C00000"/>
                  </a:solidFill>
                  <a:latin typeface="Abyssinica SIL" charset="0"/>
                </a:rPr>
                <a:t>5</a:t>
              </a:r>
              <a:endParaRPr lang="x-none" altLang="zh-CN" sz="2400">
                <a:solidFill>
                  <a:srgbClr val="C00000"/>
                </a:solidFill>
                <a:latin typeface="Abyssinica SIL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168" y="5530"/>
              <a:ext cx="547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rgbClr val="C00000"/>
                  </a:solidFill>
                  <a:latin typeface="Abyssinica SIL" charset="0"/>
                </a:rPr>
                <a:t>4</a:t>
              </a:r>
              <a:endParaRPr lang="x-none" altLang="zh-CN" sz="2400">
                <a:solidFill>
                  <a:srgbClr val="C00000"/>
                </a:solidFill>
                <a:latin typeface="Abyssinica SIL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026" y="9194"/>
              <a:ext cx="522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rgbClr val="C00000"/>
                  </a:solidFill>
                  <a:latin typeface="Abyssinica SIL" charset="0"/>
                </a:rPr>
                <a:t>4</a:t>
              </a:r>
              <a:endParaRPr lang="x-none" altLang="zh-CN" sz="2400">
                <a:solidFill>
                  <a:srgbClr val="C00000"/>
                </a:solidFill>
                <a:latin typeface="Abyssinica SIL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893" y="7411"/>
              <a:ext cx="522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rgbClr val="C00000"/>
                  </a:solidFill>
                  <a:latin typeface="Abyssinica SIL" charset="0"/>
                </a:rPr>
                <a:t>4</a:t>
              </a:r>
              <a:endParaRPr lang="x-none" altLang="zh-CN" sz="2400">
                <a:solidFill>
                  <a:srgbClr val="C00000"/>
                </a:solidFill>
                <a:latin typeface="Abyssinica SIL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665" y="6397"/>
              <a:ext cx="522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rgbClr val="C00000"/>
                  </a:solidFill>
                  <a:latin typeface="Abyssinica SIL" charset="0"/>
                </a:rPr>
                <a:t>4</a:t>
              </a:r>
              <a:endParaRPr lang="x-none" altLang="zh-CN" sz="2400">
                <a:solidFill>
                  <a:srgbClr val="C00000"/>
                </a:solidFill>
                <a:latin typeface="Abyssinica SIL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730" y="5358"/>
              <a:ext cx="522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rgbClr val="C00000"/>
                  </a:solidFill>
                  <a:latin typeface="Abyssinica SIL" charset="0"/>
                </a:rPr>
                <a:t>4</a:t>
              </a:r>
              <a:endParaRPr lang="x-none" altLang="zh-CN" sz="2400">
                <a:solidFill>
                  <a:srgbClr val="C00000"/>
                </a:solidFill>
                <a:latin typeface="Abyssinica SIL" charset="0"/>
              </a:endParaRPr>
            </a:p>
          </p:txBody>
        </p:sp>
        <p:cxnSp>
          <p:nvCxnSpPr>
            <p:cNvPr id="38" name="曲线连接符 37"/>
            <p:cNvCxnSpPr>
              <a:stCxn id="6" idx="4"/>
              <a:endCxn id="10" idx="1"/>
            </p:cNvCxnSpPr>
            <p:nvPr/>
          </p:nvCxnSpPr>
          <p:spPr>
            <a:xfrm rot="5400000" flipV="1">
              <a:off x="7740" y="6142"/>
              <a:ext cx="838" cy="518"/>
            </a:xfrm>
            <a:prstGeom prst="curvedConnector3">
              <a:avLst>
                <a:gd name="adj1" fmla="val 41289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8021" y="6043"/>
              <a:ext cx="547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rgbClr val="C00000"/>
                  </a:solidFill>
                  <a:latin typeface="Abyssinica SIL" charset="0"/>
                </a:rPr>
                <a:t>5</a:t>
              </a:r>
              <a:endParaRPr lang="x-none" altLang="zh-CN" sz="2400">
                <a:solidFill>
                  <a:srgbClr val="C00000"/>
                </a:solidFill>
                <a:latin typeface="Abyssinica SIL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3210" y="314960"/>
            <a:ext cx="10515600" cy="932815"/>
          </a:xfrm>
        </p:spPr>
        <p:txBody>
          <a:bodyPr>
            <a:normAutofit fontScale="90000"/>
          </a:bodyPr>
          <a:p>
            <a:r>
              <a:rPr lang="x-none" altLang="zh-CN">
                <a:solidFill>
                  <a:schemeClr val="accent5"/>
                </a:solidFill>
                <a:latin typeface="Abyssinica SIL" charset="0"/>
              </a:rPr>
              <a:t>2. Layout</a:t>
            </a:r>
            <a:br>
              <a:rPr lang="x-none" altLang="zh-CN" sz="3600">
                <a:latin typeface="Abyssinica SIL" charset="0"/>
              </a:rPr>
            </a:br>
            <a:r>
              <a:rPr lang="x-none" altLang="zh-CN" sz="3600">
                <a:solidFill>
                  <a:schemeClr val="tx1">
                    <a:lumMod val="95000"/>
                    <a:lumOff val="5000"/>
                  </a:schemeClr>
                </a:solidFill>
                <a:latin typeface="Abyssinica SIL" charset="0"/>
                <a:sym typeface="+mn-ea"/>
              </a:rPr>
              <a:t>Bundle stretches of the graph into contigs</a:t>
            </a:r>
            <a:endParaRPr lang="x-none" altLang="zh-CN" sz="3600">
              <a:latin typeface="Abyssinica SIL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716770" y="469265"/>
            <a:ext cx="2078990" cy="3090545"/>
            <a:chOff x="3889" y="971"/>
            <a:chExt cx="3274" cy="4867"/>
          </a:xfrm>
        </p:grpSpPr>
        <p:sp>
          <p:nvSpPr>
            <p:cNvPr id="4" name="流程图: 可选过程 3"/>
            <p:cNvSpPr/>
            <p:nvPr/>
          </p:nvSpPr>
          <p:spPr>
            <a:xfrm>
              <a:off x="4838" y="1069"/>
              <a:ext cx="2325" cy="879"/>
            </a:xfrm>
            <a:prstGeom prst="flowChartAlternateProcess">
              <a:avLst/>
            </a:prstGeom>
            <a:solidFill>
              <a:schemeClr val="bg1"/>
            </a:solidFill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chemeClr val="tx2"/>
                  </a:solidFill>
                  <a:latin typeface="Abyssinica SIL" charset="0"/>
                </a:rPr>
                <a:t>Overlap</a:t>
              </a:r>
              <a:endParaRPr lang="x-none" altLang="zh-CN" sz="2400" b="1">
                <a:solidFill>
                  <a:schemeClr val="tx2"/>
                </a:solidFill>
                <a:latin typeface="Abyssinica SIL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897" y="971"/>
              <a:ext cx="958" cy="110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4000">
                  <a:cs typeface="Bitstream Charter" charset="0"/>
                </a:rPr>
                <a:t>✓</a:t>
              </a:r>
              <a:endParaRPr lang="zh-CN" altLang="en-US" sz="4000">
                <a:cs typeface="Bitstream Charter" charset="0"/>
              </a:endParaRPr>
            </a:p>
          </p:txBody>
        </p:sp>
        <p:cxnSp>
          <p:nvCxnSpPr>
            <p:cNvPr id="7" name="直接箭头连接符 6"/>
            <p:cNvCxnSpPr>
              <a:stCxn id="4" idx="2"/>
            </p:cNvCxnSpPr>
            <p:nvPr/>
          </p:nvCxnSpPr>
          <p:spPr>
            <a:xfrm>
              <a:off x="6001" y="1973"/>
              <a:ext cx="0" cy="7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流程图: 可选过程 7"/>
            <p:cNvSpPr/>
            <p:nvPr/>
          </p:nvSpPr>
          <p:spPr>
            <a:xfrm>
              <a:off x="4830" y="2636"/>
              <a:ext cx="2325" cy="879"/>
            </a:xfrm>
            <a:prstGeom prst="flowChartAlternateProcess">
              <a:avLst/>
            </a:prstGeom>
            <a:solidFill>
              <a:schemeClr val="bg1"/>
            </a:solidFill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chemeClr val="tx2"/>
                  </a:solidFill>
                  <a:latin typeface="Abyssinica SIL" charset="0"/>
                </a:rPr>
                <a:t>Layout</a:t>
              </a:r>
              <a:endParaRPr lang="x-none" altLang="zh-CN" sz="2400" b="1">
                <a:solidFill>
                  <a:schemeClr val="tx2"/>
                </a:solidFill>
                <a:latin typeface="Abyssinica SIL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889" y="2538"/>
              <a:ext cx="958" cy="110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4000">
                  <a:cs typeface="Bitstream Charter" charset="0"/>
                </a:rPr>
                <a:t>✓</a:t>
              </a:r>
              <a:endParaRPr lang="zh-CN" altLang="en-US" sz="4000">
                <a:cs typeface="Bitstream Charter" charset="0"/>
              </a:endParaRPr>
            </a:p>
          </p:txBody>
        </p:sp>
        <p:cxnSp>
          <p:nvCxnSpPr>
            <p:cNvPr id="10" name="直接箭头连接符 9"/>
            <p:cNvCxnSpPr>
              <a:stCxn id="8" idx="2"/>
            </p:cNvCxnSpPr>
            <p:nvPr/>
          </p:nvCxnSpPr>
          <p:spPr>
            <a:xfrm>
              <a:off x="5993" y="3540"/>
              <a:ext cx="0" cy="7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图: 可选过程 10"/>
            <p:cNvSpPr/>
            <p:nvPr/>
          </p:nvSpPr>
          <p:spPr>
            <a:xfrm>
              <a:off x="4813" y="4219"/>
              <a:ext cx="2325" cy="879"/>
            </a:xfrm>
            <a:prstGeom prst="flowChartAlternateProcess">
              <a:avLst/>
            </a:prstGeom>
            <a:solidFill>
              <a:schemeClr val="bg1"/>
            </a:solidFill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100" b="1">
                  <a:solidFill>
                    <a:schemeClr val="tx2"/>
                  </a:solidFill>
                  <a:latin typeface="Abyssinica SIL" charset="0"/>
                </a:rPr>
                <a:t>Consensus</a:t>
              </a:r>
              <a:endParaRPr lang="x-none" altLang="zh-CN" sz="2100" b="1">
                <a:solidFill>
                  <a:schemeClr val="tx2"/>
                </a:solidFill>
                <a:latin typeface="Abyssinica SIL" charset="0"/>
              </a:endParaRPr>
            </a:p>
          </p:txBody>
        </p:sp>
        <p:cxnSp>
          <p:nvCxnSpPr>
            <p:cNvPr id="13" name="直接箭头连接符 12"/>
            <p:cNvCxnSpPr>
              <a:stCxn id="11" idx="2"/>
            </p:cNvCxnSpPr>
            <p:nvPr/>
          </p:nvCxnSpPr>
          <p:spPr>
            <a:xfrm>
              <a:off x="5976" y="5123"/>
              <a:ext cx="0" cy="7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101600" y="1858645"/>
            <a:ext cx="9445625" cy="4142740"/>
            <a:chOff x="1325" y="3880"/>
            <a:chExt cx="14875" cy="6524"/>
          </a:xfrm>
        </p:grpSpPr>
        <p:sp>
          <p:nvSpPr>
            <p:cNvPr id="46" name="椭圆 45"/>
            <p:cNvSpPr/>
            <p:nvPr/>
          </p:nvSpPr>
          <p:spPr>
            <a:xfrm>
              <a:off x="1325" y="6925"/>
              <a:ext cx="3044" cy="10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200">
                  <a:solidFill>
                    <a:schemeClr val="accent5"/>
                  </a:solidFill>
                  <a:latin typeface="Abyssinica SIL" charset="0"/>
                </a:rPr>
                <a:t>CGTACG</a:t>
              </a:r>
              <a:endParaRPr lang="x-none" altLang="zh-CN" sz="2200">
                <a:solidFill>
                  <a:schemeClr val="accent5"/>
                </a:solidFill>
                <a:latin typeface="Abyssinica SIL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6378" y="4981"/>
              <a:ext cx="3044" cy="10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200">
                  <a:solidFill>
                    <a:schemeClr val="accent5"/>
                  </a:solidFill>
                  <a:latin typeface="Abyssinica SIL" charset="0"/>
                </a:rPr>
                <a:t>TACGTA</a:t>
              </a:r>
              <a:endParaRPr lang="x-none" altLang="zh-CN" sz="2200">
                <a:solidFill>
                  <a:schemeClr val="accent5"/>
                </a:solidFill>
                <a:latin typeface="Abyssinica SIL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9780" y="8127"/>
              <a:ext cx="3044" cy="10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200">
                  <a:solidFill>
                    <a:schemeClr val="accent5"/>
                  </a:solidFill>
                  <a:latin typeface="Abyssinica SIL" charset="0"/>
                </a:rPr>
                <a:t>GTACGA</a:t>
              </a:r>
              <a:endParaRPr lang="x-none" altLang="zh-CN" sz="2200">
                <a:solidFill>
                  <a:schemeClr val="accent5"/>
                </a:solidFill>
                <a:latin typeface="Abyssinica SIL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12900" y="9404"/>
              <a:ext cx="3044" cy="10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200">
                  <a:solidFill>
                    <a:schemeClr val="accent5"/>
                  </a:solidFill>
                  <a:latin typeface="Abyssinica SIL" charset="0"/>
                </a:rPr>
                <a:t>TACGAT</a:t>
              </a:r>
              <a:endParaRPr lang="x-none" altLang="zh-CN" sz="2200">
                <a:solidFill>
                  <a:schemeClr val="accent5"/>
                </a:solidFill>
                <a:latin typeface="Abyssinica SIL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7972" y="6673"/>
              <a:ext cx="3044" cy="10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200">
                  <a:solidFill>
                    <a:schemeClr val="accent5"/>
                  </a:solidFill>
                  <a:latin typeface="Abyssinica SIL" charset="0"/>
                </a:rPr>
                <a:t>ACGTAC</a:t>
              </a:r>
              <a:endParaRPr lang="x-none" altLang="zh-CN" sz="2200">
                <a:solidFill>
                  <a:schemeClr val="accent5"/>
                </a:solidFill>
                <a:latin typeface="Abyssinica SIL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13156" y="4605"/>
              <a:ext cx="3044" cy="10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200">
                  <a:solidFill>
                    <a:schemeClr val="accent5"/>
                  </a:solidFill>
                  <a:latin typeface="Abyssinica SIL" charset="0"/>
                </a:rPr>
                <a:t>GTACGT</a:t>
              </a:r>
              <a:endParaRPr lang="x-none" altLang="zh-CN" sz="2200">
                <a:solidFill>
                  <a:schemeClr val="accent5"/>
                </a:solidFill>
                <a:latin typeface="Abyssinica SIL" charset="0"/>
              </a:endParaRPr>
            </a:p>
          </p:txBody>
        </p:sp>
        <p:cxnSp>
          <p:nvCxnSpPr>
            <p:cNvPr id="52" name="曲线连接符 51"/>
            <p:cNvCxnSpPr>
              <a:stCxn id="46" idx="0"/>
              <a:endCxn id="51" idx="0"/>
            </p:cNvCxnSpPr>
            <p:nvPr/>
          </p:nvCxnSpPr>
          <p:spPr>
            <a:xfrm rot="16200000">
              <a:off x="7602" y="-151"/>
              <a:ext cx="2321" cy="11831"/>
            </a:xfrm>
            <a:prstGeom prst="curvedConnector3">
              <a:avLst>
                <a:gd name="adj1" fmla="val 114563"/>
              </a:avLst>
            </a:prstGeom>
            <a:ln w="38100"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曲线连接符 52"/>
            <p:cNvCxnSpPr>
              <a:stCxn id="51" idx="2"/>
              <a:endCxn id="47" idx="6"/>
            </p:cNvCxnSpPr>
            <p:nvPr/>
          </p:nvCxnSpPr>
          <p:spPr>
            <a:xfrm rot="10800000" flipV="1">
              <a:off x="9422" y="5106"/>
              <a:ext cx="3734" cy="3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曲线连接符 53"/>
            <p:cNvCxnSpPr>
              <a:stCxn id="46" idx="7"/>
              <a:endCxn id="47" idx="2"/>
            </p:cNvCxnSpPr>
            <p:nvPr/>
          </p:nvCxnSpPr>
          <p:spPr>
            <a:xfrm rot="16200000">
              <a:off x="4356" y="5050"/>
              <a:ext cx="1590" cy="2455"/>
            </a:xfrm>
            <a:prstGeom prst="curvedConnector2">
              <a:avLst/>
            </a:prstGeom>
            <a:ln w="38100"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曲线连接符 54"/>
            <p:cNvCxnSpPr>
              <a:stCxn id="47" idx="3"/>
              <a:endCxn id="46" idx="6"/>
            </p:cNvCxnSpPr>
            <p:nvPr/>
          </p:nvCxnSpPr>
          <p:spPr>
            <a:xfrm rot="5400000">
              <a:off x="4801" y="5404"/>
              <a:ext cx="1591" cy="2455"/>
            </a:xfrm>
            <a:prstGeom prst="curvedConnector2">
              <a:avLst/>
            </a:prstGeom>
            <a:ln w="38100"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曲线连接符 55"/>
            <p:cNvCxnSpPr>
              <a:stCxn id="46" idx="4"/>
              <a:endCxn id="49" idx="2"/>
            </p:cNvCxnSpPr>
            <p:nvPr/>
          </p:nvCxnSpPr>
          <p:spPr>
            <a:xfrm rot="5400000" flipV="1">
              <a:off x="6884" y="3889"/>
              <a:ext cx="1978" cy="10053"/>
            </a:xfrm>
            <a:prstGeom prst="curvedConnector2">
              <a:avLst/>
            </a:prstGeom>
            <a:ln w="38100"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曲线连接符 56"/>
            <p:cNvCxnSpPr>
              <a:stCxn id="50" idx="2"/>
              <a:endCxn id="46" idx="5"/>
            </p:cNvCxnSpPr>
            <p:nvPr/>
          </p:nvCxnSpPr>
          <p:spPr>
            <a:xfrm rot="10800000" flipV="1">
              <a:off x="3923" y="7174"/>
              <a:ext cx="4049" cy="606"/>
            </a:xfrm>
            <a:prstGeom prst="curvedConnector4">
              <a:avLst>
                <a:gd name="adj1" fmla="val 44480"/>
                <a:gd name="adj2" fmla="val 124702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曲线连接符 57"/>
            <p:cNvCxnSpPr>
              <a:stCxn id="50" idx="0"/>
              <a:endCxn id="51" idx="3"/>
            </p:cNvCxnSpPr>
            <p:nvPr/>
          </p:nvCxnSpPr>
          <p:spPr>
            <a:xfrm rot="16200000">
              <a:off x="10942" y="4012"/>
              <a:ext cx="1214" cy="4108"/>
            </a:xfrm>
            <a:prstGeom prst="curvedConnector3">
              <a:avLst>
                <a:gd name="adj1" fmla="val 43987"/>
              </a:avLst>
            </a:prstGeom>
            <a:ln w="38100"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线连接符 58"/>
            <p:cNvCxnSpPr>
              <a:stCxn id="51" idx="4"/>
              <a:endCxn id="50" idx="6"/>
            </p:cNvCxnSpPr>
            <p:nvPr/>
          </p:nvCxnSpPr>
          <p:spPr>
            <a:xfrm rot="5400000">
              <a:off x="12063" y="4559"/>
              <a:ext cx="1568" cy="3662"/>
            </a:xfrm>
            <a:prstGeom prst="curvedConnector2">
              <a:avLst/>
            </a:prstGeom>
            <a:ln w="38100"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曲线连接符 59"/>
            <p:cNvCxnSpPr>
              <a:stCxn id="50" idx="4"/>
              <a:endCxn id="48" idx="0"/>
            </p:cNvCxnSpPr>
            <p:nvPr/>
          </p:nvCxnSpPr>
          <p:spPr>
            <a:xfrm rot="5400000" flipV="1">
              <a:off x="10172" y="6996"/>
              <a:ext cx="452" cy="180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曲线连接符 60"/>
            <p:cNvCxnSpPr>
              <a:stCxn id="48" idx="6"/>
              <a:endCxn id="49" idx="0"/>
            </p:cNvCxnSpPr>
            <p:nvPr/>
          </p:nvCxnSpPr>
          <p:spPr>
            <a:xfrm>
              <a:off x="12824" y="8628"/>
              <a:ext cx="1598" cy="776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6" idx="4"/>
              <a:endCxn id="48" idx="2"/>
            </p:cNvCxnSpPr>
            <p:nvPr/>
          </p:nvCxnSpPr>
          <p:spPr>
            <a:xfrm>
              <a:off x="2847" y="7927"/>
              <a:ext cx="6933" cy="70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3582" y="8444"/>
              <a:ext cx="547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rgbClr val="C00000"/>
                  </a:solidFill>
                  <a:latin typeface="Abyssinica SIL" charset="0"/>
                </a:rPr>
                <a:t>5</a:t>
              </a:r>
              <a:endParaRPr lang="x-none" altLang="zh-CN" sz="2400">
                <a:solidFill>
                  <a:srgbClr val="C00000"/>
                </a:solidFill>
                <a:latin typeface="Abyssinica SIL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619" y="3880"/>
              <a:ext cx="547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byssinica SIL" charset="0"/>
                </a:rPr>
                <a:t>5</a:t>
              </a:r>
              <a:endParaRPr lang="x-none" altLang="zh-CN" sz="2400">
                <a:solidFill>
                  <a:schemeClr val="accent2">
                    <a:lumMod val="20000"/>
                    <a:lumOff val="80000"/>
                  </a:schemeClr>
                </a:solidFill>
                <a:latin typeface="Abyssinica SIL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839" y="7920"/>
              <a:ext cx="547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rgbClr val="C00000"/>
                  </a:solidFill>
                  <a:latin typeface="Abyssinica SIL" charset="0"/>
                </a:rPr>
                <a:t>5</a:t>
              </a:r>
              <a:endParaRPr lang="x-none" altLang="zh-CN" sz="2400">
                <a:solidFill>
                  <a:srgbClr val="C00000"/>
                </a:solidFill>
                <a:latin typeface="Abyssinica SIL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981" y="6705"/>
              <a:ext cx="547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rgbClr val="C00000"/>
                  </a:solidFill>
                  <a:latin typeface="Abyssinica SIL" charset="0"/>
                </a:rPr>
                <a:t>5</a:t>
              </a:r>
              <a:endParaRPr lang="x-none" altLang="zh-CN" sz="2400">
                <a:solidFill>
                  <a:srgbClr val="C00000"/>
                </a:solidFill>
                <a:latin typeface="Abyssinica SIL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3180" y="6172"/>
              <a:ext cx="547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byssinica SIL" charset="0"/>
                </a:rPr>
                <a:t>4</a:t>
              </a:r>
              <a:endParaRPr lang="x-none" altLang="zh-CN" sz="2400">
                <a:solidFill>
                  <a:schemeClr val="accent2">
                    <a:lumMod val="20000"/>
                    <a:lumOff val="80000"/>
                  </a:schemeClr>
                </a:solidFill>
                <a:latin typeface="Abyssinica SIL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1581" y="4916"/>
              <a:ext cx="547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rgbClr val="C00000"/>
                  </a:solidFill>
                  <a:latin typeface="Abyssinica SIL" charset="0"/>
                </a:rPr>
                <a:t>5</a:t>
              </a:r>
              <a:endParaRPr lang="x-none" altLang="zh-CN" sz="2400">
                <a:solidFill>
                  <a:srgbClr val="C00000"/>
                </a:solidFill>
                <a:latin typeface="Abyssinica SIL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168" y="5530"/>
              <a:ext cx="547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byssinica SIL" charset="0"/>
                </a:rPr>
                <a:t>4</a:t>
              </a:r>
              <a:endParaRPr lang="x-none" altLang="zh-CN" sz="2400">
                <a:solidFill>
                  <a:schemeClr val="accent2">
                    <a:lumMod val="20000"/>
                    <a:lumOff val="80000"/>
                  </a:schemeClr>
                </a:solidFill>
                <a:latin typeface="Abyssinica SIL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9026" y="9194"/>
              <a:ext cx="522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byssinica SIL" charset="0"/>
                </a:rPr>
                <a:t>4</a:t>
              </a:r>
              <a:endParaRPr lang="x-none" altLang="zh-CN" sz="2400">
                <a:solidFill>
                  <a:schemeClr val="accent2">
                    <a:lumMod val="20000"/>
                    <a:lumOff val="80000"/>
                  </a:schemeClr>
                </a:solidFill>
                <a:latin typeface="Abyssinica SIL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0893" y="7411"/>
              <a:ext cx="522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byssinica SIL" charset="0"/>
                </a:rPr>
                <a:t>4</a:t>
              </a:r>
              <a:endParaRPr lang="x-none" altLang="zh-CN" sz="2400">
                <a:solidFill>
                  <a:schemeClr val="accent2">
                    <a:lumMod val="20000"/>
                    <a:lumOff val="80000"/>
                  </a:schemeClr>
                </a:solidFill>
                <a:latin typeface="Abyssinica SIL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665" y="6397"/>
              <a:ext cx="522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byssinica SIL" charset="0"/>
                </a:rPr>
                <a:t>4</a:t>
              </a:r>
              <a:endParaRPr lang="x-none" altLang="zh-CN" sz="2400">
                <a:solidFill>
                  <a:schemeClr val="accent2">
                    <a:lumMod val="20000"/>
                    <a:lumOff val="80000"/>
                  </a:schemeClr>
                </a:solidFill>
                <a:latin typeface="Abyssinica SIL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730" y="5358"/>
              <a:ext cx="522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byssinica SIL" charset="0"/>
                </a:rPr>
                <a:t>4</a:t>
              </a:r>
              <a:endParaRPr lang="x-none" altLang="zh-CN" sz="2400">
                <a:solidFill>
                  <a:schemeClr val="accent2">
                    <a:lumMod val="20000"/>
                    <a:lumOff val="80000"/>
                  </a:schemeClr>
                </a:solidFill>
                <a:latin typeface="Abyssinica SIL" charset="0"/>
              </a:endParaRPr>
            </a:p>
          </p:txBody>
        </p:sp>
        <p:cxnSp>
          <p:nvCxnSpPr>
            <p:cNvPr id="74" name="曲线连接符 73"/>
            <p:cNvCxnSpPr>
              <a:stCxn id="47" idx="4"/>
              <a:endCxn id="50" idx="1"/>
            </p:cNvCxnSpPr>
            <p:nvPr/>
          </p:nvCxnSpPr>
          <p:spPr>
            <a:xfrm rot="5400000" flipV="1">
              <a:off x="7740" y="6142"/>
              <a:ext cx="838" cy="518"/>
            </a:xfrm>
            <a:prstGeom prst="curvedConnector3">
              <a:avLst>
                <a:gd name="adj1" fmla="val 41289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8021" y="6043"/>
              <a:ext cx="547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2400">
                  <a:solidFill>
                    <a:srgbClr val="C00000"/>
                  </a:solidFill>
                  <a:latin typeface="Abyssinica SIL" charset="0"/>
                </a:rPr>
                <a:t>5</a:t>
              </a:r>
              <a:endParaRPr lang="x-none" altLang="zh-CN" sz="2400">
                <a:solidFill>
                  <a:srgbClr val="C00000"/>
                </a:solidFill>
                <a:latin typeface="Abyssinica SIL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97180" y="71755"/>
            <a:ext cx="10515600" cy="1223645"/>
          </a:xfrm>
        </p:spPr>
        <p:txBody>
          <a:bodyPr>
            <a:normAutofit fontScale="90000"/>
          </a:bodyPr>
          <a:p>
            <a:r>
              <a:rPr lang="x-none" altLang="zh-CN">
                <a:solidFill>
                  <a:schemeClr val="accent5"/>
                </a:solidFill>
                <a:latin typeface="Abyssinica SIL" charset="0"/>
              </a:rPr>
              <a:t>3. Consensus</a:t>
            </a:r>
            <a:br>
              <a:rPr lang="x-none" altLang="zh-CN">
                <a:latin typeface="Abyssinica SIL" charset="0"/>
              </a:rPr>
            </a:br>
            <a:r>
              <a:rPr lang="x-none" altLang="zh-CN" sz="3200">
                <a:solidFill>
                  <a:schemeClr val="tx1">
                    <a:lumMod val="95000"/>
                    <a:lumOff val="5000"/>
                  </a:schemeClr>
                </a:solidFill>
                <a:latin typeface="Abyssinica SIL" charset="0"/>
                <a:sym typeface="+mn-ea"/>
              </a:rPr>
              <a:t>Pick most likely nucleotide for each contig</a:t>
            </a:r>
            <a:endParaRPr lang="x-none" altLang="zh-CN" sz="3200">
              <a:latin typeface="Abyssinica SIL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865995" y="383540"/>
            <a:ext cx="2089785" cy="3090545"/>
            <a:chOff x="3872" y="971"/>
            <a:chExt cx="3291" cy="4867"/>
          </a:xfrm>
        </p:grpSpPr>
        <p:sp>
          <p:nvSpPr>
            <p:cNvPr id="4" name="流程图: 可选过程 3"/>
            <p:cNvSpPr/>
            <p:nvPr/>
          </p:nvSpPr>
          <p:spPr>
            <a:xfrm>
              <a:off x="4838" y="1069"/>
              <a:ext cx="2325" cy="879"/>
            </a:xfrm>
            <a:prstGeom prst="flowChartAlternateProcess">
              <a:avLst/>
            </a:prstGeom>
            <a:solidFill>
              <a:schemeClr val="bg1"/>
            </a:solidFill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chemeClr val="tx2"/>
                  </a:solidFill>
                  <a:latin typeface="Abyssinica SIL" charset="0"/>
                </a:rPr>
                <a:t>Overlap</a:t>
              </a:r>
              <a:endParaRPr lang="x-none" altLang="zh-CN" sz="2400" b="1">
                <a:solidFill>
                  <a:schemeClr val="tx2"/>
                </a:solidFill>
                <a:latin typeface="Abyssinica SIL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897" y="971"/>
              <a:ext cx="958" cy="110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4000">
                  <a:cs typeface="Bitstream Charter" charset="0"/>
                </a:rPr>
                <a:t>✓</a:t>
              </a:r>
              <a:endParaRPr lang="zh-CN" altLang="en-US" sz="4000">
                <a:cs typeface="Bitstream Charter" charset="0"/>
              </a:endParaRPr>
            </a:p>
          </p:txBody>
        </p:sp>
        <p:cxnSp>
          <p:nvCxnSpPr>
            <p:cNvPr id="7" name="直接箭头连接符 6"/>
            <p:cNvCxnSpPr>
              <a:stCxn id="4" idx="2"/>
            </p:cNvCxnSpPr>
            <p:nvPr/>
          </p:nvCxnSpPr>
          <p:spPr>
            <a:xfrm>
              <a:off x="6001" y="1973"/>
              <a:ext cx="0" cy="7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流程图: 可选过程 7"/>
            <p:cNvSpPr/>
            <p:nvPr/>
          </p:nvSpPr>
          <p:spPr>
            <a:xfrm>
              <a:off x="4830" y="2636"/>
              <a:ext cx="2325" cy="879"/>
            </a:xfrm>
            <a:prstGeom prst="flowChartAlternateProcess">
              <a:avLst/>
            </a:prstGeom>
            <a:solidFill>
              <a:schemeClr val="bg1"/>
            </a:solidFill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chemeClr val="tx2"/>
                  </a:solidFill>
                  <a:latin typeface="Abyssinica SIL" charset="0"/>
                </a:rPr>
                <a:t>Layout</a:t>
              </a:r>
              <a:endParaRPr lang="x-none" altLang="zh-CN" sz="2400" b="1">
                <a:solidFill>
                  <a:schemeClr val="tx2"/>
                </a:solidFill>
                <a:latin typeface="Abyssinica SIL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889" y="2538"/>
              <a:ext cx="958" cy="110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4000">
                  <a:cs typeface="Bitstream Charter" charset="0"/>
                </a:rPr>
                <a:t>✓</a:t>
              </a:r>
              <a:endParaRPr lang="zh-CN" altLang="en-US" sz="4000">
                <a:cs typeface="Bitstream Charter" charset="0"/>
              </a:endParaRPr>
            </a:p>
          </p:txBody>
        </p:sp>
        <p:cxnSp>
          <p:nvCxnSpPr>
            <p:cNvPr id="10" name="直接箭头连接符 9"/>
            <p:cNvCxnSpPr>
              <a:stCxn id="8" idx="2"/>
            </p:cNvCxnSpPr>
            <p:nvPr/>
          </p:nvCxnSpPr>
          <p:spPr>
            <a:xfrm>
              <a:off x="5993" y="3540"/>
              <a:ext cx="0" cy="7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图: 可选过程 10"/>
            <p:cNvSpPr/>
            <p:nvPr/>
          </p:nvSpPr>
          <p:spPr>
            <a:xfrm>
              <a:off x="4813" y="4219"/>
              <a:ext cx="2325" cy="879"/>
            </a:xfrm>
            <a:prstGeom prst="flowChartAlternateProcess">
              <a:avLst/>
            </a:prstGeom>
            <a:solidFill>
              <a:schemeClr val="bg1"/>
            </a:solidFill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100" b="1">
                  <a:solidFill>
                    <a:schemeClr val="tx2"/>
                  </a:solidFill>
                  <a:latin typeface="Abyssinica SIL" charset="0"/>
                </a:rPr>
                <a:t>Consensus</a:t>
              </a:r>
              <a:endParaRPr lang="x-none" altLang="zh-CN" sz="2100" b="1">
                <a:solidFill>
                  <a:schemeClr val="tx2"/>
                </a:solidFill>
                <a:latin typeface="Abyssinica SIL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872" y="4121"/>
              <a:ext cx="958" cy="110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4000">
                  <a:cs typeface="Bitstream Charter" charset="0"/>
                </a:rPr>
                <a:t>✓</a:t>
              </a:r>
              <a:endParaRPr lang="zh-CN" altLang="en-US" sz="4000">
                <a:cs typeface="Bitstream Charter" charset="0"/>
              </a:endParaRPr>
            </a:p>
          </p:txBody>
        </p:sp>
        <p:cxnSp>
          <p:nvCxnSpPr>
            <p:cNvPr id="13" name="直接箭头连接符 12"/>
            <p:cNvCxnSpPr>
              <a:stCxn id="11" idx="2"/>
            </p:cNvCxnSpPr>
            <p:nvPr/>
          </p:nvCxnSpPr>
          <p:spPr>
            <a:xfrm>
              <a:off x="5976" y="5123"/>
              <a:ext cx="0" cy="7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356235" y="1279525"/>
            <a:ext cx="8319135" cy="2580005"/>
            <a:chOff x="1325" y="3880"/>
            <a:chExt cx="14875" cy="6525"/>
          </a:xfrm>
        </p:grpSpPr>
        <p:sp>
          <p:nvSpPr>
            <p:cNvPr id="46" name="椭圆 45"/>
            <p:cNvSpPr/>
            <p:nvPr/>
          </p:nvSpPr>
          <p:spPr>
            <a:xfrm>
              <a:off x="1325" y="6925"/>
              <a:ext cx="3044" cy="10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 b="1">
                  <a:solidFill>
                    <a:schemeClr val="accent5"/>
                  </a:solidFill>
                  <a:latin typeface="Abyssinica SIL" charset="0"/>
                </a:rPr>
                <a:t>CGTACG</a:t>
              </a:r>
              <a:endParaRPr lang="x-none" altLang="zh-CN" sz="1600" b="1">
                <a:solidFill>
                  <a:schemeClr val="accent5"/>
                </a:solidFill>
                <a:latin typeface="Abyssinica SIL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6378" y="4981"/>
              <a:ext cx="3044" cy="10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 b="1">
                  <a:solidFill>
                    <a:schemeClr val="accent5"/>
                  </a:solidFill>
                  <a:latin typeface="Abyssinica SIL" charset="0"/>
                </a:rPr>
                <a:t>TACGTA</a:t>
              </a:r>
              <a:endParaRPr lang="x-none" altLang="zh-CN" sz="1600" b="1">
                <a:solidFill>
                  <a:schemeClr val="accent5"/>
                </a:solidFill>
                <a:latin typeface="Abyssinica SIL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9780" y="8127"/>
              <a:ext cx="3044" cy="10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 b="1">
                  <a:solidFill>
                    <a:schemeClr val="accent5"/>
                  </a:solidFill>
                  <a:latin typeface="Abyssinica SIL" charset="0"/>
                </a:rPr>
                <a:t>GTACGA</a:t>
              </a:r>
              <a:endParaRPr lang="x-none" altLang="zh-CN" sz="1600" b="1">
                <a:solidFill>
                  <a:schemeClr val="accent5"/>
                </a:solidFill>
                <a:latin typeface="Abyssinica SIL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12900" y="9404"/>
              <a:ext cx="3044" cy="10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 b="1">
                  <a:solidFill>
                    <a:schemeClr val="accent5"/>
                  </a:solidFill>
                  <a:latin typeface="Abyssinica SIL" charset="0"/>
                </a:rPr>
                <a:t>TACGAT</a:t>
              </a:r>
              <a:endParaRPr lang="x-none" altLang="zh-CN" sz="1600" b="1">
                <a:solidFill>
                  <a:schemeClr val="accent5"/>
                </a:solidFill>
                <a:latin typeface="Abyssinica SIL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7972" y="6673"/>
              <a:ext cx="3044" cy="10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 b="1">
                  <a:solidFill>
                    <a:schemeClr val="accent5"/>
                  </a:solidFill>
                  <a:latin typeface="Abyssinica SIL" charset="0"/>
                </a:rPr>
                <a:t>ACGTAC</a:t>
              </a:r>
              <a:endParaRPr lang="x-none" altLang="zh-CN" sz="1600" b="1">
                <a:solidFill>
                  <a:schemeClr val="accent5"/>
                </a:solidFill>
                <a:latin typeface="Abyssinica SIL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13156" y="4605"/>
              <a:ext cx="3044" cy="10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 b="1">
                  <a:solidFill>
                    <a:schemeClr val="accent5"/>
                  </a:solidFill>
                  <a:latin typeface="Abyssinica SIL" charset="0"/>
                </a:rPr>
                <a:t>GTACGT</a:t>
              </a:r>
              <a:endParaRPr lang="x-none" altLang="zh-CN" sz="1600" b="1">
                <a:solidFill>
                  <a:schemeClr val="accent5"/>
                </a:solidFill>
                <a:latin typeface="Abyssinica SIL" charset="0"/>
              </a:endParaRPr>
            </a:p>
          </p:txBody>
        </p:sp>
        <p:cxnSp>
          <p:nvCxnSpPr>
            <p:cNvPr id="52" name="曲线连接符 51"/>
            <p:cNvCxnSpPr>
              <a:stCxn id="46" idx="0"/>
              <a:endCxn id="51" idx="0"/>
            </p:cNvCxnSpPr>
            <p:nvPr/>
          </p:nvCxnSpPr>
          <p:spPr>
            <a:xfrm rot="16200000">
              <a:off x="7602" y="-151"/>
              <a:ext cx="2321" cy="11831"/>
            </a:xfrm>
            <a:prstGeom prst="curvedConnector3">
              <a:avLst>
                <a:gd name="adj1" fmla="val 114563"/>
              </a:avLst>
            </a:prstGeom>
            <a:ln w="38100"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曲线连接符 52"/>
            <p:cNvCxnSpPr>
              <a:stCxn id="51" idx="2"/>
              <a:endCxn id="47" idx="6"/>
            </p:cNvCxnSpPr>
            <p:nvPr/>
          </p:nvCxnSpPr>
          <p:spPr>
            <a:xfrm rot="10800000" flipV="1">
              <a:off x="9422" y="5106"/>
              <a:ext cx="3734" cy="3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曲线连接符 53"/>
            <p:cNvCxnSpPr>
              <a:stCxn id="46" idx="7"/>
              <a:endCxn id="47" idx="2"/>
            </p:cNvCxnSpPr>
            <p:nvPr/>
          </p:nvCxnSpPr>
          <p:spPr>
            <a:xfrm rot="16200000">
              <a:off x="4356" y="5050"/>
              <a:ext cx="1590" cy="2455"/>
            </a:xfrm>
            <a:prstGeom prst="curvedConnector2">
              <a:avLst/>
            </a:prstGeom>
            <a:ln w="38100"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曲线连接符 54"/>
            <p:cNvCxnSpPr>
              <a:stCxn id="47" idx="3"/>
              <a:endCxn id="46" idx="6"/>
            </p:cNvCxnSpPr>
            <p:nvPr/>
          </p:nvCxnSpPr>
          <p:spPr>
            <a:xfrm rot="5400000">
              <a:off x="4801" y="5404"/>
              <a:ext cx="1591" cy="2455"/>
            </a:xfrm>
            <a:prstGeom prst="curvedConnector2">
              <a:avLst/>
            </a:prstGeom>
            <a:ln w="38100"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曲线连接符 55"/>
            <p:cNvCxnSpPr>
              <a:stCxn id="46" idx="4"/>
              <a:endCxn id="49" idx="2"/>
            </p:cNvCxnSpPr>
            <p:nvPr/>
          </p:nvCxnSpPr>
          <p:spPr>
            <a:xfrm rot="5400000" flipV="1">
              <a:off x="6884" y="3889"/>
              <a:ext cx="1978" cy="10053"/>
            </a:xfrm>
            <a:prstGeom prst="curvedConnector2">
              <a:avLst/>
            </a:prstGeom>
            <a:ln w="38100"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曲线连接符 56"/>
            <p:cNvCxnSpPr>
              <a:stCxn id="50" idx="2"/>
              <a:endCxn id="46" idx="5"/>
            </p:cNvCxnSpPr>
            <p:nvPr/>
          </p:nvCxnSpPr>
          <p:spPr>
            <a:xfrm rot="10800000" flipV="1">
              <a:off x="3923" y="7174"/>
              <a:ext cx="4049" cy="606"/>
            </a:xfrm>
            <a:prstGeom prst="curvedConnector4">
              <a:avLst>
                <a:gd name="adj1" fmla="val 44480"/>
                <a:gd name="adj2" fmla="val 124702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曲线连接符 57"/>
            <p:cNvCxnSpPr>
              <a:stCxn id="50" idx="0"/>
              <a:endCxn id="51" idx="3"/>
            </p:cNvCxnSpPr>
            <p:nvPr/>
          </p:nvCxnSpPr>
          <p:spPr>
            <a:xfrm rot="16200000">
              <a:off x="10942" y="4012"/>
              <a:ext cx="1214" cy="4108"/>
            </a:xfrm>
            <a:prstGeom prst="curvedConnector3">
              <a:avLst>
                <a:gd name="adj1" fmla="val 43987"/>
              </a:avLst>
            </a:prstGeom>
            <a:ln w="38100"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线连接符 58"/>
            <p:cNvCxnSpPr>
              <a:stCxn id="51" idx="4"/>
              <a:endCxn id="50" idx="6"/>
            </p:cNvCxnSpPr>
            <p:nvPr/>
          </p:nvCxnSpPr>
          <p:spPr>
            <a:xfrm rot="5400000">
              <a:off x="12063" y="4559"/>
              <a:ext cx="1568" cy="3662"/>
            </a:xfrm>
            <a:prstGeom prst="curvedConnector2">
              <a:avLst/>
            </a:prstGeom>
            <a:ln w="38100"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曲线连接符 59"/>
            <p:cNvCxnSpPr>
              <a:stCxn id="50" idx="4"/>
              <a:endCxn id="48" idx="0"/>
            </p:cNvCxnSpPr>
            <p:nvPr/>
          </p:nvCxnSpPr>
          <p:spPr>
            <a:xfrm rot="5400000" flipV="1">
              <a:off x="10172" y="6996"/>
              <a:ext cx="452" cy="180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曲线连接符 60"/>
            <p:cNvCxnSpPr>
              <a:stCxn id="48" idx="6"/>
              <a:endCxn id="49" idx="0"/>
            </p:cNvCxnSpPr>
            <p:nvPr/>
          </p:nvCxnSpPr>
          <p:spPr>
            <a:xfrm>
              <a:off x="12824" y="8628"/>
              <a:ext cx="1598" cy="776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6" idx="4"/>
              <a:endCxn id="48" idx="2"/>
            </p:cNvCxnSpPr>
            <p:nvPr/>
          </p:nvCxnSpPr>
          <p:spPr>
            <a:xfrm>
              <a:off x="2847" y="7927"/>
              <a:ext cx="6933" cy="70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3582" y="8444"/>
              <a:ext cx="547" cy="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600" b="1">
                  <a:solidFill>
                    <a:srgbClr val="C00000"/>
                  </a:solidFill>
                  <a:latin typeface="Abyssinica SIL" charset="0"/>
                </a:rPr>
                <a:t>5</a:t>
              </a:r>
              <a:endParaRPr lang="x-none" altLang="zh-CN" sz="1600" b="1">
                <a:solidFill>
                  <a:srgbClr val="C00000"/>
                </a:solidFill>
                <a:latin typeface="Abyssinica SIL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619" y="3880"/>
              <a:ext cx="547" cy="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6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byssinica SIL" charset="0"/>
                </a:rPr>
                <a:t>5</a:t>
              </a:r>
              <a:endParaRPr lang="x-none" altLang="zh-CN" sz="1600" b="1">
                <a:solidFill>
                  <a:schemeClr val="accent2">
                    <a:lumMod val="20000"/>
                    <a:lumOff val="80000"/>
                  </a:schemeClr>
                </a:solidFill>
                <a:latin typeface="Abyssinica SIL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839" y="7920"/>
              <a:ext cx="547" cy="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600" b="1">
                  <a:solidFill>
                    <a:srgbClr val="C00000"/>
                  </a:solidFill>
                  <a:latin typeface="Abyssinica SIL" charset="0"/>
                </a:rPr>
                <a:t>5</a:t>
              </a:r>
              <a:endParaRPr lang="x-none" altLang="zh-CN" sz="1600" b="1">
                <a:solidFill>
                  <a:srgbClr val="C00000"/>
                </a:solidFill>
                <a:latin typeface="Abyssinica SIL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981" y="6705"/>
              <a:ext cx="547" cy="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600" b="1">
                  <a:solidFill>
                    <a:srgbClr val="C00000"/>
                  </a:solidFill>
                  <a:latin typeface="Abyssinica SIL" charset="0"/>
                </a:rPr>
                <a:t>5</a:t>
              </a:r>
              <a:endParaRPr lang="x-none" altLang="zh-CN" sz="1600" b="1">
                <a:solidFill>
                  <a:srgbClr val="C00000"/>
                </a:solidFill>
                <a:latin typeface="Abyssinica SIL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3180" y="6172"/>
              <a:ext cx="547" cy="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6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byssinica SIL" charset="0"/>
                </a:rPr>
                <a:t>4</a:t>
              </a:r>
              <a:endParaRPr lang="x-none" altLang="zh-CN" sz="1600" b="1">
                <a:solidFill>
                  <a:schemeClr val="accent2">
                    <a:lumMod val="20000"/>
                    <a:lumOff val="80000"/>
                  </a:schemeClr>
                </a:solidFill>
                <a:latin typeface="Abyssinica SIL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1581" y="4916"/>
              <a:ext cx="547" cy="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600" b="1">
                  <a:solidFill>
                    <a:srgbClr val="C00000"/>
                  </a:solidFill>
                  <a:latin typeface="Abyssinica SIL" charset="0"/>
                </a:rPr>
                <a:t>5</a:t>
              </a:r>
              <a:endParaRPr lang="x-none" altLang="zh-CN" sz="1600" b="1">
                <a:solidFill>
                  <a:srgbClr val="C00000"/>
                </a:solidFill>
                <a:latin typeface="Abyssinica SIL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168" y="5530"/>
              <a:ext cx="547" cy="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6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byssinica SIL" charset="0"/>
                </a:rPr>
                <a:t>4</a:t>
              </a:r>
              <a:endParaRPr lang="x-none" altLang="zh-CN" sz="1600" b="1">
                <a:solidFill>
                  <a:schemeClr val="accent2">
                    <a:lumMod val="20000"/>
                    <a:lumOff val="80000"/>
                  </a:schemeClr>
                </a:solidFill>
                <a:latin typeface="Abyssinica SIL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9026" y="9194"/>
              <a:ext cx="522" cy="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6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byssinica SIL" charset="0"/>
                </a:rPr>
                <a:t>4</a:t>
              </a:r>
              <a:endParaRPr lang="x-none" altLang="zh-CN" sz="1600" b="1">
                <a:solidFill>
                  <a:schemeClr val="accent2">
                    <a:lumMod val="20000"/>
                    <a:lumOff val="80000"/>
                  </a:schemeClr>
                </a:solidFill>
                <a:latin typeface="Abyssinica SIL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0893" y="7411"/>
              <a:ext cx="522" cy="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6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byssinica SIL" charset="0"/>
                </a:rPr>
                <a:t>4</a:t>
              </a:r>
              <a:endParaRPr lang="x-none" altLang="zh-CN" sz="1600" b="1">
                <a:solidFill>
                  <a:schemeClr val="accent2">
                    <a:lumMod val="20000"/>
                    <a:lumOff val="80000"/>
                  </a:schemeClr>
                </a:solidFill>
                <a:latin typeface="Abyssinica SIL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665" y="6397"/>
              <a:ext cx="522" cy="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6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byssinica SIL" charset="0"/>
                </a:rPr>
                <a:t>4</a:t>
              </a:r>
              <a:endParaRPr lang="x-none" altLang="zh-CN" sz="1600" b="1">
                <a:solidFill>
                  <a:schemeClr val="accent2">
                    <a:lumMod val="20000"/>
                    <a:lumOff val="80000"/>
                  </a:schemeClr>
                </a:solidFill>
                <a:latin typeface="Abyssinica SIL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730" y="5358"/>
              <a:ext cx="522" cy="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6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byssinica SIL" charset="0"/>
                </a:rPr>
                <a:t>4</a:t>
              </a:r>
              <a:endParaRPr lang="x-none" altLang="zh-CN" sz="1600" b="1">
                <a:solidFill>
                  <a:schemeClr val="accent2">
                    <a:lumMod val="20000"/>
                    <a:lumOff val="80000"/>
                  </a:schemeClr>
                </a:solidFill>
                <a:latin typeface="Abyssinica SIL" charset="0"/>
              </a:endParaRPr>
            </a:p>
          </p:txBody>
        </p:sp>
        <p:cxnSp>
          <p:nvCxnSpPr>
            <p:cNvPr id="74" name="曲线连接符 73"/>
            <p:cNvCxnSpPr>
              <a:stCxn id="47" idx="4"/>
              <a:endCxn id="50" idx="1"/>
            </p:cNvCxnSpPr>
            <p:nvPr/>
          </p:nvCxnSpPr>
          <p:spPr>
            <a:xfrm rot="5400000" flipV="1">
              <a:off x="7740" y="6142"/>
              <a:ext cx="838" cy="518"/>
            </a:xfrm>
            <a:prstGeom prst="curvedConnector3">
              <a:avLst>
                <a:gd name="adj1" fmla="val 41289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8021" y="6043"/>
              <a:ext cx="547" cy="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600" b="1">
                  <a:solidFill>
                    <a:srgbClr val="C00000"/>
                  </a:solidFill>
                  <a:latin typeface="Abyssinica SIL" charset="0"/>
                </a:rPr>
                <a:t>5</a:t>
              </a:r>
              <a:endParaRPr lang="x-none" altLang="zh-CN" sz="1600" b="1">
                <a:solidFill>
                  <a:srgbClr val="C00000"/>
                </a:solidFill>
                <a:latin typeface="Abyssinica SIL" charset="0"/>
              </a:endParaRPr>
            </a:p>
          </p:txBody>
        </p:sp>
      </p:grpSp>
      <p:sp>
        <p:nvSpPr>
          <p:cNvPr id="92" name="右箭头 91"/>
          <p:cNvSpPr/>
          <p:nvPr/>
        </p:nvSpPr>
        <p:spPr>
          <a:xfrm>
            <a:off x="333375" y="4874260"/>
            <a:ext cx="576580" cy="475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3" name="表格 92"/>
          <p:cNvGraphicFramePr/>
          <p:nvPr/>
        </p:nvGraphicFramePr>
        <p:xfrm>
          <a:off x="7179945" y="4070350"/>
          <a:ext cx="4408805" cy="266255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00685"/>
                <a:gridCol w="401320"/>
                <a:gridCol w="400050"/>
                <a:gridCol w="400685"/>
                <a:gridCol w="401320"/>
                <a:gridCol w="400685"/>
                <a:gridCol w="401320"/>
                <a:gridCol w="400685"/>
                <a:gridCol w="400050"/>
                <a:gridCol w="401320"/>
                <a:gridCol w="400685"/>
              </a:tblGrid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G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T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A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C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G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T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T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A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C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G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T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A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A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C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solidFill>
                            <a:srgbClr val="FF0000"/>
                          </a:solidFill>
                          <a:latin typeface="Abyssinica SIL" charset="0"/>
                        </a:rPr>
                        <a:t>A</a:t>
                      </a:r>
                      <a:endParaRPr lang="x-none" sz="1800" b="1">
                        <a:solidFill>
                          <a:srgbClr val="FF0000"/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T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A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C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C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G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T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solidFill>
                            <a:srgbClr val="FF0000"/>
                          </a:solidFill>
                          <a:latin typeface="Abyssinica SIL" charset="0"/>
                        </a:rPr>
                        <a:t>G</a:t>
                      </a:r>
                      <a:endParaRPr lang="x-none" sz="1800" b="1">
                        <a:solidFill>
                          <a:srgbClr val="FF0000"/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C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G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G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T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A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C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G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A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T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A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C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G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A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latin typeface="Abyssinica SIL" charset="0"/>
                        </a:rPr>
                        <a:t>T</a:t>
                      </a:r>
                      <a:endParaRPr lang="x-none" sz="18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byssinica SIL" charset="0"/>
                        </a:rPr>
                        <a:t>G</a:t>
                      </a:r>
                      <a:endParaRPr lang="x-none" sz="1800" b="1">
                        <a:solidFill>
                          <a:schemeClr val="accent1">
                            <a:lumMod val="50000"/>
                          </a:schemeClr>
                        </a:solidFill>
                        <a:latin typeface="Abyssinica SIL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byssinica SIL" charset="0"/>
                        </a:rPr>
                        <a:t>T</a:t>
                      </a:r>
                      <a:endParaRPr lang="x-none" sz="1800" b="1">
                        <a:solidFill>
                          <a:schemeClr val="accent1">
                            <a:lumMod val="50000"/>
                          </a:schemeClr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byssinica SIL" charset="0"/>
                        </a:rPr>
                        <a:t>A</a:t>
                      </a:r>
                      <a:endParaRPr lang="x-none" sz="1800" b="1">
                        <a:solidFill>
                          <a:schemeClr val="accent1">
                            <a:lumMod val="50000"/>
                          </a:schemeClr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byssinica SIL" charset="0"/>
                        </a:rPr>
                        <a:t>C</a:t>
                      </a:r>
                      <a:endParaRPr lang="x-none" sz="1800" b="1">
                        <a:solidFill>
                          <a:schemeClr val="accent1">
                            <a:lumMod val="50000"/>
                          </a:schemeClr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byssinica SIL" charset="0"/>
                        </a:rPr>
                        <a:t>G</a:t>
                      </a:r>
                      <a:endParaRPr lang="x-none" sz="1800" b="1">
                        <a:solidFill>
                          <a:schemeClr val="accent1">
                            <a:lumMod val="50000"/>
                          </a:schemeClr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byssinica SIL" charset="0"/>
                        </a:rPr>
                        <a:t>T</a:t>
                      </a:r>
                      <a:endParaRPr lang="x-none" sz="1800" b="1">
                        <a:solidFill>
                          <a:schemeClr val="accent1">
                            <a:lumMod val="50000"/>
                          </a:schemeClr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byssinica SIL" charset="0"/>
                        </a:rPr>
                        <a:t>A</a:t>
                      </a:r>
                      <a:endParaRPr lang="x-none" sz="1800" b="1">
                        <a:solidFill>
                          <a:schemeClr val="accent1">
                            <a:lumMod val="50000"/>
                          </a:schemeClr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byssinica SIL" charset="0"/>
                        </a:rPr>
                        <a:t>C</a:t>
                      </a:r>
                      <a:endParaRPr lang="x-none" sz="1800" b="1">
                        <a:solidFill>
                          <a:schemeClr val="accent1">
                            <a:lumMod val="50000"/>
                          </a:schemeClr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byssinica SIL" charset="0"/>
                        </a:rPr>
                        <a:t>G</a:t>
                      </a:r>
                      <a:endParaRPr lang="x-none" sz="1800" b="1">
                        <a:solidFill>
                          <a:schemeClr val="accent1">
                            <a:lumMod val="50000"/>
                          </a:schemeClr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byssinica SIL" charset="0"/>
                        </a:rPr>
                        <a:t>A</a:t>
                      </a:r>
                      <a:endParaRPr lang="x-none" sz="1800" b="1">
                        <a:solidFill>
                          <a:schemeClr val="accent1">
                            <a:lumMod val="50000"/>
                          </a:schemeClr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byssinica SIL" charset="0"/>
                        </a:rPr>
                        <a:t>T</a:t>
                      </a:r>
                      <a:endParaRPr lang="x-none" sz="1800" b="1">
                        <a:solidFill>
                          <a:schemeClr val="accent1">
                            <a:lumMod val="50000"/>
                          </a:schemeClr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94" name="组合 93"/>
          <p:cNvGrpSpPr/>
          <p:nvPr/>
        </p:nvGrpSpPr>
        <p:grpSpPr>
          <a:xfrm>
            <a:off x="805736" y="3811934"/>
            <a:ext cx="6771077" cy="2735003"/>
            <a:chOff x="2022" y="3159"/>
            <a:chExt cx="12107" cy="6917"/>
          </a:xfrm>
        </p:grpSpPr>
        <p:sp>
          <p:nvSpPr>
            <p:cNvPr id="95" name="椭圆 94"/>
            <p:cNvSpPr/>
            <p:nvPr/>
          </p:nvSpPr>
          <p:spPr>
            <a:xfrm>
              <a:off x="2378" y="7053"/>
              <a:ext cx="3044" cy="10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 b="1">
                  <a:solidFill>
                    <a:schemeClr val="accent5"/>
                  </a:solidFill>
                  <a:latin typeface="Abyssinica SIL" charset="0"/>
                </a:rPr>
                <a:t>CGTACG</a:t>
              </a:r>
              <a:endParaRPr lang="x-none" altLang="zh-CN" sz="1600" b="1">
                <a:solidFill>
                  <a:schemeClr val="accent5"/>
                </a:solidFill>
                <a:latin typeface="Abyssinica SIL" charset="0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980" y="4896"/>
              <a:ext cx="3044" cy="10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 b="1">
                  <a:solidFill>
                    <a:schemeClr val="accent5"/>
                  </a:solidFill>
                  <a:latin typeface="Abyssinica SIL" charset="0"/>
                </a:rPr>
                <a:t>TACGTA</a:t>
              </a:r>
              <a:endParaRPr lang="x-none" altLang="zh-CN" sz="1600" b="1">
                <a:solidFill>
                  <a:schemeClr val="accent5"/>
                </a:solidFill>
                <a:latin typeface="Abyssinica SIL" charset="0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022" y="8978"/>
              <a:ext cx="3044" cy="10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 b="1">
                  <a:solidFill>
                    <a:schemeClr val="accent5"/>
                  </a:solidFill>
                  <a:latin typeface="Abyssinica SIL" charset="0"/>
                </a:rPr>
                <a:t>GTACGA</a:t>
              </a:r>
              <a:endParaRPr lang="x-none" altLang="zh-CN" sz="1600" b="1">
                <a:solidFill>
                  <a:schemeClr val="accent5"/>
                </a:solidFill>
                <a:latin typeface="Abyssinica SIL" charset="0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7518" y="8723"/>
              <a:ext cx="3044" cy="10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 b="1">
                  <a:solidFill>
                    <a:schemeClr val="accent5"/>
                  </a:solidFill>
                  <a:latin typeface="Abyssinica SIL" charset="0"/>
                </a:rPr>
                <a:t>TACGAT</a:t>
              </a:r>
              <a:endParaRPr lang="x-none" altLang="zh-CN" sz="1600" b="1">
                <a:solidFill>
                  <a:schemeClr val="accent5"/>
                </a:solidFill>
                <a:latin typeface="Abyssinica SIL" charset="0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7282" y="5780"/>
              <a:ext cx="3044" cy="10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 b="1">
                  <a:solidFill>
                    <a:schemeClr val="accent5"/>
                  </a:solidFill>
                  <a:latin typeface="Abyssinica SIL" charset="0"/>
                </a:rPr>
                <a:t>ACGTAC</a:t>
              </a:r>
              <a:endParaRPr lang="x-none" altLang="zh-CN" sz="1600" b="1">
                <a:solidFill>
                  <a:schemeClr val="accent5"/>
                </a:solidFill>
                <a:latin typeface="Abyssinica SIL" charset="0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5067" y="3159"/>
              <a:ext cx="3044" cy="100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 b="1">
                  <a:solidFill>
                    <a:schemeClr val="accent5"/>
                  </a:solidFill>
                  <a:latin typeface="Abyssinica SIL" charset="0"/>
                </a:rPr>
                <a:t>GTACGT</a:t>
              </a:r>
              <a:endParaRPr lang="x-none" altLang="zh-CN" sz="1600" b="1">
                <a:solidFill>
                  <a:schemeClr val="accent5"/>
                </a:solidFill>
                <a:latin typeface="Abyssinica SIL" charset="0"/>
              </a:endParaRPr>
            </a:p>
          </p:txBody>
        </p:sp>
        <p:cxnSp>
          <p:nvCxnSpPr>
            <p:cNvPr id="102" name="曲线连接符 101"/>
            <p:cNvCxnSpPr>
              <a:stCxn id="100" idx="2"/>
              <a:endCxn id="96" idx="0"/>
            </p:cNvCxnSpPr>
            <p:nvPr/>
          </p:nvCxnSpPr>
          <p:spPr>
            <a:xfrm rot="10800000" flipV="1">
              <a:off x="4502" y="3660"/>
              <a:ext cx="564" cy="1237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曲线连接符 105"/>
            <p:cNvCxnSpPr>
              <a:stCxn id="99" idx="2"/>
              <a:endCxn id="95" idx="6"/>
            </p:cNvCxnSpPr>
            <p:nvPr/>
          </p:nvCxnSpPr>
          <p:spPr>
            <a:xfrm rot="10800000" flipV="1">
              <a:off x="5420" y="6279"/>
              <a:ext cx="1861" cy="1274"/>
            </a:xfrm>
            <a:prstGeom prst="curvedConnector3">
              <a:avLst>
                <a:gd name="adj1" fmla="val 49954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曲线连接符 109"/>
            <p:cNvCxnSpPr>
              <a:stCxn id="97" idx="6"/>
              <a:endCxn id="98" idx="2"/>
            </p:cNvCxnSpPr>
            <p:nvPr/>
          </p:nvCxnSpPr>
          <p:spPr>
            <a:xfrm flipV="1">
              <a:off x="5066" y="9225"/>
              <a:ext cx="2451" cy="254"/>
            </a:xfrm>
            <a:prstGeom prst="curvedConnector3">
              <a:avLst>
                <a:gd name="adj1" fmla="val 50035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5" idx="4"/>
              <a:endCxn id="97" idx="0"/>
            </p:cNvCxnSpPr>
            <p:nvPr/>
          </p:nvCxnSpPr>
          <p:spPr>
            <a:xfrm flipH="1">
              <a:off x="3545" y="8054"/>
              <a:ext cx="355" cy="92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/>
          </p:nvSpPr>
          <p:spPr>
            <a:xfrm>
              <a:off x="13582" y="8444"/>
              <a:ext cx="547" cy="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600" b="1">
                  <a:solidFill>
                    <a:srgbClr val="C00000"/>
                  </a:solidFill>
                  <a:latin typeface="Abyssinica SIL" charset="0"/>
                </a:rPr>
                <a:t>5</a:t>
              </a:r>
              <a:endParaRPr lang="x-none" altLang="zh-CN" sz="1600" b="1">
                <a:solidFill>
                  <a:srgbClr val="C00000"/>
                </a:solidFill>
                <a:latin typeface="Abyssinica SIL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3180" y="6172"/>
              <a:ext cx="547" cy="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6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byssinica SIL" charset="0"/>
                </a:rPr>
                <a:t>4</a:t>
              </a:r>
              <a:endParaRPr lang="x-none" altLang="zh-CN" sz="1600" b="1">
                <a:solidFill>
                  <a:schemeClr val="accent2">
                    <a:lumMod val="20000"/>
                    <a:lumOff val="80000"/>
                  </a:schemeClr>
                </a:solidFill>
                <a:latin typeface="Abyssinica SIL" charset="0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9026" y="9194"/>
              <a:ext cx="522" cy="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6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byssinica SIL" charset="0"/>
                </a:rPr>
                <a:t>4</a:t>
              </a:r>
              <a:endParaRPr lang="x-none" altLang="zh-CN" sz="1600" b="1">
                <a:solidFill>
                  <a:schemeClr val="accent2">
                    <a:lumMod val="20000"/>
                    <a:lumOff val="80000"/>
                  </a:schemeClr>
                </a:solidFill>
                <a:latin typeface="Abyssinica SIL" charset="0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5665" y="6397"/>
              <a:ext cx="522" cy="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6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byssinica SIL" charset="0"/>
                </a:rPr>
                <a:t>4</a:t>
              </a:r>
              <a:endParaRPr lang="x-none" altLang="zh-CN" sz="1600" b="1">
                <a:solidFill>
                  <a:schemeClr val="accent2">
                    <a:lumMod val="20000"/>
                    <a:lumOff val="80000"/>
                  </a:schemeClr>
                </a:solidFill>
                <a:latin typeface="Abyssinica SIL" charset="0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4730" y="5358"/>
              <a:ext cx="522" cy="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6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byssinica SIL" charset="0"/>
                </a:rPr>
                <a:t>4</a:t>
              </a:r>
              <a:endParaRPr lang="x-none" altLang="zh-CN" sz="1600" b="1">
                <a:solidFill>
                  <a:schemeClr val="accent2">
                    <a:lumMod val="20000"/>
                    <a:lumOff val="80000"/>
                  </a:schemeClr>
                </a:solidFill>
                <a:latin typeface="Abyssinica SIL" charset="0"/>
              </a:endParaRPr>
            </a:p>
          </p:txBody>
        </p:sp>
        <p:cxnSp>
          <p:nvCxnSpPr>
            <p:cNvPr id="123" name="曲线连接符 122"/>
            <p:cNvCxnSpPr>
              <a:stCxn id="96" idx="6"/>
              <a:endCxn id="99" idx="0"/>
            </p:cNvCxnSpPr>
            <p:nvPr/>
          </p:nvCxnSpPr>
          <p:spPr>
            <a:xfrm>
              <a:off x="6024" y="5398"/>
              <a:ext cx="2781" cy="382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右箭头 124"/>
          <p:cNvSpPr/>
          <p:nvPr/>
        </p:nvSpPr>
        <p:spPr>
          <a:xfrm>
            <a:off x="6076950" y="5001260"/>
            <a:ext cx="576580" cy="475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7640"/>
            <a:ext cx="10515600" cy="1039495"/>
          </a:xfrm>
        </p:spPr>
        <p:txBody>
          <a:bodyPr/>
          <a:p>
            <a:r>
              <a:rPr lang="x-none" altLang="zh-CN">
                <a:latin typeface="Abyssinica SIL" charset="0"/>
              </a:rPr>
              <a:t>OLC: Summary</a:t>
            </a:r>
            <a:endParaRPr lang="x-none" altLang="zh-CN">
              <a:latin typeface="Abyssinica SIL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2615" y="1120140"/>
            <a:ext cx="10515600" cy="5612765"/>
          </a:xfrm>
        </p:spPr>
        <p:txBody>
          <a:bodyPr>
            <a:normAutofit fontScale="90000"/>
          </a:bodyPr>
          <a:p>
            <a:r>
              <a:rPr lang="x-none" altLang="zh-CN">
                <a:latin typeface="Abyssinica SIL" charset="0"/>
              </a:rPr>
              <a:t>In an overlap graph, the </a:t>
            </a:r>
            <a:r>
              <a:rPr lang="x-none" altLang="zh-CN">
                <a:solidFill>
                  <a:srgbClr val="FF0000"/>
                </a:solidFill>
                <a:latin typeface="Abyssinica SIL" charset="0"/>
              </a:rPr>
              <a:t>directed edge</a:t>
            </a:r>
            <a:r>
              <a:rPr lang="x-none" altLang="zh-CN">
                <a:latin typeface="Abyssinica SIL" charset="0"/>
              </a:rPr>
              <a:t> from A to B means that</a:t>
            </a:r>
            <a:endParaRPr lang="x-none" altLang="zh-CN">
              <a:latin typeface="Abyssinica SIL" charset="0"/>
            </a:endParaRPr>
          </a:p>
          <a:p>
            <a:pPr lvl="1"/>
            <a:r>
              <a:rPr lang="x-none" altLang="zh-CN" sz="2400">
                <a:latin typeface="Abyssinica SIL" charset="0"/>
              </a:rPr>
              <a:t>the suffix of A is similar to the prefix of B</a:t>
            </a:r>
            <a:endParaRPr lang="x-none" altLang="zh-CN" sz="2400">
              <a:latin typeface="Abyssinica SIL" charset="0"/>
            </a:endParaRPr>
          </a:p>
          <a:p>
            <a:endParaRPr lang="x-none" altLang="zh-CN">
              <a:latin typeface="Abyssinica SIL" charset="0"/>
            </a:endParaRPr>
          </a:p>
          <a:p>
            <a:r>
              <a:rPr lang="x-none" altLang="zh-CN">
                <a:latin typeface="Abyssinica SIL" charset="0"/>
              </a:rPr>
              <a:t>The above example is just in ideal situation, in real-world problem:</a:t>
            </a:r>
            <a:endParaRPr lang="x-none" altLang="zh-CN">
              <a:latin typeface="Abyssinica SIL" charset="0"/>
            </a:endParaRPr>
          </a:p>
          <a:p>
            <a:pPr lvl="1"/>
            <a:r>
              <a:rPr lang="x-none" altLang="zh-CN">
                <a:latin typeface="Abyssinica SIL" charset="0"/>
              </a:rPr>
              <a:t>there are </a:t>
            </a:r>
            <a:r>
              <a:rPr lang="x-none" altLang="zh-CN">
                <a:solidFill>
                  <a:srgbClr val="FF0000"/>
                </a:solidFill>
                <a:latin typeface="Abyssinica SIL" charset="0"/>
              </a:rPr>
              <a:t>sequencing errors</a:t>
            </a:r>
            <a:r>
              <a:rPr lang="x-none" altLang="zh-CN">
                <a:latin typeface="Abyssinica SIL" charset="0"/>
              </a:rPr>
              <a:t> in the reads</a:t>
            </a:r>
            <a:endParaRPr lang="x-none" altLang="zh-CN">
              <a:latin typeface="Abyssinica SIL" charset="0"/>
            </a:endParaRPr>
          </a:p>
          <a:p>
            <a:pPr lvl="1"/>
            <a:r>
              <a:rPr lang="x-none" altLang="zh-CN">
                <a:latin typeface="Abyssinica SIL" charset="0"/>
              </a:rPr>
              <a:t>there are many </a:t>
            </a:r>
            <a:r>
              <a:rPr lang="x-none" altLang="zh-CN">
                <a:solidFill>
                  <a:srgbClr val="FF0000"/>
                </a:solidFill>
                <a:latin typeface="Abyssinica SIL" charset="0"/>
              </a:rPr>
              <a:t>repeats</a:t>
            </a:r>
            <a:r>
              <a:rPr lang="x-none" altLang="zh-CN">
                <a:latin typeface="Abyssinica SIL" charset="0"/>
              </a:rPr>
              <a:t> in the genome, which complicate the assembly process by OLC</a:t>
            </a:r>
            <a:endParaRPr lang="x-none" altLang="zh-CN">
              <a:latin typeface="Abyssinica SIL" charset="0"/>
            </a:endParaRPr>
          </a:p>
          <a:p>
            <a:pPr lvl="1"/>
            <a:r>
              <a:rPr lang="x-none" altLang="zh-CN">
                <a:latin typeface="Abyssinica SIL" charset="0"/>
              </a:rPr>
              <a:t>longer reads are required for determining the </a:t>
            </a:r>
            <a:r>
              <a:rPr lang="x-none" altLang="zh-CN">
                <a:solidFill>
                  <a:srgbClr val="FF0000"/>
                </a:solidFill>
                <a:latin typeface="Abyssinica SIL" charset="0"/>
              </a:rPr>
              <a:t>copy number</a:t>
            </a:r>
            <a:r>
              <a:rPr lang="x-none" altLang="zh-CN">
                <a:latin typeface="Abyssinica SIL" charset="0"/>
              </a:rPr>
              <a:t> of the repeats </a:t>
            </a:r>
            <a:endParaRPr lang="x-none" altLang="zh-CN">
              <a:latin typeface="Abyssinica SIL" charset="0"/>
            </a:endParaRPr>
          </a:p>
          <a:p>
            <a:endParaRPr lang="x-none" altLang="zh-CN">
              <a:latin typeface="Abyssinica SIL" charset="0"/>
            </a:endParaRPr>
          </a:p>
          <a:p>
            <a:r>
              <a:rPr lang="x-none" altLang="zh-CN">
                <a:latin typeface="Abyssinica SIL" charset="0"/>
              </a:rPr>
              <a:t>There may be </a:t>
            </a:r>
            <a:r>
              <a:rPr lang="x-none" altLang="zh-CN" b="1">
                <a:solidFill>
                  <a:srgbClr val="FF0000"/>
                </a:solidFill>
                <a:latin typeface="Abyssinica SIL" charset="0"/>
              </a:rPr>
              <a:t>gaps</a:t>
            </a:r>
            <a:r>
              <a:rPr lang="x-none" altLang="zh-CN">
                <a:latin typeface="Abyssinica SIL" charset="0"/>
              </a:rPr>
              <a:t> between the contigs, you can fill the gaps using some pair-end reads spanning the gaps</a:t>
            </a:r>
            <a:endParaRPr lang="x-none" altLang="zh-CN">
              <a:latin typeface="Abyssinica SI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091565"/>
          </a:xfrm>
        </p:spPr>
        <p:txBody>
          <a:bodyPr/>
          <a:p>
            <a:r>
              <a:rPr lang="x-none" altLang="zh-CN">
                <a:latin typeface="Abyssinica SIL" charset="0"/>
              </a:rPr>
              <a:t>OLC: The main drawbacks</a:t>
            </a:r>
            <a:endParaRPr lang="x-none" altLang="zh-CN">
              <a:latin typeface="Abyssinica SI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latin typeface="Abyssinica SIL" charset="0"/>
              </a:rPr>
              <a:t>Low efficiency</a:t>
            </a:r>
            <a:endParaRPr lang="x-none" altLang="zh-CN">
              <a:latin typeface="Abyssinica SIL" charset="0"/>
            </a:endParaRPr>
          </a:p>
          <a:p>
            <a:endParaRPr lang="x-none" altLang="zh-CN">
              <a:latin typeface="Abyssinica SIL" charset="0"/>
            </a:endParaRPr>
          </a:p>
          <a:p>
            <a:r>
              <a:rPr lang="x-none" altLang="zh-CN">
                <a:latin typeface="Abyssinica SIL" charset="0"/>
              </a:rPr>
              <a:t>For NGS, there are 1e5 or even 1e9 short reads</a:t>
            </a:r>
            <a:endParaRPr lang="x-none" altLang="zh-CN">
              <a:latin typeface="Abyssinica SIL" charset="0"/>
            </a:endParaRPr>
          </a:p>
          <a:p>
            <a:endParaRPr lang="x-none" altLang="zh-CN">
              <a:latin typeface="Abyssinica SIL" charset="0"/>
            </a:endParaRPr>
          </a:p>
          <a:p>
            <a:r>
              <a:rPr lang="x-none" altLang="zh-CN">
                <a:solidFill>
                  <a:srgbClr val="FF0000"/>
                </a:solidFill>
                <a:latin typeface="Abyssinica SIL" charset="0"/>
              </a:rPr>
              <a:t>BWT (FM-Index)</a:t>
            </a:r>
            <a:r>
              <a:rPr lang="x-none" altLang="zh-CN">
                <a:latin typeface="Abyssinica SIL" charset="0"/>
              </a:rPr>
              <a:t> can accelerate the assembly process, but how?</a:t>
            </a:r>
            <a:endParaRPr lang="x-none" altLang="zh-CN">
              <a:latin typeface="Abyssinica SI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What is de-novo assembly?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Assembly the sequenced reads into a target genome</a:t>
            </a:r>
            <a:endParaRPr lang="x-none" altLang="zh-CN"/>
          </a:p>
          <a:p>
            <a:pPr lvl="1"/>
            <a:r>
              <a:rPr lang="x-none" altLang="zh-CN" sz="2400"/>
              <a:t>de novo: without the help of reference genome</a:t>
            </a:r>
            <a:endParaRPr lang="x-none" altLang="zh-CN" sz="2400"/>
          </a:p>
          <a:p>
            <a:pPr lvl="1"/>
            <a:r>
              <a:rPr lang="x-none" altLang="zh-CN" sz="2400"/>
              <a:t>guided: with the help of reference genome</a:t>
            </a:r>
            <a:endParaRPr lang="x-none" altLang="zh-CN" sz="2400"/>
          </a:p>
          <a:p>
            <a:endParaRPr lang="x-none" altLang="zh-CN"/>
          </a:p>
          <a:p>
            <a:r>
              <a:rPr lang="x-none" altLang="zh-CN"/>
              <a:t>Key concepts</a:t>
            </a:r>
            <a:endParaRPr lang="x-none" altLang="zh-CN"/>
          </a:p>
          <a:p>
            <a:pPr lvl="1"/>
            <a:r>
              <a:rPr lang="x-none" altLang="zh-CN"/>
              <a:t>Contigs</a:t>
            </a:r>
            <a:endParaRPr lang="x-none" altLang="zh-CN"/>
          </a:p>
          <a:p>
            <a:pPr lvl="1"/>
            <a:r>
              <a:rPr lang="x-none" altLang="zh-CN"/>
              <a:t>Scaffold</a:t>
            </a:r>
            <a:endParaRPr lang="x-none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Abyssinica SIL" charset="0"/>
              </a:rPr>
              <a:t>de Bruijn Graph Assembler</a:t>
            </a:r>
            <a:endParaRPr lang="x-none" altLang="zh-CN">
              <a:latin typeface="Abyssinica SI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zh-CN"/>
              <a:t>Velvet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Different k settings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/>
              <a:t>Eulerian path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/>
              <a:t>Assumptions</a:t>
            </a:r>
            <a:endParaRPr lang="x-none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5180" y="365125"/>
            <a:ext cx="10515600" cy="1325563"/>
          </a:xfrm>
        </p:spPr>
        <p:txBody>
          <a:bodyPr/>
          <a:p>
            <a:r>
              <a:rPr lang="x-none" altLang="zh-CN">
                <a:latin typeface="Abyssinica SIL" charset="0"/>
              </a:rPr>
              <a:t>k-mer</a:t>
            </a:r>
            <a:endParaRPr lang="x-none" altLang="zh-CN">
              <a:latin typeface="Abyssinica SI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6260"/>
            <a:ext cx="10515600" cy="937895"/>
          </a:xfrm>
        </p:spPr>
        <p:txBody>
          <a:bodyPr>
            <a:normAutofit fontScale="90000" lnSpcReduction="10000"/>
          </a:bodyPr>
          <a:p>
            <a:r>
              <a:rPr lang="x-none" altLang="zh-CN">
                <a:latin typeface="Abyssinica SIL" charset="0"/>
              </a:rPr>
              <a:t>"k-mer" is a substring of length k</a:t>
            </a:r>
            <a:endParaRPr lang="x-none" altLang="zh-CN">
              <a:latin typeface="Abyssinica SIL" charset="0"/>
            </a:endParaRPr>
          </a:p>
          <a:p>
            <a:r>
              <a:rPr lang="x-none" altLang="zh-CN">
                <a:latin typeface="Abyssinica SIL" charset="0"/>
              </a:rPr>
              <a:t>mer from Greek, meaning "part"</a:t>
            </a:r>
            <a:endParaRPr lang="x-none" altLang="zh-CN">
              <a:latin typeface="Abyssinica SI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3800" y="3091815"/>
            <a:ext cx="4361180" cy="6051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3200">
                <a:latin typeface="Abyssinica SIL" charset="0"/>
              </a:rPr>
              <a:t>s:    </a:t>
            </a:r>
            <a:r>
              <a:rPr lang="x-none" altLang="zh-CN" sz="3200">
                <a:solidFill>
                  <a:schemeClr val="accent5">
                    <a:lumMod val="50000"/>
                  </a:schemeClr>
                </a:solidFill>
                <a:latin typeface="Abyssinica SIL" charset="0"/>
              </a:rPr>
              <a:t>GGCGATTCATCG</a:t>
            </a:r>
            <a:endParaRPr lang="x-none" altLang="zh-CN" sz="3200">
              <a:solidFill>
                <a:schemeClr val="accent5">
                  <a:lumMod val="50000"/>
                </a:schemeClr>
              </a:solidFill>
              <a:latin typeface="Abyssinica SIL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8454390" y="1850390"/>
          <a:ext cx="1774190" cy="412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"/>
                <a:gridCol w="1488440"/>
              </a:tblGrid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Abyssinica SIL" charset="0"/>
                        </a:rPr>
                        <a:t>4-mer</a:t>
                      </a:r>
                      <a:endParaRPr lang="x-none" sz="2000">
                        <a:latin typeface="Abyssinica SIL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Abyssinica SIL" charset="0"/>
                        </a:rPr>
                        <a:t>1:</a:t>
                      </a:r>
                      <a:endParaRPr lang="x-none" sz="2000">
                        <a:latin typeface="Abyssinica SI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Abyssinica SIL" charset="0"/>
                        </a:rPr>
                        <a:t>GGCG</a:t>
                      </a:r>
                      <a:endParaRPr lang="x-none" sz="2000">
                        <a:latin typeface="Abyssinica SIL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Abyssinica SIL" charset="0"/>
                        </a:rPr>
                        <a:t>2:</a:t>
                      </a:r>
                      <a:endParaRPr lang="x-none" sz="2000">
                        <a:latin typeface="Abyssinica SI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Abyssinica SIL" charset="0"/>
                        </a:rPr>
                        <a:t>GCGA</a:t>
                      </a:r>
                      <a:endParaRPr lang="x-none" sz="2000">
                        <a:latin typeface="Abyssinica SIL" charset="0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Abyssinica SIL" charset="0"/>
                        </a:rPr>
                        <a:t>3:</a:t>
                      </a:r>
                      <a:endParaRPr lang="x-none" sz="2000">
                        <a:latin typeface="Abyssinica SI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Abyssinica SIL" charset="0"/>
                        </a:rPr>
                        <a:t>CGAT</a:t>
                      </a:r>
                      <a:endParaRPr lang="x-none" sz="2000">
                        <a:latin typeface="Abyssinica SIL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Abyssinica SIL" charset="0"/>
                        </a:rPr>
                        <a:t>4</a:t>
                      </a:r>
                      <a:endParaRPr lang="x-none" sz="2000">
                        <a:latin typeface="Abyssinica SI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Abyssinica SIL" charset="0"/>
                        </a:rPr>
                        <a:t>GATT</a:t>
                      </a:r>
                      <a:endParaRPr lang="x-none" sz="2000">
                        <a:latin typeface="Abyssinica SIL" charset="0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Abyssinica SIL" charset="0"/>
                        </a:rPr>
                        <a:t>5:</a:t>
                      </a:r>
                      <a:endParaRPr lang="x-none" sz="2000">
                        <a:latin typeface="Abyssinica SI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Abyssinica SIL" charset="0"/>
                        </a:rPr>
                        <a:t>ATTC</a:t>
                      </a:r>
                      <a:endParaRPr lang="x-none" sz="2000">
                        <a:latin typeface="Abyssinica SIL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Abyssinica SIL" charset="0"/>
                        </a:rPr>
                        <a:t>6:</a:t>
                      </a:r>
                      <a:endParaRPr lang="x-none" sz="2000">
                        <a:latin typeface="Abyssinica SI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Abyssinica SIL" charset="0"/>
                        </a:rPr>
                        <a:t>TTCA</a:t>
                      </a:r>
                      <a:endParaRPr lang="x-none" sz="2000">
                        <a:latin typeface="Abyssinica SIL" charset="0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Abyssinica SIL" charset="0"/>
                        </a:rPr>
                        <a:t>7:</a:t>
                      </a:r>
                      <a:endParaRPr lang="x-none" sz="2000">
                        <a:latin typeface="Abyssinica SI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Abyssinica SIL" charset="0"/>
                        </a:rPr>
                        <a:t>TCAT</a:t>
                      </a:r>
                      <a:endParaRPr lang="x-none" sz="2000">
                        <a:latin typeface="Abyssinica SIL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Abyssinica SIL" charset="0"/>
                        </a:rPr>
                        <a:t>8:</a:t>
                      </a:r>
                      <a:endParaRPr lang="x-none" sz="2000">
                        <a:latin typeface="Abyssinica SI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Abyssinica SIL" charset="0"/>
                        </a:rPr>
                        <a:t>CATC</a:t>
                      </a:r>
                      <a:endParaRPr lang="x-none" sz="2000">
                        <a:latin typeface="Abyssinica SIL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Abyssinica SIL" charset="0"/>
                        </a:rPr>
                        <a:t>9:</a:t>
                      </a:r>
                      <a:endParaRPr lang="x-none" sz="2000">
                        <a:latin typeface="Abyssinica SIL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000">
                          <a:latin typeface="Abyssinica SIL" charset="0"/>
                        </a:rPr>
                        <a:t>ATCG</a:t>
                      </a:r>
                      <a:endParaRPr lang="x-none" sz="2000">
                        <a:latin typeface="Abyssinica SI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252345" y="4705985"/>
            <a:ext cx="4958080" cy="967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2800">
                <a:solidFill>
                  <a:srgbClr val="FF0000"/>
                </a:solidFill>
                <a:latin typeface="Abyssinica SIL" charset="0"/>
              </a:rPr>
              <a:t>How many 3-mers does this </a:t>
            </a:r>
            <a:endParaRPr lang="x-none" altLang="zh-CN" sz="2800">
              <a:solidFill>
                <a:srgbClr val="FF0000"/>
              </a:solidFill>
              <a:latin typeface="Abyssinica SIL" charset="0"/>
            </a:endParaRPr>
          </a:p>
          <a:p>
            <a:r>
              <a:rPr lang="x-none" altLang="zh-CN" sz="2800">
                <a:solidFill>
                  <a:srgbClr val="FF0000"/>
                </a:solidFill>
                <a:latin typeface="Abyssinica SIL" charset="0"/>
              </a:rPr>
              <a:t>sequence s have?</a:t>
            </a:r>
            <a:endParaRPr lang="x-none" altLang="zh-CN" sz="2800">
              <a:solidFill>
                <a:srgbClr val="FF0000"/>
              </a:solidFill>
              <a:latin typeface="Abyssinica SI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091565"/>
          </a:xfrm>
        </p:spPr>
        <p:txBody>
          <a:bodyPr/>
          <a:p>
            <a:r>
              <a:rPr lang="x-none" altLang="zh-CN">
                <a:latin typeface="Abyssinica SIL" charset="0"/>
              </a:rPr>
              <a:t>De Bruijn graph</a:t>
            </a:r>
            <a:endParaRPr lang="x-none" altLang="zh-CN">
              <a:latin typeface="Abyssinica SI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4715"/>
          </a:xfrm>
        </p:spPr>
        <p:txBody>
          <a:bodyPr/>
          <a:p>
            <a:r>
              <a:rPr lang="x-none" altLang="zh-CN" sz="3200">
                <a:latin typeface="Abyssinica SIL" charset="0"/>
              </a:rPr>
              <a:t>When conducting assembly, we usually start with a set of reads, which are substrings of the reference genome.</a:t>
            </a:r>
            <a:endParaRPr lang="x-none" altLang="zh-CN" sz="3200">
              <a:latin typeface="Abyssinica SIL" charset="0"/>
            </a:endParaRPr>
          </a:p>
          <a:p>
            <a:endParaRPr lang="x-none" altLang="zh-CN" sz="3200">
              <a:latin typeface="Abyssinica SIL" charset="0"/>
            </a:endParaRPr>
          </a:p>
          <a:p>
            <a:r>
              <a:rPr lang="x-none" altLang="zh-CN" sz="3200">
                <a:latin typeface="Abyssinica SIL" charset="0"/>
              </a:rPr>
              <a:t>Let AAB is a k-mer (k=3) of genome:</a:t>
            </a:r>
            <a:endParaRPr lang="x-none" altLang="zh-CN" sz="3200">
              <a:latin typeface="Abyssinica SIL" charset="0"/>
            </a:endParaRPr>
          </a:p>
          <a:p>
            <a:pPr lvl="1"/>
            <a:r>
              <a:rPr lang="x-none" altLang="zh-CN" sz="3200">
                <a:latin typeface="Abyssinica SIL" charset="0"/>
              </a:rPr>
              <a:t>AA is its left-(k-1)-mer</a:t>
            </a:r>
            <a:endParaRPr lang="x-none" altLang="zh-CN" sz="3200">
              <a:latin typeface="Abyssinica SIL" charset="0"/>
            </a:endParaRPr>
          </a:p>
          <a:p>
            <a:pPr lvl="1"/>
            <a:r>
              <a:rPr lang="x-none" altLang="zh-CN" sz="3200">
                <a:latin typeface="Abyssinica SIL" charset="0"/>
              </a:rPr>
              <a:t>AB is its right-(k-1)-mer</a:t>
            </a:r>
            <a:endParaRPr lang="x-none" altLang="zh-CN" sz="3200">
              <a:latin typeface="Abyssinica SIL" charset="0"/>
            </a:endParaRPr>
          </a:p>
          <a:p>
            <a:pPr lvl="1"/>
            <a:r>
              <a:rPr lang="x-none" altLang="zh-CN" sz="3200">
                <a:latin typeface="Abyssinica SIL" charset="0"/>
              </a:rPr>
              <a:t>There are (k-2) overlap between </a:t>
            </a:r>
            <a:endParaRPr lang="x-none" altLang="zh-CN" sz="3200">
              <a:latin typeface="Abyssinica SIL" charset="0"/>
            </a:endParaRPr>
          </a:p>
          <a:p>
            <a:pPr marL="457200" lvl="1" indent="0">
              <a:buNone/>
            </a:pPr>
            <a:r>
              <a:rPr lang="x-none" altLang="zh-CN" sz="3200">
                <a:latin typeface="Abyssinica SIL" charset="0"/>
              </a:rPr>
              <a:t>the two (k-1)-mers </a:t>
            </a:r>
            <a:endParaRPr lang="x-none" altLang="zh-CN" sz="3200">
              <a:latin typeface="Abyssinica SIL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860320" y="3084830"/>
            <a:ext cx="3167870" cy="2490685"/>
            <a:chOff x="11234" y="5716"/>
            <a:chExt cx="4062" cy="2361"/>
          </a:xfrm>
        </p:grpSpPr>
        <p:sp>
          <p:nvSpPr>
            <p:cNvPr id="4" name="流程图: 可选过程 3"/>
            <p:cNvSpPr/>
            <p:nvPr/>
          </p:nvSpPr>
          <p:spPr>
            <a:xfrm>
              <a:off x="12580" y="5716"/>
              <a:ext cx="1457" cy="556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chemeClr val="accent5"/>
                  </a:solidFill>
                  <a:latin typeface="Abyssinica SIL" charset="0"/>
                </a:rPr>
                <a:t>AAB</a:t>
              </a:r>
              <a:endParaRPr lang="x-none" altLang="zh-CN" sz="2400" b="1">
                <a:solidFill>
                  <a:schemeClr val="accent5"/>
                </a:solidFill>
                <a:latin typeface="Abyssinica SIL" charset="0"/>
              </a:endParaRPr>
            </a:p>
          </p:txBody>
        </p:sp>
        <p:sp>
          <p:nvSpPr>
            <p:cNvPr id="5" name="流程图: 可选过程 4"/>
            <p:cNvSpPr/>
            <p:nvPr/>
          </p:nvSpPr>
          <p:spPr>
            <a:xfrm>
              <a:off x="13839" y="7505"/>
              <a:ext cx="1457" cy="556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chemeClr val="accent5"/>
                  </a:solidFill>
                  <a:latin typeface="Abyssinica SIL" charset="0"/>
                </a:rPr>
                <a:t>AB</a:t>
              </a:r>
              <a:endParaRPr lang="x-none" altLang="zh-CN" sz="2400" b="1">
                <a:solidFill>
                  <a:schemeClr val="accent5"/>
                </a:solidFill>
                <a:latin typeface="Abyssinica SIL" charset="0"/>
              </a:endParaRPr>
            </a:p>
          </p:txBody>
        </p:sp>
        <p:sp>
          <p:nvSpPr>
            <p:cNvPr id="6" name="流程图: 可选过程 5"/>
            <p:cNvSpPr/>
            <p:nvPr/>
          </p:nvSpPr>
          <p:spPr>
            <a:xfrm>
              <a:off x="11234" y="7506"/>
              <a:ext cx="1457" cy="571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chemeClr val="accent5"/>
                  </a:solidFill>
                  <a:latin typeface="Abyssinica SIL" charset="0"/>
                </a:rPr>
                <a:t>AA</a:t>
              </a:r>
              <a:endParaRPr lang="x-none" altLang="zh-CN" sz="2400" b="1">
                <a:solidFill>
                  <a:schemeClr val="accent5"/>
                </a:solidFill>
                <a:latin typeface="Abyssinica SIL" charset="0"/>
              </a:endParaRPr>
            </a:p>
          </p:txBody>
        </p:sp>
        <p:cxnSp>
          <p:nvCxnSpPr>
            <p:cNvPr id="7" name="直接箭头连接符 6"/>
            <p:cNvCxnSpPr>
              <a:stCxn id="4" idx="2"/>
              <a:endCxn id="6" idx="0"/>
            </p:cNvCxnSpPr>
            <p:nvPr/>
          </p:nvCxnSpPr>
          <p:spPr>
            <a:xfrm flipH="1">
              <a:off x="11962" y="6272"/>
              <a:ext cx="1347" cy="123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4" idx="2"/>
              <a:endCxn id="5" idx="0"/>
            </p:cNvCxnSpPr>
            <p:nvPr/>
          </p:nvCxnSpPr>
          <p:spPr>
            <a:xfrm>
              <a:off x="13309" y="6272"/>
              <a:ext cx="1259" cy="12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p>
            <a:r>
              <a:rPr lang="x-none" altLang="zh-CN"/>
              <a:t>De-Bruijn Graph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922270" y="1466215"/>
            <a:ext cx="4518025" cy="6692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3600">
                <a:latin typeface="Abyssinica SIL" charset="0"/>
              </a:rPr>
              <a:t>Genome: </a:t>
            </a:r>
            <a:r>
              <a:rPr lang="x-none" altLang="zh-CN" sz="3600">
                <a:solidFill>
                  <a:schemeClr val="accent5"/>
                </a:solidFill>
                <a:latin typeface="Abyssinica SIL" charset="0"/>
              </a:rPr>
              <a:t>AAABBBBA</a:t>
            </a:r>
            <a:endParaRPr lang="x-none" altLang="zh-CN" sz="3600">
              <a:solidFill>
                <a:schemeClr val="accent5"/>
              </a:solidFill>
              <a:latin typeface="Abyssinica SI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2146300"/>
            <a:ext cx="10132695" cy="733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4000">
                <a:latin typeface="Abyssinica SIL" charset="0"/>
              </a:rPr>
              <a:t>3-mers: </a:t>
            </a:r>
            <a:r>
              <a:rPr lang="x-none" altLang="zh-CN" sz="3600">
                <a:solidFill>
                  <a:schemeClr val="accent5"/>
                </a:solidFill>
                <a:latin typeface="Abyssinica SIL" charset="0"/>
              </a:rPr>
              <a:t>AAA,  AAB,  ABB,  BBB,  BBB,  BBA</a:t>
            </a:r>
            <a:endParaRPr lang="x-none" altLang="zh-CN" sz="3600">
              <a:solidFill>
                <a:schemeClr val="accent5"/>
              </a:solidFill>
              <a:latin typeface="Abyssinica SIL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665" y="3383915"/>
            <a:ext cx="10093960" cy="4768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2400" b="1">
                <a:latin typeface="Abyssinica SIL" charset="0"/>
              </a:rPr>
              <a:t>L/R 2-mers: </a:t>
            </a:r>
            <a:r>
              <a:rPr lang="x-none" altLang="zh-CN" sz="2400" b="1">
                <a:solidFill>
                  <a:schemeClr val="accent5"/>
                </a:solidFill>
                <a:latin typeface="Abyssinica SIL" charset="0"/>
              </a:rPr>
              <a:t>AA AA,   AA AB,   AB BB,   BB BB,   BB BB,    BB BA</a:t>
            </a:r>
            <a:endParaRPr lang="x-none" altLang="zh-CN" sz="2400" b="1">
              <a:solidFill>
                <a:schemeClr val="accent5"/>
              </a:solidFill>
              <a:latin typeface="Abyssinica SIL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623185" y="2777490"/>
            <a:ext cx="151130" cy="655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474845" y="2812415"/>
            <a:ext cx="81915" cy="536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163695" y="2738755"/>
            <a:ext cx="151130" cy="655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586095" y="2797810"/>
            <a:ext cx="151130" cy="655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7025005" y="2756535"/>
            <a:ext cx="151130" cy="655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8413115" y="2766060"/>
            <a:ext cx="151130" cy="655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0204450" y="2758440"/>
            <a:ext cx="120015" cy="5911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9878060" y="2733675"/>
            <a:ext cx="151130" cy="655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958465" y="2844165"/>
            <a:ext cx="120015" cy="5911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843270" y="2837180"/>
            <a:ext cx="120015" cy="5911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677910" y="2829560"/>
            <a:ext cx="120015" cy="5911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338060" y="2784475"/>
            <a:ext cx="120015" cy="5911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 rot="0">
            <a:off x="4448175" y="4398645"/>
            <a:ext cx="3520440" cy="1611630"/>
            <a:chOff x="6472" y="7155"/>
            <a:chExt cx="5544" cy="2538"/>
          </a:xfrm>
        </p:grpSpPr>
        <p:sp>
          <p:nvSpPr>
            <p:cNvPr id="21" name="流程图: 可选过程 20"/>
            <p:cNvSpPr/>
            <p:nvPr/>
          </p:nvSpPr>
          <p:spPr>
            <a:xfrm>
              <a:off x="6472" y="8614"/>
              <a:ext cx="1006" cy="688"/>
            </a:xfrm>
            <a:prstGeom prst="flowChartAlternateProcess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chemeClr val="accent5">
                      <a:lumMod val="50000"/>
                    </a:schemeClr>
                  </a:solidFill>
                  <a:latin typeface="Abyssinica SIL" charset="0"/>
                </a:rPr>
                <a:t>AA</a:t>
              </a:r>
              <a:endParaRPr lang="x-none" altLang="zh-CN" sz="2400" b="1">
                <a:solidFill>
                  <a:schemeClr val="accent5">
                    <a:lumMod val="50000"/>
                  </a:schemeClr>
                </a:solidFill>
                <a:latin typeface="Abyssinica SIL" charset="0"/>
              </a:endParaRPr>
            </a:p>
          </p:txBody>
        </p:sp>
        <p:cxnSp>
          <p:nvCxnSpPr>
            <p:cNvPr id="22" name="曲线连接符 21"/>
            <p:cNvCxnSpPr>
              <a:stCxn id="21" idx="0"/>
              <a:endCxn id="21" idx="1"/>
            </p:cNvCxnSpPr>
            <p:nvPr/>
          </p:nvCxnSpPr>
          <p:spPr>
            <a:xfrm rot="16200000" flipH="1" flipV="1">
              <a:off x="6552" y="8535"/>
              <a:ext cx="344" cy="503"/>
            </a:xfrm>
            <a:prstGeom prst="curvedConnector4">
              <a:avLst>
                <a:gd name="adj1" fmla="val -109157"/>
                <a:gd name="adj2" fmla="val 174652"/>
              </a:avLst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流程图: 可选过程 22"/>
            <p:cNvSpPr/>
            <p:nvPr/>
          </p:nvSpPr>
          <p:spPr>
            <a:xfrm>
              <a:off x="7842" y="7155"/>
              <a:ext cx="1006" cy="688"/>
            </a:xfrm>
            <a:prstGeom prst="flowChartAlternateProcess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chemeClr val="accent5">
                      <a:lumMod val="50000"/>
                    </a:schemeClr>
                  </a:solidFill>
                  <a:latin typeface="Abyssinica SIL" charset="0"/>
                </a:rPr>
                <a:t>AB</a:t>
              </a:r>
              <a:endParaRPr lang="x-none" altLang="zh-CN" sz="2400" b="1">
                <a:solidFill>
                  <a:schemeClr val="accent5">
                    <a:lumMod val="50000"/>
                  </a:schemeClr>
                </a:solidFill>
                <a:latin typeface="Abyssinica SIL" charset="0"/>
              </a:endParaRPr>
            </a:p>
          </p:txBody>
        </p:sp>
        <p:cxnSp>
          <p:nvCxnSpPr>
            <p:cNvPr id="24" name="曲线连接符 23"/>
            <p:cNvCxnSpPr>
              <a:stCxn id="21" idx="3"/>
              <a:endCxn id="23" idx="1"/>
            </p:cNvCxnSpPr>
            <p:nvPr/>
          </p:nvCxnSpPr>
          <p:spPr>
            <a:xfrm flipV="1">
              <a:off x="7478" y="7499"/>
              <a:ext cx="364" cy="1459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流程图: 可选过程 24"/>
            <p:cNvSpPr/>
            <p:nvPr/>
          </p:nvSpPr>
          <p:spPr>
            <a:xfrm>
              <a:off x="10955" y="7302"/>
              <a:ext cx="1006" cy="688"/>
            </a:xfrm>
            <a:prstGeom prst="flowChartAlternateProcess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chemeClr val="accent5">
                      <a:lumMod val="50000"/>
                    </a:schemeClr>
                  </a:solidFill>
                  <a:latin typeface="Abyssinica SIL" charset="0"/>
                </a:rPr>
                <a:t>BB</a:t>
              </a:r>
              <a:endParaRPr lang="x-none" altLang="zh-CN" sz="2400" b="1">
                <a:solidFill>
                  <a:schemeClr val="accent5">
                    <a:lumMod val="50000"/>
                  </a:schemeClr>
                </a:solidFill>
                <a:latin typeface="Abyssinica SIL" charset="0"/>
              </a:endParaRPr>
            </a:p>
          </p:txBody>
        </p:sp>
        <p:cxnSp>
          <p:nvCxnSpPr>
            <p:cNvPr id="26" name="曲线连接符 25"/>
            <p:cNvCxnSpPr>
              <a:stCxn id="23" idx="3"/>
              <a:endCxn id="25" idx="1"/>
            </p:cNvCxnSpPr>
            <p:nvPr/>
          </p:nvCxnSpPr>
          <p:spPr>
            <a:xfrm>
              <a:off x="8848" y="7499"/>
              <a:ext cx="2107" cy="147"/>
            </a:xfrm>
            <a:prstGeom prst="curvedConnector3">
              <a:avLst>
                <a:gd name="adj1" fmla="val 50024"/>
              </a:avLst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曲线连接符 26"/>
            <p:cNvCxnSpPr>
              <a:stCxn id="25" idx="0"/>
              <a:endCxn id="25" idx="3"/>
            </p:cNvCxnSpPr>
            <p:nvPr/>
          </p:nvCxnSpPr>
          <p:spPr>
            <a:xfrm rot="16200000" flipH="1">
              <a:off x="11538" y="7223"/>
              <a:ext cx="344" cy="503"/>
            </a:xfrm>
            <a:prstGeom prst="curvedConnector4">
              <a:avLst>
                <a:gd name="adj1" fmla="val -109157"/>
                <a:gd name="adj2" fmla="val 174453"/>
              </a:avLst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可选过程 27"/>
            <p:cNvSpPr/>
            <p:nvPr/>
          </p:nvSpPr>
          <p:spPr>
            <a:xfrm>
              <a:off x="8969" y="9005"/>
              <a:ext cx="1006" cy="688"/>
            </a:xfrm>
            <a:prstGeom prst="flowChartAlternateProcess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chemeClr val="accent5">
                      <a:lumMod val="50000"/>
                    </a:schemeClr>
                  </a:solidFill>
                  <a:latin typeface="Abyssinica SIL" charset="0"/>
                </a:rPr>
                <a:t>BA</a:t>
              </a:r>
              <a:endParaRPr lang="x-none" altLang="zh-CN" sz="2400" b="1">
                <a:solidFill>
                  <a:schemeClr val="accent5">
                    <a:lumMod val="50000"/>
                  </a:schemeClr>
                </a:solidFill>
                <a:latin typeface="Abyssinica SIL" charset="0"/>
              </a:endParaRPr>
            </a:p>
          </p:txBody>
        </p:sp>
        <p:cxnSp>
          <p:nvCxnSpPr>
            <p:cNvPr id="29" name="曲线连接符 28"/>
            <p:cNvCxnSpPr>
              <a:stCxn id="25" idx="2"/>
              <a:endCxn id="28" idx="3"/>
            </p:cNvCxnSpPr>
            <p:nvPr/>
          </p:nvCxnSpPr>
          <p:spPr>
            <a:xfrm rot="5400000">
              <a:off x="10037" y="7928"/>
              <a:ext cx="1359" cy="1483"/>
            </a:xfrm>
            <a:prstGeom prst="curvedConnector2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/>
            <p:nvPr/>
          </p:nvCxnSpPr>
          <p:spPr>
            <a:xfrm>
              <a:off x="11506" y="7226"/>
              <a:ext cx="510" cy="420"/>
            </a:xfrm>
            <a:prstGeom prst="curvedConnector3">
              <a:avLst>
                <a:gd name="adj1" fmla="val 141372"/>
              </a:avLst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右箭头 34"/>
          <p:cNvSpPr/>
          <p:nvPr/>
        </p:nvSpPr>
        <p:spPr>
          <a:xfrm>
            <a:off x="1410970" y="4812665"/>
            <a:ext cx="1593215" cy="805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The walk-through</a:t>
            </a:r>
            <a:endParaRPr lang="x-none" altLang="zh-CN"/>
          </a:p>
        </p:txBody>
      </p:sp>
      <p:grpSp>
        <p:nvGrpSpPr>
          <p:cNvPr id="123" name="组合 122"/>
          <p:cNvGrpSpPr/>
          <p:nvPr/>
        </p:nvGrpSpPr>
        <p:grpSpPr>
          <a:xfrm>
            <a:off x="229235" y="1737360"/>
            <a:ext cx="10475595" cy="4281805"/>
            <a:chOff x="361" y="2736"/>
            <a:chExt cx="16497" cy="6743"/>
          </a:xfrm>
        </p:grpSpPr>
        <p:grpSp>
          <p:nvGrpSpPr>
            <p:cNvPr id="121" name="组合 120"/>
            <p:cNvGrpSpPr/>
            <p:nvPr/>
          </p:nvGrpSpPr>
          <p:grpSpPr>
            <a:xfrm>
              <a:off x="361" y="2736"/>
              <a:ext cx="14901" cy="6554"/>
              <a:chOff x="942" y="2839"/>
              <a:chExt cx="14901" cy="6554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942" y="3198"/>
                <a:ext cx="6255" cy="2538"/>
                <a:chOff x="742" y="2998"/>
                <a:chExt cx="6255" cy="2538"/>
              </a:xfrm>
            </p:grpSpPr>
            <p:grpSp>
              <p:nvGrpSpPr>
                <p:cNvPr id="84" name="组合 83"/>
                <p:cNvGrpSpPr/>
                <p:nvPr/>
              </p:nvGrpSpPr>
              <p:grpSpPr>
                <a:xfrm rot="0">
                  <a:off x="1453" y="2998"/>
                  <a:ext cx="5544" cy="2538"/>
                  <a:chOff x="6472" y="7155"/>
                  <a:chExt cx="5544" cy="2538"/>
                </a:xfrm>
              </p:grpSpPr>
              <p:sp>
                <p:nvSpPr>
                  <p:cNvPr id="85" name="流程图: 可选过程 84"/>
                  <p:cNvSpPr/>
                  <p:nvPr/>
                </p:nvSpPr>
                <p:spPr>
                  <a:xfrm>
                    <a:off x="6472" y="8614"/>
                    <a:ext cx="1006" cy="68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x-none" altLang="zh-CN" sz="2400" b="1">
                        <a:solidFill>
                          <a:schemeClr val="accent5">
                            <a:lumMod val="50000"/>
                          </a:schemeClr>
                        </a:solidFill>
                        <a:latin typeface="Abyssinica SIL" charset="0"/>
                      </a:rPr>
                      <a:t>AA</a:t>
                    </a:r>
                    <a:endParaRPr lang="x-none" altLang="zh-CN" sz="2400" b="1">
                      <a:solidFill>
                        <a:schemeClr val="accent5">
                          <a:lumMod val="50000"/>
                        </a:schemeClr>
                      </a:solidFill>
                      <a:latin typeface="Abyssinica SIL" charset="0"/>
                    </a:endParaRPr>
                  </a:p>
                </p:txBody>
              </p:sp>
              <p:cxnSp>
                <p:nvCxnSpPr>
                  <p:cNvPr id="86" name="曲线连接符 85"/>
                  <p:cNvCxnSpPr>
                    <a:stCxn id="85" idx="0"/>
                    <a:endCxn id="85" idx="1"/>
                  </p:cNvCxnSpPr>
                  <p:nvPr/>
                </p:nvCxnSpPr>
                <p:spPr>
                  <a:xfrm rot="16200000" flipH="1" flipV="1">
                    <a:off x="6552" y="8535"/>
                    <a:ext cx="344" cy="503"/>
                  </a:xfrm>
                  <a:prstGeom prst="curvedConnector4">
                    <a:avLst>
                      <a:gd name="adj1" fmla="val -109157"/>
                      <a:gd name="adj2" fmla="val 174652"/>
                    </a:avLst>
                  </a:prstGeom>
                  <a:ln w="317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流程图: 可选过程 86"/>
                  <p:cNvSpPr/>
                  <p:nvPr/>
                </p:nvSpPr>
                <p:spPr>
                  <a:xfrm>
                    <a:off x="7842" y="7155"/>
                    <a:ext cx="1006" cy="68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x-none" altLang="zh-CN" sz="2400" b="1">
                        <a:solidFill>
                          <a:schemeClr val="accent5">
                            <a:lumMod val="50000"/>
                          </a:schemeClr>
                        </a:solidFill>
                        <a:latin typeface="Abyssinica SIL" charset="0"/>
                      </a:rPr>
                      <a:t>AB</a:t>
                    </a:r>
                    <a:endParaRPr lang="x-none" altLang="zh-CN" sz="2400" b="1">
                      <a:solidFill>
                        <a:schemeClr val="accent5">
                          <a:lumMod val="50000"/>
                        </a:schemeClr>
                      </a:solidFill>
                      <a:latin typeface="Abyssinica SIL" charset="0"/>
                    </a:endParaRPr>
                  </a:p>
                </p:txBody>
              </p:sp>
              <p:cxnSp>
                <p:nvCxnSpPr>
                  <p:cNvPr id="88" name="曲线连接符 87"/>
                  <p:cNvCxnSpPr>
                    <a:stCxn id="85" idx="3"/>
                    <a:endCxn id="87" idx="1"/>
                  </p:cNvCxnSpPr>
                  <p:nvPr/>
                </p:nvCxnSpPr>
                <p:spPr>
                  <a:xfrm flipV="1">
                    <a:off x="7478" y="7499"/>
                    <a:ext cx="364" cy="1459"/>
                  </a:xfrm>
                  <a:prstGeom prst="curvedConnector3">
                    <a:avLst>
                      <a:gd name="adj1" fmla="val 50000"/>
                    </a:avLst>
                  </a:prstGeom>
                  <a:ln w="3175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流程图: 可选过程 88"/>
                  <p:cNvSpPr/>
                  <p:nvPr/>
                </p:nvSpPr>
                <p:spPr>
                  <a:xfrm>
                    <a:off x="10955" y="7302"/>
                    <a:ext cx="1006" cy="68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x-none" altLang="zh-CN" sz="2400" b="1">
                        <a:solidFill>
                          <a:schemeClr val="accent5">
                            <a:lumMod val="50000"/>
                          </a:schemeClr>
                        </a:solidFill>
                        <a:latin typeface="Abyssinica SIL" charset="0"/>
                      </a:rPr>
                      <a:t>BB</a:t>
                    </a:r>
                    <a:endParaRPr lang="x-none" altLang="zh-CN" sz="2400" b="1">
                      <a:solidFill>
                        <a:schemeClr val="accent5">
                          <a:lumMod val="50000"/>
                        </a:schemeClr>
                      </a:solidFill>
                      <a:latin typeface="Abyssinica SIL" charset="0"/>
                    </a:endParaRPr>
                  </a:p>
                </p:txBody>
              </p:sp>
              <p:cxnSp>
                <p:nvCxnSpPr>
                  <p:cNvPr id="90" name="曲线连接符 89"/>
                  <p:cNvCxnSpPr>
                    <a:stCxn id="87" idx="3"/>
                    <a:endCxn id="89" idx="1"/>
                  </p:cNvCxnSpPr>
                  <p:nvPr/>
                </p:nvCxnSpPr>
                <p:spPr>
                  <a:xfrm>
                    <a:off x="8848" y="7499"/>
                    <a:ext cx="2107" cy="147"/>
                  </a:xfrm>
                  <a:prstGeom prst="curvedConnector3">
                    <a:avLst>
                      <a:gd name="adj1" fmla="val 50024"/>
                    </a:avLst>
                  </a:prstGeom>
                  <a:ln w="3175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曲线连接符 90"/>
                  <p:cNvCxnSpPr>
                    <a:stCxn id="89" idx="0"/>
                    <a:endCxn id="89" idx="3"/>
                  </p:cNvCxnSpPr>
                  <p:nvPr/>
                </p:nvCxnSpPr>
                <p:spPr>
                  <a:xfrm rot="16200000" flipH="1">
                    <a:off x="11538" y="7223"/>
                    <a:ext cx="344" cy="503"/>
                  </a:xfrm>
                  <a:prstGeom prst="curvedConnector4">
                    <a:avLst>
                      <a:gd name="adj1" fmla="val -109157"/>
                      <a:gd name="adj2" fmla="val 174453"/>
                    </a:avLst>
                  </a:prstGeom>
                  <a:ln w="3175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流程图: 可选过程 91"/>
                  <p:cNvSpPr/>
                  <p:nvPr/>
                </p:nvSpPr>
                <p:spPr>
                  <a:xfrm>
                    <a:off x="8969" y="9005"/>
                    <a:ext cx="1006" cy="68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x-none" altLang="zh-CN" sz="2400" b="1">
                        <a:solidFill>
                          <a:schemeClr val="accent5">
                            <a:lumMod val="50000"/>
                          </a:schemeClr>
                        </a:solidFill>
                        <a:latin typeface="Abyssinica SIL" charset="0"/>
                      </a:rPr>
                      <a:t>BA</a:t>
                    </a:r>
                    <a:endParaRPr lang="x-none" altLang="zh-CN" sz="2400" b="1">
                      <a:solidFill>
                        <a:schemeClr val="accent5">
                          <a:lumMod val="50000"/>
                        </a:schemeClr>
                      </a:solidFill>
                      <a:latin typeface="Abyssinica SIL" charset="0"/>
                    </a:endParaRPr>
                  </a:p>
                </p:txBody>
              </p:sp>
              <p:cxnSp>
                <p:nvCxnSpPr>
                  <p:cNvPr id="93" name="曲线连接符 92"/>
                  <p:cNvCxnSpPr>
                    <a:stCxn id="89" idx="2"/>
                    <a:endCxn id="92" idx="3"/>
                  </p:cNvCxnSpPr>
                  <p:nvPr/>
                </p:nvCxnSpPr>
                <p:spPr>
                  <a:xfrm rot="5400000">
                    <a:off x="10037" y="7928"/>
                    <a:ext cx="1359" cy="1483"/>
                  </a:xfrm>
                  <a:prstGeom prst="curvedConnector2">
                    <a:avLst/>
                  </a:prstGeom>
                  <a:ln w="3175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曲线连接符 93"/>
                  <p:cNvCxnSpPr/>
                  <p:nvPr/>
                </p:nvCxnSpPr>
                <p:spPr>
                  <a:xfrm>
                    <a:off x="11506" y="7226"/>
                    <a:ext cx="510" cy="420"/>
                  </a:xfrm>
                  <a:prstGeom prst="curvedConnector3">
                    <a:avLst>
                      <a:gd name="adj1" fmla="val 141372"/>
                    </a:avLst>
                  </a:prstGeom>
                  <a:ln w="3175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5" name="文本框 94"/>
                <p:cNvSpPr txBox="1"/>
                <p:nvPr/>
              </p:nvSpPr>
              <p:spPr>
                <a:xfrm>
                  <a:off x="742" y="3635"/>
                  <a:ext cx="768" cy="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x-none" altLang="zh-CN" sz="2400" b="1">
                      <a:solidFill>
                        <a:srgbClr val="FF0000"/>
                      </a:solidFill>
                      <a:cs typeface="Abyssinica SIL" charset="0"/>
                    </a:rPr>
                    <a:t>①</a:t>
                  </a:r>
                  <a:endParaRPr lang="x-none" altLang="zh-CN" sz="2400" b="1">
                    <a:solidFill>
                      <a:srgbClr val="FF0000"/>
                    </a:solidFill>
                    <a:cs typeface="Abyssinica SIL" charset="0"/>
                  </a:endParaRPr>
                </a:p>
              </p:txBody>
            </p:sp>
          </p:grpSp>
          <p:grpSp>
            <p:nvGrpSpPr>
              <p:cNvPr id="97" name="组合 96"/>
              <p:cNvGrpSpPr/>
              <p:nvPr/>
            </p:nvGrpSpPr>
            <p:grpSpPr>
              <a:xfrm>
                <a:off x="9589" y="2839"/>
                <a:ext cx="6254" cy="2538"/>
                <a:chOff x="7707" y="2786"/>
                <a:chExt cx="6254" cy="2538"/>
              </a:xfrm>
            </p:grpSpPr>
            <p:grpSp>
              <p:nvGrpSpPr>
                <p:cNvPr id="82" name="组合 81"/>
                <p:cNvGrpSpPr/>
                <p:nvPr/>
              </p:nvGrpSpPr>
              <p:grpSpPr>
                <a:xfrm>
                  <a:off x="7707" y="2786"/>
                  <a:ext cx="6255" cy="2538"/>
                  <a:chOff x="742" y="2998"/>
                  <a:chExt cx="6255" cy="2538"/>
                </a:xfrm>
              </p:grpSpPr>
              <p:grpSp>
                <p:nvGrpSpPr>
                  <p:cNvPr id="34" name="组合 33"/>
                  <p:cNvGrpSpPr/>
                  <p:nvPr/>
                </p:nvGrpSpPr>
                <p:grpSpPr>
                  <a:xfrm rot="0">
                    <a:off x="1453" y="2998"/>
                    <a:ext cx="5544" cy="2538"/>
                    <a:chOff x="6472" y="7155"/>
                    <a:chExt cx="5544" cy="2538"/>
                  </a:xfrm>
                </p:grpSpPr>
                <p:sp>
                  <p:nvSpPr>
                    <p:cNvPr id="21" name="流程图: 可选过程 20"/>
                    <p:cNvSpPr/>
                    <p:nvPr/>
                  </p:nvSpPr>
                  <p:spPr>
                    <a:xfrm>
                      <a:off x="6472" y="8614"/>
                      <a:ext cx="1006" cy="688"/>
                    </a:xfrm>
                    <a:prstGeom prst="flowChartAlternateProcess">
                      <a:avLst/>
                    </a:prstGeom>
                    <a:solidFill>
                      <a:schemeClr val="bg1"/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x-none" altLang="zh-CN" sz="24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byssinica SIL" charset="0"/>
                        </a:rPr>
                        <a:t>AA</a:t>
                      </a:r>
                      <a:endParaRPr lang="x-none" altLang="zh-CN" sz="2400" b="1">
                        <a:solidFill>
                          <a:schemeClr val="accent5">
                            <a:lumMod val="50000"/>
                          </a:schemeClr>
                        </a:solidFill>
                        <a:latin typeface="Abyssinica SIL" charset="0"/>
                      </a:endParaRPr>
                    </a:p>
                  </p:txBody>
                </p:sp>
                <p:cxnSp>
                  <p:nvCxnSpPr>
                    <p:cNvPr id="22" name="曲线连接符 21"/>
                    <p:cNvCxnSpPr>
                      <a:stCxn id="21" idx="0"/>
                      <a:endCxn id="21" idx="1"/>
                    </p:cNvCxnSpPr>
                    <p:nvPr/>
                  </p:nvCxnSpPr>
                  <p:spPr>
                    <a:xfrm rot="16200000" flipH="1" flipV="1">
                      <a:off x="6552" y="8535"/>
                      <a:ext cx="344" cy="503"/>
                    </a:xfrm>
                    <a:prstGeom prst="curvedConnector4">
                      <a:avLst>
                        <a:gd name="adj1" fmla="val -109157"/>
                        <a:gd name="adj2" fmla="val 174652"/>
                      </a:avLst>
                    </a:prstGeom>
                    <a:ln w="3175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流程图: 可选过程 22"/>
                    <p:cNvSpPr/>
                    <p:nvPr/>
                  </p:nvSpPr>
                  <p:spPr>
                    <a:xfrm>
                      <a:off x="7842" y="7155"/>
                      <a:ext cx="1006" cy="688"/>
                    </a:xfrm>
                    <a:prstGeom prst="flowChartAlternateProcess">
                      <a:avLst/>
                    </a:prstGeom>
                    <a:solidFill>
                      <a:schemeClr val="bg1"/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x-none" altLang="zh-CN" sz="24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byssinica SIL" charset="0"/>
                        </a:rPr>
                        <a:t>AB</a:t>
                      </a:r>
                      <a:endParaRPr lang="x-none" altLang="zh-CN" sz="2400" b="1">
                        <a:solidFill>
                          <a:schemeClr val="accent5">
                            <a:lumMod val="50000"/>
                          </a:schemeClr>
                        </a:solidFill>
                        <a:latin typeface="Abyssinica SIL" charset="0"/>
                      </a:endParaRPr>
                    </a:p>
                  </p:txBody>
                </p:sp>
                <p:cxnSp>
                  <p:nvCxnSpPr>
                    <p:cNvPr id="24" name="曲线连接符 23"/>
                    <p:cNvCxnSpPr>
                      <a:stCxn id="21" idx="3"/>
                      <a:endCxn id="23" idx="1"/>
                    </p:cNvCxnSpPr>
                    <p:nvPr/>
                  </p:nvCxnSpPr>
                  <p:spPr>
                    <a:xfrm flipV="1">
                      <a:off x="7478" y="7499"/>
                      <a:ext cx="364" cy="1459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3175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流程图: 可选过程 24"/>
                    <p:cNvSpPr/>
                    <p:nvPr/>
                  </p:nvSpPr>
                  <p:spPr>
                    <a:xfrm>
                      <a:off x="10955" y="7302"/>
                      <a:ext cx="1006" cy="688"/>
                    </a:xfrm>
                    <a:prstGeom prst="flowChartAlternateProcess">
                      <a:avLst/>
                    </a:prstGeom>
                    <a:solidFill>
                      <a:schemeClr val="bg1"/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x-none" altLang="zh-CN" sz="24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byssinica SIL" charset="0"/>
                        </a:rPr>
                        <a:t>BB</a:t>
                      </a:r>
                      <a:endParaRPr lang="x-none" altLang="zh-CN" sz="2400" b="1">
                        <a:solidFill>
                          <a:schemeClr val="accent5">
                            <a:lumMod val="50000"/>
                          </a:schemeClr>
                        </a:solidFill>
                        <a:latin typeface="Abyssinica SIL" charset="0"/>
                      </a:endParaRPr>
                    </a:p>
                  </p:txBody>
                </p:sp>
                <p:cxnSp>
                  <p:nvCxnSpPr>
                    <p:cNvPr id="26" name="曲线连接符 25"/>
                    <p:cNvCxnSpPr>
                      <a:stCxn id="23" idx="3"/>
                      <a:endCxn id="25" idx="1"/>
                    </p:cNvCxnSpPr>
                    <p:nvPr/>
                  </p:nvCxnSpPr>
                  <p:spPr>
                    <a:xfrm>
                      <a:off x="8848" y="7499"/>
                      <a:ext cx="2107" cy="147"/>
                    </a:xfrm>
                    <a:prstGeom prst="curvedConnector3">
                      <a:avLst>
                        <a:gd name="adj1" fmla="val 50024"/>
                      </a:avLst>
                    </a:prstGeom>
                    <a:ln w="317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曲线连接符 26"/>
                    <p:cNvCxnSpPr>
                      <a:stCxn id="25" idx="0"/>
                      <a:endCxn id="25" idx="3"/>
                    </p:cNvCxnSpPr>
                    <p:nvPr/>
                  </p:nvCxnSpPr>
                  <p:spPr>
                    <a:xfrm rot="16200000" flipH="1">
                      <a:off x="11538" y="7223"/>
                      <a:ext cx="344" cy="503"/>
                    </a:xfrm>
                    <a:prstGeom prst="curvedConnector4">
                      <a:avLst>
                        <a:gd name="adj1" fmla="val -109157"/>
                        <a:gd name="adj2" fmla="val 174453"/>
                      </a:avLst>
                    </a:prstGeom>
                    <a:ln w="317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流程图: 可选过程 27"/>
                    <p:cNvSpPr/>
                    <p:nvPr/>
                  </p:nvSpPr>
                  <p:spPr>
                    <a:xfrm>
                      <a:off x="8969" y="9005"/>
                      <a:ext cx="1006" cy="688"/>
                    </a:xfrm>
                    <a:prstGeom prst="flowChartAlternateProcess">
                      <a:avLst/>
                    </a:prstGeom>
                    <a:solidFill>
                      <a:schemeClr val="bg1"/>
                    </a:solidFill>
                    <a:ln w="254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x-none" altLang="zh-CN" sz="24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byssinica SIL" charset="0"/>
                        </a:rPr>
                        <a:t>BA</a:t>
                      </a:r>
                      <a:endParaRPr lang="x-none" altLang="zh-CN" sz="2400" b="1">
                        <a:solidFill>
                          <a:schemeClr val="accent5">
                            <a:lumMod val="50000"/>
                          </a:schemeClr>
                        </a:solidFill>
                        <a:latin typeface="Abyssinica SIL" charset="0"/>
                      </a:endParaRPr>
                    </a:p>
                  </p:txBody>
                </p:sp>
                <p:cxnSp>
                  <p:nvCxnSpPr>
                    <p:cNvPr id="29" name="曲线连接符 28"/>
                    <p:cNvCxnSpPr>
                      <a:stCxn id="25" idx="2"/>
                      <a:endCxn id="28" idx="3"/>
                    </p:cNvCxnSpPr>
                    <p:nvPr/>
                  </p:nvCxnSpPr>
                  <p:spPr>
                    <a:xfrm rot="5400000">
                      <a:off x="10037" y="7928"/>
                      <a:ext cx="1359" cy="1483"/>
                    </a:xfrm>
                    <a:prstGeom prst="curvedConnector2">
                      <a:avLst/>
                    </a:prstGeom>
                    <a:ln w="317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曲线连接符 32"/>
                    <p:cNvCxnSpPr/>
                    <p:nvPr/>
                  </p:nvCxnSpPr>
                  <p:spPr>
                    <a:xfrm>
                      <a:off x="11506" y="7226"/>
                      <a:ext cx="510" cy="420"/>
                    </a:xfrm>
                    <a:prstGeom prst="curvedConnector3">
                      <a:avLst>
                        <a:gd name="adj1" fmla="val 141372"/>
                      </a:avLst>
                    </a:prstGeom>
                    <a:ln w="317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742" y="3635"/>
                    <a:ext cx="768" cy="7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x-none" altLang="zh-CN" sz="2400" b="1">
                        <a:solidFill>
                          <a:srgbClr val="FF0000"/>
                        </a:solidFill>
                        <a:cs typeface="Abyssinica SIL" charset="0"/>
                      </a:rPr>
                      <a:t>①</a:t>
                    </a:r>
                    <a:endParaRPr lang="x-none" altLang="zh-CN" sz="2400" b="1">
                      <a:solidFill>
                        <a:srgbClr val="FF0000"/>
                      </a:solidFill>
                      <a:cs typeface="Abyssinica SIL" charset="0"/>
                    </a:endParaRPr>
                  </a:p>
                </p:txBody>
              </p:sp>
            </p:grpSp>
            <p:sp>
              <p:nvSpPr>
                <p:cNvPr id="96" name="文本框 95"/>
                <p:cNvSpPr txBox="1"/>
                <p:nvPr/>
              </p:nvSpPr>
              <p:spPr>
                <a:xfrm>
                  <a:off x="9491" y="3643"/>
                  <a:ext cx="768" cy="72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zh-CN" altLang="en-US" sz="2400" b="1">
                      <a:solidFill>
                        <a:srgbClr val="FF0000"/>
                      </a:solidFill>
                      <a:cs typeface="Abyssinica SIL" charset="0"/>
                    </a:rPr>
                    <a:t>②</a:t>
                  </a:r>
                  <a:endParaRPr lang="zh-CN" altLang="en-US" sz="2400" b="1">
                    <a:solidFill>
                      <a:srgbClr val="FF0000"/>
                    </a:solidFill>
                    <a:cs typeface="Abyssinica SIL" charset="0"/>
                  </a:endParaRPr>
                </a:p>
              </p:txBody>
            </p:sp>
          </p:grpSp>
          <p:sp>
            <p:nvSpPr>
              <p:cNvPr id="98" name="右箭头 97"/>
              <p:cNvSpPr/>
              <p:nvPr/>
            </p:nvSpPr>
            <p:spPr>
              <a:xfrm>
                <a:off x="7918" y="3837"/>
                <a:ext cx="1191" cy="82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虚尾箭头 98"/>
              <p:cNvSpPr/>
              <p:nvPr/>
            </p:nvSpPr>
            <p:spPr>
              <a:xfrm>
                <a:off x="5031" y="7359"/>
                <a:ext cx="1377" cy="953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20" name="组合 119"/>
              <p:cNvGrpSpPr/>
              <p:nvPr/>
            </p:nvGrpSpPr>
            <p:grpSpPr>
              <a:xfrm>
                <a:off x="6901" y="6163"/>
                <a:ext cx="6670" cy="3231"/>
                <a:chOff x="6901" y="6163"/>
                <a:chExt cx="6670" cy="3231"/>
              </a:xfrm>
            </p:grpSpPr>
            <p:sp>
              <p:nvSpPr>
                <p:cNvPr id="116" name="文本框 115"/>
                <p:cNvSpPr txBox="1"/>
                <p:nvPr/>
              </p:nvSpPr>
              <p:spPr>
                <a:xfrm>
                  <a:off x="12487" y="6163"/>
                  <a:ext cx="768" cy="72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zh-CN" altLang="en-US" sz="2400" b="1">
                      <a:solidFill>
                        <a:srgbClr val="FF0000"/>
                      </a:solidFill>
                      <a:cs typeface="Abyssinica SIL" charset="0"/>
                    </a:rPr>
                    <a:t>⑤</a:t>
                  </a:r>
                  <a:endParaRPr lang="zh-CN" altLang="en-US" sz="2400" b="1">
                    <a:solidFill>
                      <a:srgbClr val="FF0000"/>
                    </a:solidFill>
                    <a:cs typeface="Abyssinica SIL" charset="0"/>
                  </a:endParaRPr>
                </a:p>
              </p:txBody>
            </p:sp>
            <p:grpSp>
              <p:nvGrpSpPr>
                <p:cNvPr id="119" name="组合 118"/>
                <p:cNvGrpSpPr/>
                <p:nvPr/>
              </p:nvGrpSpPr>
              <p:grpSpPr>
                <a:xfrm>
                  <a:off x="6901" y="6576"/>
                  <a:ext cx="6670" cy="2818"/>
                  <a:chOff x="9603" y="6467"/>
                  <a:chExt cx="6670" cy="2818"/>
                </a:xfrm>
              </p:grpSpPr>
              <p:grpSp>
                <p:nvGrpSpPr>
                  <p:cNvPr id="100" name="组合 99"/>
                  <p:cNvGrpSpPr/>
                  <p:nvPr/>
                </p:nvGrpSpPr>
                <p:grpSpPr>
                  <a:xfrm>
                    <a:off x="9603" y="6747"/>
                    <a:ext cx="6254" cy="2538"/>
                    <a:chOff x="7707" y="2786"/>
                    <a:chExt cx="6254" cy="2538"/>
                  </a:xfrm>
                </p:grpSpPr>
                <p:grpSp>
                  <p:nvGrpSpPr>
                    <p:cNvPr id="101" name="组合 100"/>
                    <p:cNvGrpSpPr/>
                    <p:nvPr/>
                  </p:nvGrpSpPr>
                  <p:grpSpPr>
                    <a:xfrm>
                      <a:off x="7707" y="2786"/>
                      <a:ext cx="6255" cy="2538"/>
                      <a:chOff x="742" y="2998"/>
                      <a:chExt cx="6255" cy="2538"/>
                    </a:xfrm>
                  </p:grpSpPr>
                  <p:grpSp>
                    <p:nvGrpSpPr>
                      <p:cNvPr id="102" name="组合 101"/>
                      <p:cNvGrpSpPr/>
                      <p:nvPr/>
                    </p:nvGrpSpPr>
                    <p:grpSpPr>
                      <a:xfrm rot="0">
                        <a:off x="1453" y="2998"/>
                        <a:ext cx="5544" cy="2538"/>
                        <a:chOff x="6472" y="7155"/>
                        <a:chExt cx="5544" cy="2538"/>
                      </a:xfrm>
                    </p:grpSpPr>
                    <p:sp>
                      <p:nvSpPr>
                        <p:cNvPr id="103" name="流程图: 可选过程 102"/>
                        <p:cNvSpPr/>
                        <p:nvPr/>
                      </p:nvSpPr>
                      <p:spPr>
                        <a:xfrm>
                          <a:off x="6472" y="8614"/>
                          <a:ext cx="1006" cy="688"/>
                        </a:xfrm>
                        <a:prstGeom prst="flowChartAlternateProcess">
                          <a:avLst/>
                        </a:prstGeom>
                        <a:solidFill>
                          <a:schemeClr val="bg1"/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r>
                            <a:rPr lang="x-none" altLang="zh-CN" sz="2400" b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Abyssinica SIL" charset="0"/>
                            </a:rPr>
                            <a:t>AA</a:t>
                          </a:r>
                          <a:endParaRPr lang="x-none" altLang="zh-CN" sz="2400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Abyssinica SIL" charset="0"/>
                          </a:endParaRPr>
                        </a:p>
                      </p:txBody>
                    </p:sp>
                    <p:cxnSp>
                      <p:nvCxnSpPr>
                        <p:cNvPr id="104" name="曲线连接符 103"/>
                        <p:cNvCxnSpPr>
                          <a:stCxn id="103" idx="0"/>
                          <a:endCxn id="103" idx="1"/>
                        </p:cNvCxnSpPr>
                        <p:nvPr/>
                      </p:nvCxnSpPr>
                      <p:spPr>
                        <a:xfrm rot="16200000" flipH="1" flipV="1">
                          <a:off x="6552" y="8535"/>
                          <a:ext cx="344" cy="503"/>
                        </a:xfrm>
                        <a:prstGeom prst="curvedConnector4">
                          <a:avLst>
                            <a:gd name="adj1" fmla="val -109157"/>
                            <a:gd name="adj2" fmla="val 174652"/>
                          </a:avLst>
                        </a:prstGeom>
                        <a:ln w="31750"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5" name="流程图: 可选过程 104"/>
                        <p:cNvSpPr/>
                        <p:nvPr/>
                      </p:nvSpPr>
                      <p:spPr>
                        <a:xfrm>
                          <a:off x="7842" y="7155"/>
                          <a:ext cx="1006" cy="688"/>
                        </a:xfrm>
                        <a:prstGeom prst="flowChartAlternateProcess">
                          <a:avLst/>
                        </a:prstGeom>
                        <a:solidFill>
                          <a:schemeClr val="bg1"/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r>
                            <a:rPr lang="x-none" altLang="zh-CN" sz="2400" b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Abyssinica SIL" charset="0"/>
                            </a:rPr>
                            <a:t>AB</a:t>
                          </a:r>
                          <a:endParaRPr lang="x-none" altLang="zh-CN" sz="2400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Abyssinica SIL" charset="0"/>
                          </a:endParaRPr>
                        </a:p>
                      </p:txBody>
                    </p:sp>
                    <p:cxnSp>
                      <p:nvCxnSpPr>
                        <p:cNvPr id="106" name="曲线连接符 105"/>
                        <p:cNvCxnSpPr>
                          <a:stCxn id="103" idx="3"/>
                          <a:endCxn id="105" idx="1"/>
                        </p:cNvCxnSpPr>
                        <p:nvPr/>
                      </p:nvCxnSpPr>
                      <p:spPr>
                        <a:xfrm flipV="1">
                          <a:off x="7478" y="7499"/>
                          <a:ext cx="364" cy="1459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 w="31750"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7" name="流程图: 可选过程 106"/>
                        <p:cNvSpPr/>
                        <p:nvPr/>
                      </p:nvSpPr>
                      <p:spPr>
                        <a:xfrm>
                          <a:off x="10955" y="7302"/>
                          <a:ext cx="1006" cy="688"/>
                        </a:xfrm>
                        <a:prstGeom prst="flowChartAlternateProcess">
                          <a:avLst/>
                        </a:prstGeom>
                        <a:solidFill>
                          <a:schemeClr val="bg1"/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r>
                            <a:rPr lang="x-none" altLang="zh-CN" sz="2400" b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Abyssinica SIL" charset="0"/>
                            </a:rPr>
                            <a:t>BB</a:t>
                          </a:r>
                          <a:endParaRPr lang="x-none" altLang="zh-CN" sz="2400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Abyssinica SIL" charset="0"/>
                          </a:endParaRPr>
                        </a:p>
                      </p:txBody>
                    </p:sp>
                    <p:cxnSp>
                      <p:nvCxnSpPr>
                        <p:cNvPr id="108" name="曲线连接符 107"/>
                        <p:cNvCxnSpPr>
                          <a:stCxn id="105" idx="3"/>
                          <a:endCxn id="107" idx="1"/>
                        </p:cNvCxnSpPr>
                        <p:nvPr/>
                      </p:nvCxnSpPr>
                      <p:spPr>
                        <a:xfrm>
                          <a:off x="8848" y="7499"/>
                          <a:ext cx="2107" cy="147"/>
                        </a:xfrm>
                        <a:prstGeom prst="curvedConnector3">
                          <a:avLst>
                            <a:gd name="adj1" fmla="val 50024"/>
                          </a:avLst>
                        </a:prstGeom>
                        <a:ln w="31750"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9" name="曲线连接符 108"/>
                        <p:cNvCxnSpPr>
                          <a:stCxn id="107" idx="0"/>
                          <a:endCxn id="107" idx="3"/>
                        </p:cNvCxnSpPr>
                        <p:nvPr/>
                      </p:nvCxnSpPr>
                      <p:spPr>
                        <a:xfrm rot="16200000" flipH="1">
                          <a:off x="11538" y="7223"/>
                          <a:ext cx="344" cy="503"/>
                        </a:xfrm>
                        <a:prstGeom prst="curvedConnector4">
                          <a:avLst>
                            <a:gd name="adj1" fmla="val -109157"/>
                            <a:gd name="adj2" fmla="val 174453"/>
                          </a:avLst>
                        </a:prstGeom>
                        <a:ln w="31750"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0" name="流程图: 可选过程 109"/>
                        <p:cNvSpPr/>
                        <p:nvPr/>
                      </p:nvSpPr>
                      <p:spPr>
                        <a:xfrm>
                          <a:off x="8969" y="9005"/>
                          <a:ext cx="1006" cy="688"/>
                        </a:xfrm>
                        <a:prstGeom prst="flowChartAlternateProcess">
                          <a:avLst/>
                        </a:prstGeom>
                        <a:solidFill>
                          <a:schemeClr val="bg1"/>
                        </a:solidFill>
                        <a:ln w="2540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r>
                            <a:rPr lang="x-none" altLang="zh-CN" sz="2400" b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Abyssinica SIL" charset="0"/>
                            </a:rPr>
                            <a:t>BA</a:t>
                          </a:r>
                          <a:endParaRPr lang="x-none" altLang="zh-CN" sz="2400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Abyssinica SIL" charset="0"/>
                          </a:endParaRPr>
                        </a:p>
                      </p:txBody>
                    </p:sp>
                    <p:cxnSp>
                      <p:nvCxnSpPr>
                        <p:cNvPr id="111" name="曲线连接符 110"/>
                        <p:cNvCxnSpPr>
                          <a:stCxn id="107" idx="2"/>
                          <a:endCxn id="110" idx="3"/>
                        </p:cNvCxnSpPr>
                        <p:nvPr/>
                      </p:nvCxnSpPr>
                      <p:spPr>
                        <a:xfrm rot="5400000">
                          <a:off x="10037" y="7928"/>
                          <a:ext cx="1359" cy="1483"/>
                        </a:xfrm>
                        <a:prstGeom prst="curvedConnector2">
                          <a:avLst/>
                        </a:prstGeom>
                        <a:ln w="31750"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2" name="曲线连接符 111"/>
                        <p:cNvCxnSpPr/>
                        <p:nvPr/>
                      </p:nvCxnSpPr>
                      <p:spPr>
                        <a:xfrm>
                          <a:off x="11506" y="7226"/>
                          <a:ext cx="510" cy="420"/>
                        </a:xfrm>
                        <a:prstGeom prst="curvedConnector3">
                          <a:avLst>
                            <a:gd name="adj1" fmla="val 141372"/>
                          </a:avLst>
                        </a:prstGeom>
                        <a:ln w="31750"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13" name="文本框 112"/>
                      <p:cNvSpPr txBox="1"/>
                      <p:nvPr/>
                    </p:nvSpPr>
                    <p:spPr>
                      <a:xfrm>
                        <a:off x="742" y="3635"/>
                        <a:ext cx="768" cy="72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p>
                        <a:r>
                          <a:rPr lang="x-none" altLang="zh-CN" sz="2400" b="1">
                            <a:solidFill>
                              <a:srgbClr val="FF0000"/>
                            </a:solidFill>
                            <a:cs typeface="Abyssinica SIL" charset="0"/>
                          </a:rPr>
                          <a:t>①</a:t>
                        </a:r>
                        <a:endParaRPr lang="x-none" altLang="zh-CN" sz="2400" b="1">
                          <a:solidFill>
                            <a:srgbClr val="FF0000"/>
                          </a:solidFill>
                          <a:cs typeface="Abyssinica SIL" charset="0"/>
                        </a:endParaRPr>
                      </a:p>
                    </p:txBody>
                  </p:sp>
                </p:grpSp>
                <p:sp>
                  <p:nvSpPr>
                    <p:cNvPr id="114" name="文本框 113"/>
                    <p:cNvSpPr txBox="1"/>
                    <p:nvPr/>
                  </p:nvSpPr>
                  <p:spPr>
                    <a:xfrm>
                      <a:off x="9491" y="3643"/>
                      <a:ext cx="768" cy="72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t">
                      <a:spAutoFit/>
                    </a:bodyPr>
                    <a:p>
                      <a:r>
                        <a:rPr lang="zh-CN" altLang="en-US" sz="2400" b="1">
                          <a:solidFill>
                            <a:srgbClr val="FF0000"/>
                          </a:solidFill>
                          <a:cs typeface="Abyssinica SIL" charset="0"/>
                        </a:rPr>
                        <a:t>②</a:t>
                      </a:r>
                      <a:endParaRPr lang="zh-CN" altLang="en-US" sz="2400" b="1">
                        <a:solidFill>
                          <a:srgbClr val="FF0000"/>
                        </a:solidFill>
                        <a:cs typeface="Abyssinica SIL" charset="0"/>
                      </a:endParaRPr>
                    </a:p>
                  </p:txBody>
                </p:sp>
              </p:grp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13176" y="6480"/>
                    <a:ext cx="768" cy="72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r>
                      <a:rPr lang="zh-CN" altLang="en-US" sz="2400" b="1">
                        <a:solidFill>
                          <a:srgbClr val="FF0000"/>
                        </a:solidFill>
                        <a:cs typeface="Abyssinica SIL" charset="0"/>
                      </a:rPr>
                      <a:t>③</a:t>
                    </a:r>
                    <a:endParaRPr lang="zh-CN" altLang="en-US" sz="2400" b="1">
                      <a:solidFill>
                        <a:srgbClr val="FF0000"/>
                      </a:solidFill>
                      <a:cs typeface="Abyssinica SIL" charset="0"/>
                    </a:endParaRPr>
                  </a:p>
                </p:txBody>
              </p:sp>
              <p:sp>
                <p:nvSpPr>
                  <p:cNvPr id="117" name="文本框 116"/>
                  <p:cNvSpPr txBox="1"/>
                  <p:nvPr/>
                </p:nvSpPr>
                <p:spPr>
                  <a:xfrm>
                    <a:off x="14421" y="8010"/>
                    <a:ext cx="768" cy="72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r>
                      <a:rPr lang="zh-CN" altLang="en-US" sz="2400" b="1">
                        <a:solidFill>
                          <a:srgbClr val="FF0000"/>
                        </a:solidFill>
                        <a:cs typeface="Abyssinica SIL" charset="0"/>
                        <a:sym typeface="+mn-ea"/>
                      </a:rPr>
                      <a:t>⑥</a:t>
                    </a:r>
                    <a:endParaRPr lang="zh-CN" altLang="en-US" sz="2400" b="1">
                      <a:solidFill>
                        <a:srgbClr val="FF0000"/>
                      </a:solidFill>
                      <a:cs typeface="Abyssinica SIL" charset="0"/>
                      <a:sym typeface="+mn-ea"/>
                    </a:endParaRPr>
                  </a:p>
                </p:txBody>
              </p:sp>
              <p:sp>
                <p:nvSpPr>
                  <p:cNvPr id="118" name="文本框 117"/>
                  <p:cNvSpPr txBox="1"/>
                  <p:nvPr/>
                </p:nvSpPr>
                <p:spPr>
                  <a:xfrm>
                    <a:off x="15505" y="6467"/>
                    <a:ext cx="768" cy="72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r>
                      <a:rPr lang="zh-CN" altLang="en-US" sz="2400" b="1">
                        <a:solidFill>
                          <a:srgbClr val="FF0000"/>
                        </a:solidFill>
                        <a:cs typeface="Abyssinica SIL" charset="0"/>
                        <a:sym typeface="+mn-ea"/>
                      </a:rPr>
                      <a:t>④</a:t>
                    </a:r>
                    <a:endParaRPr lang="zh-CN" altLang="en-US" sz="2400" b="1">
                      <a:solidFill>
                        <a:srgbClr val="FF0000"/>
                      </a:solidFill>
                      <a:cs typeface="Abyssinica SIL" charset="0"/>
                      <a:sym typeface="+mn-ea"/>
                    </a:endParaRPr>
                  </a:p>
                </p:txBody>
              </p:sp>
            </p:grpSp>
          </p:grpSp>
        </p:grpSp>
        <p:sp>
          <p:nvSpPr>
            <p:cNvPr id="122" name="文本框 121"/>
            <p:cNvSpPr txBox="1"/>
            <p:nvPr/>
          </p:nvSpPr>
          <p:spPr>
            <a:xfrm>
              <a:off x="13638" y="5849"/>
              <a:ext cx="3220" cy="3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>
                  <a:solidFill>
                    <a:srgbClr val="0070C0"/>
                  </a:solidFill>
                  <a:latin typeface="Abyssinica SIL" charset="0"/>
                  <a:cs typeface="东文宋体" charset="0"/>
                </a:rPr>
                <a:t>①</a:t>
              </a:r>
              <a:r>
                <a:rPr lang="x-none" altLang="zh-CN" sz="2400" b="1">
                  <a:solidFill>
                    <a:srgbClr val="0070C0"/>
                  </a:solidFill>
                  <a:latin typeface="Abyssinica SIL" charset="0"/>
                  <a:cs typeface="东文宋体" charset="0"/>
                </a:rPr>
                <a:t>AAA</a:t>
              </a:r>
              <a:endParaRPr lang="x-none" altLang="zh-CN" sz="2400" b="1">
                <a:solidFill>
                  <a:srgbClr val="0070C0"/>
                </a:solidFill>
                <a:latin typeface="Abyssinica SIL" charset="0"/>
                <a:cs typeface="东文宋体" charset="0"/>
              </a:endParaRPr>
            </a:p>
            <a:p>
              <a:r>
                <a:rPr lang="zh-CN" altLang="en-US" sz="2400" b="1">
                  <a:solidFill>
                    <a:srgbClr val="0070C0"/>
                  </a:solidFill>
                  <a:latin typeface="Abyssinica SIL" charset="0"/>
                  <a:cs typeface="东文宋体" charset="0"/>
                </a:rPr>
                <a:t>②</a:t>
              </a:r>
              <a:r>
                <a:rPr lang="x-none" altLang="zh-CN" sz="2400" b="1">
                  <a:solidFill>
                    <a:srgbClr val="0070C0"/>
                  </a:solidFill>
                  <a:latin typeface="Abyssinica SIL" charset="0"/>
                  <a:cs typeface="东文宋体" charset="0"/>
                </a:rPr>
                <a:t>AAAB</a:t>
              </a:r>
              <a:endParaRPr lang="x-none" altLang="zh-CN" sz="2400" b="1">
                <a:solidFill>
                  <a:srgbClr val="0070C0"/>
                </a:solidFill>
                <a:latin typeface="Abyssinica SIL" charset="0"/>
                <a:cs typeface="东文宋体" charset="0"/>
              </a:endParaRPr>
            </a:p>
            <a:p>
              <a:r>
                <a:rPr lang="zh-CN" altLang="en-US" sz="2400" b="1">
                  <a:solidFill>
                    <a:srgbClr val="0070C0"/>
                  </a:solidFill>
                  <a:latin typeface="Abyssinica SIL" charset="0"/>
                  <a:cs typeface="东文宋体" charset="0"/>
                </a:rPr>
                <a:t>③</a:t>
              </a:r>
              <a:r>
                <a:rPr lang="x-none" altLang="zh-CN" sz="2400" b="1">
                  <a:solidFill>
                    <a:srgbClr val="0070C0"/>
                  </a:solidFill>
                  <a:latin typeface="Abyssinica SIL" charset="0"/>
                  <a:cs typeface="东文宋体" charset="0"/>
                </a:rPr>
                <a:t>AAABB</a:t>
              </a:r>
              <a:endParaRPr lang="x-none" altLang="zh-CN" sz="2400" b="1">
                <a:solidFill>
                  <a:srgbClr val="0070C0"/>
                </a:solidFill>
                <a:latin typeface="Abyssinica SIL" charset="0"/>
                <a:cs typeface="东文宋体" charset="0"/>
              </a:endParaRPr>
            </a:p>
            <a:p>
              <a:r>
                <a:rPr lang="zh-CN" altLang="en-US" sz="2400" b="1">
                  <a:solidFill>
                    <a:srgbClr val="0070C0"/>
                  </a:solidFill>
                  <a:latin typeface="Abyssinica SIL" charset="0"/>
                  <a:cs typeface="Cantarell" charset="0"/>
                </a:rPr>
                <a:t>④</a:t>
              </a:r>
              <a:r>
                <a:rPr lang="x-none" altLang="zh-CN" sz="2400" b="1">
                  <a:solidFill>
                    <a:srgbClr val="0070C0"/>
                  </a:solidFill>
                  <a:latin typeface="Abyssinica SIL" charset="0"/>
                  <a:cs typeface="Cantarell" charset="0"/>
                </a:rPr>
                <a:t>AAABBB</a:t>
              </a:r>
              <a:endParaRPr lang="x-none" altLang="zh-CN" sz="2400" b="1">
                <a:solidFill>
                  <a:srgbClr val="0070C0"/>
                </a:solidFill>
                <a:latin typeface="Abyssinica SIL" charset="0"/>
                <a:cs typeface="Cantarell" charset="0"/>
              </a:endParaRPr>
            </a:p>
            <a:p>
              <a:r>
                <a:rPr lang="zh-CN" altLang="en-US" sz="2400" b="1">
                  <a:solidFill>
                    <a:srgbClr val="0070C0"/>
                  </a:solidFill>
                  <a:latin typeface="Abyssinica SIL" charset="0"/>
                  <a:cs typeface="Cantarell" charset="0"/>
                </a:rPr>
                <a:t>⑤</a:t>
              </a:r>
              <a:r>
                <a:rPr lang="x-none" altLang="zh-CN" sz="2400" b="1">
                  <a:solidFill>
                    <a:srgbClr val="0070C0"/>
                  </a:solidFill>
                  <a:latin typeface="Abyssinica SIL" charset="0"/>
                  <a:cs typeface="Cantarell" charset="0"/>
                </a:rPr>
                <a:t>AAABBBB</a:t>
              </a:r>
              <a:endParaRPr lang="x-none" altLang="zh-CN" sz="2400" b="1">
                <a:solidFill>
                  <a:srgbClr val="0070C0"/>
                </a:solidFill>
                <a:latin typeface="Abyssinica SIL" charset="0"/>
                <a:cs typeface="Cantarell" charset="0"/>
              </a:endParaRPr>
            </a:p>
            <a:p>
              <a:r>
                <a:rPr lang="zh-CN" altLang="en-US" sz="2400" b="1">
                  <a:solidFill>
                    <a:srgbClr val="0070C0"/>
                  </a:solidFill>
                  <a:latin typeface="Abyssinica SIL" charset="0"/>
                  <a:cs typeface="Cantarell" charset="0"/>
                </a:rPr>
                <a:t>⑥</a:t>
              </a:r>
              <a:r>
                <a:rPr lang="x-none" altLang="zh-CN" sz="2400" b="1">
                  <a:solidFill>
                    <a:srgbClr val="0070C0"/>
                  </a:solidFill>
                  <a:latin typeface="Abyssinica SIL" charset="0"/>
                  <a:cs typeface="Cantarell" charset="0"/>
                </a:rPr>
                <a:t>AAABBBBA</a:t>
              </a:r>
              <a:endParaRPr lang="x-none" altLang="zh-CN" sz="2400" b="1">
                <a:solidFill>
                  <a:srgbClr val="0070C0"/>
                </a:solidFill>
                <a:latin typeface="Abyssinica SIL" charset="0"/>
                <a:cs typeface="Cantarell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Abyssinica SIL" charset="0"/>
              </a:rPr>
              <a:t>What is an overlap between reads?</a:t>
            </a:r>
            <a:endParaRPr lang="x-none" altLang="zh-CN">
              <a:latin typeface="Abyssinica SIL" charset="0"/>
            </a:endParaRPr>
          </a:p>
        </p:txBody>
      </p:sp>
      <p:graphicFrame>
        <p:nvGraphicFramePr>
          <p:cNvPr id="17" name="内容占位符 16"/>
          <p:cNvGraphicFramePr/>
          <p:nvPr>
            <p:ph idx="1"/>
          </p:nvPr>
        </p:nvGraphicFramePr>
        <p:xfrm>
          <a:off x="838200" y="1825625"/>
          <a:ext cx="10515600" cy="143065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57200"/>
                <a:gridCol w="456565"/>
                <a:gridCol w="457835"/>
                <a:gridCol w="457835"/>
                <a:gridCol w="456565"/>
                <a:gridCol w="457200"/>
                <a:gridCol w="456565"/>
                <a:gridCol w="458470"/>
                <a:gridCol w="457200"/>
                <a:gridCol w="457835"/>
                <a:gridCol w="455295"/>
                <a:gridCol w="457835"/>
                <a:gridCol w="457200"/>
                <a:gridCol w="458470"/>
                <a:gridCol w="455295"/>
                <a:gridCol w="457835"/>
                <a:gridCol w="457200"/>
                <a:gridCol w="457200"/>
                <a:gridCol w="457200"/>
                <a:gridCol w="457200"/>
                <a:gridCol w="457835"/>
                <a:gridCol w="456565"/>
                <a:gridCol w="457200"/>
              </a:tblGrid>
              <a:tr h="4768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solidFill>
                            <a:schemeClr val="accent1"/>
                          </a:solidFill>
                          <a:latin typeface="Abyssinica SIL" charset="0"/>
                        </a:rPr>
                        <a:t>T</a:t>
                      </a:r>
                      <a:endParaRPr lang="x-none" sz="2400" b="1">
                        <a:solidFill>
                          <a:schemeClr val="accent1"/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solidFill>
                            <a:schemeClr val="accent1"/>
                          </a:solidFill>
                          <a:latin typeface="Abyssinica SIL" charset="0"/>
                        </a:rPr>
                        <a:t>C</a:t>
                      </a:r>
                      <a:endParaRPr lang="x-none" sz="2400" b="1">
                        <a:solidFill>
                          <a:schemeClr val="accent1"/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solidFill>
                            <a:schemeClr val="accent1"/>
                          </a:solidFill>
                          <a:latin typeface="Abyssinica SIL" charset="0"/>
                        </a:rPr>
                        <a:t>T</a:t>
                      </a:r>
                      <a:endParaRPr lang="x-none" sz="2400" b="1">
                        <a:solidFill>
                          <a:schemeClr val="accent1"/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solidFill>
                            <a:schemeClr val="accent1"/>
                          </a:solidFill>
                          <a:latin typeface="Abyssinica SIL" charset="0"/>
                        </a:rPr>
                        <a:t>A</a:t>
                      </a:r>
                      <a:endParaRPr lang="x-none" sz="2400" b="1">
                        <a:solidFill>
                          <a:schemeClr val="accent1"/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T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A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T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C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T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C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G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solidFill>
                            <a:srgbClr val="FF0000"/>
                          </a:solidFill>
                          <a:latin typeface="Abyssinica SIL" charset="0"/>
                        </a:rPr>
                        <a:t>G</a:t>
                      </a:r>
                      <a:endParaRPr lang="x-none" sz="2400" b="1">
                        <a:solidFill>
                          <a:srgbClr val="FF0000"/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C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T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C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T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A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G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G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76885">
                <a:tc>
                  <a:txBody>
                    <a:bodyPr/>
                    <a:p>
                      <a:pPr>
                        <a:buNone/>
                      </a:pPr>
                      <a:endParaRPr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|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|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|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|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|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|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|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sz="2400" b="1">
                        <a:solidFill>
                          <a:srgbClr val="FF0000"/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|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|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|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|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|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|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|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885">
                <a:tc>
                  <a:txBody>
                    <a:bodyPr/>
                    <a:p>
                      <a:pPr>
                        <a:buNone/>
                      </a:pPr>
                      <a:endParaRPr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T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A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T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C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T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C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G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solidFill>
                            <a:srgbClr val="FF0000"/>
                          </a:solidFill>
                          <a:latin typeface="Abyssinica SIL" charset="0"/>
                        </a:rPr>
                        <a:t>A</a:t>
                      </a:r>
                      <a:endParaRPr lang="x-none" sz="2400" b="1">
                        <a:solidFill>
                          <a:srgbClr val="FF0000"/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C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T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C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T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A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G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latin typeface="Abyssinica SIL" charset="0"/>
                        </a:rPr>
                        <a:t>G</a:t>
                      </a:r>
                      <a:endParaRPr lang="x-none" sz="2400" b="1"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solidFill>
                            <a:schemeClr val="accent1"/>
                          </a:solidFill>
                          <a:latin typeface="Abyssinica SIL" charset="0"/>
                        </a:rPr>
                        <a:t>C</a:t>
                      </a:r>
                      <a:endParaRPr lang="x-none" sz="2400" b="1">
                        <a:solidFill>
                          <a:schemeClr val="accent1"/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solidFill>
                            <a:schemeClr val="accent1"/>
                          </a:solidFill>
                          <a:latin typeface="Abyssinica SIL" charset="0"/>
                        </a:rPr>
                        <a:t>C</a:t>
                      </a:r>
                      <a:endParaRPr lang="x-none" sz="2400" b="1">
                        <a:solidFill>
                          <a:schemeClr val="accent1"/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solidFill>
                            <a:schemeClr val="accent1"/>
                          </a:solidFill>
                          <a:latin typeface="Abyssinica SIL" charset="0"/>
                        </a:rPr>
                        <a:t>A</a:t>
                      </a:r>
                      <a:endParaRPr lang="x-none" sz="2400" b="1">
                        <a:solidFill>
                          <a:schemeClr val="accent1"/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2400" b="1">
                          <a:solidFill>
                            <a:schemeClr val="accent1"/>
                          </a:solidFill>
                          <a:latin typeface="Abyssinica SIL" charset="0"/>
                        </a:rPr>
                        <a:t>T</a:t>
                      </a:r>
                      <a:endParaRPr lang="x-none" sz="2400" b="1">
                        <a:solidFill>
                          <a:schemeClr val="accent1"/>
                        </a:solidFill>
                        <a:latin typeface="Abyssinica SIL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60145" y="4302760"/>
            <a:ext cx="10698480" cy="1580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3200">
                <a:solidFill>
                  <a:schemeClr val="accent5">
                    <a:lumMod val="50000"/>
                  </a:schemeClr>
                </a:solidFill>
                <a:latin typeface="Abyssinica SIL" charset="0"/>
              </a:rPr>
              <a:t>1. Mismatches are allowed, but # is below a threshold;</a:t>
            </a:r>
            <a:endParaRPr lang="x-none" altLang="zh-CN" sz="3200">
              <a:solidFill>
                <a:schemeClr val="accent5">
                  <a:lumMod val="50000"/>
                </a:schemeClr>
              </a:solidFill>
              <a:latin typeface="Abyssinica SIL" charset="0"/>
            </a:endParaRPr>
          </a:p>
          <a:p>
            <a:r>
              <a:rPr lang="x-none" altLang="zh-CN" sz="3200">
                <a:solidFill>
                  <a:schemeClr val="accent5">
                    <a:lumMod val="50000"/>
                  </a:schemeClr>
                </a:solidFill>
                <a:latin typeface="Abyssinica SIL" charset="0"/>
              </a:rPr>
              <a:t>2. Gaps are not allowed.</a:t>
            </a:r>
            <a:endParaRPr lang="x-none" altLang="zh-CN" sz="3200">
              <a:solidFill>
                <a:schemeClr val="accent5">
                  <a:lumMod val="50000"/>
                </a:schemeClr>
              </a:solidFill>
              <a:latin typeface="Abyssinica SIL" charset="0"/>
            </a:endParaRPr>
          </a:p>
          <a:p>
            <a:r>
              <a:rPr lang="x-none" altLang="zh-CN" sz="3200">
                <a:solidFill>
                  <a:schemeClr val="accent5">
                    <a:lumMod val="50000"/>
                  </a:schemeClr>
                </a:solidFill>
                <a:latin typeface="Abyssinica SIL" charset="0"/>
              </a:rPr>
              <a:t>3. Over a threshold of overlap length.</a:t>
            </a:r>
            <a:endParaRPr lang="x-none" altLang="zh-CN" sz="3200">
              <a:solidFill>
                <a:schemeClr val="accent5">
                  <a:lumMod val="50000"/>
                </a:schemeClr>
              </a:solidFill>
              <a:latin typeface="Abyssinica SI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x-none" altLang="zh-CN">
                <a:latin typeface="Abyssinica SIL" charset="0"/>
              </a:rPr>
              <a:t>Criterion: </a:t>
            </a:r>
            <a:br>
              <a:rPr lang="x-none" altLang="zh-CN">
                <a:latin typeface="Abyssinica SIL" charset="0"/>
              </a:rPr>
            </a:br>
            <a:r>
              <a:rPr lang="x-none" altLang="zh-CN">
                <a:latin typeface="Abyssinica SIL" charset="0"/>
              </a:rPr>
              <a:t>Shortest common superstring (SCS)</a:t>
            </a:r>
            <a:endParaRPr lang="x-none" altLang="zh-CN">
              <a:latin typeface="Abyssinica SI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zh-CN">
                <a:latin typeface="Abyssinica SIL" charset="0"/>
              </a:rPr>
              <a:t>A shortest common superstring is the shortest string that contains all the input strings as substrings.</a:t>
            </a:r>
            <a:endParaRPr lang="x-none" altLang="zh-CN">
              <a:latin typeface="Abyssinica SIL" charset="0"/>
            </a:endParaRPr>
          </a:p>
          <a:p>
            <a:endParaRPr lang="x-none" altLang="zh-CN">
              <a:latin typeface="Abyssinica SIL" charset="0"/>
            </a:endParaRPr>
          </a:p>
          <a:p>
            <a:r>
              <a:rPr lang="x-none" altLang="zh-CN">
                <a:latin typeface="Abyssinica SIL" charset="0"/>
              </a:rPr>
              <a:t>Finding the shortest superstring for a set of input strings, is an NP-hard problem</a:t>
            </a:r>
            <a:endParaRPr lang="x-none" altLang="zh-CN">
              <a:latin typeface="Abyssinica SIL" charset="0"/>
            </a:endParaRPr>
          </a:p>
          <a:p>
            <a:endParaRPr lang="x-none" altLang="zh-CN">
              <a:latin typeface="Abyssinica SIL" charset="0"/>
            </a:endParaRPr>
          </a:p>
          <a:p>
            <a:r>
              <a:rPr lang="x-none" altLang="zh-CN">
                <a:latin typeface="Abyssinica SIL" charset="0"/>
              </a:rPr>
              <a:t>Here we present some naive approaches for finding the SCS for the input strings:</a:t>
            </a:r>
            <a:endParaRPr lang="x-none" altLang="zh-CN">
              <a:latin typeface="Abyssinica SIL" charset="0"/>
            </a:endParaRPr>
          </a:p>
          <a:p>
            <a:pPr lvl="1"/>
            <a:r>
              <a:rPr lang="x-none" altLang="zh-CN">
                <a:latin typeface="Abyssinica SIL" charset="0"/>
              </a:rPr>
              <a:t>Brute-force algorithms</a:t>
            </a:r>
            <a:endParaRPr lang="x-none" altLang="zh-CN">
              <a:latin typeface="Abyssinica SIL" charset="0"/>
            </a:endParaRPr>
          </a:p>
          <a:p>
            <a:pPr lvl="1"/>
            <a:r>
              <a:rPr lang="x-none" altLang="zh-CN">
                <a:latin typeface="Abyssinica SIL" charset="0"/>
              </a:rPr>
              <a:t>Greedy algorithms</a:t>
            </a:r>
            <a:endParaRPr lang="x-none" altLang="zh-CN">
              <a:latin typeface="Abyssinica SI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2490"/>
          </a:xfrm>
        </p:spPr>
        <p:txBody>
          <a:bodyPr/>
          <a:p>
            <a:r>
              <a:rPr lang="x-none" altLang="zh-CN" b="1">
                <a:latin typeface="Abyssinica SIL" charset="0"/>
              </a:rPr>
              <a:t>Brute-force algorithm </a:t>
            </a:r>
            <a:endParaRPr lang="x-none" altLang="zh-CN" b="1">
              <a:latin typeface="Abyssinica SI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7490"/>
            <a:ext cx="10515600" cy="4670425"/>
          </a:xfrm>
        </p:spPr>
        <p:txBody>
          <a:bodyPr/>
          <a:p>
            <a:r>
              <a:rPr lang="x-none" altLang="zh-CN">
                <a:latin typeface="Abyssinica SIL" charset="0"/>
              </a:rPr>
              <a:t>For each possible combination (ordering) for the input strings, compute the length of each superstring</a:t>
            </a:r>
            <a:endParaRPr lang="x-none" altLang="zh-CN">
              <a:latin typeface="Abyssinica SIL" charset="0"/>
            </a:endParaRPr>
          </a:p>
          <a:p>
            <a:endParaRPr lang="x-none" altLang="zh-CN">
              <a:latin typeface="Abyssinica SIL" charset="0"/>
            </a:endParaRPr>
          </a:p>
          <a:p>
            <a:r>
              <a:rPr lang="x-none" altLang="zh-CN">
                <a:latin typeface="Abyssinica SIL" charset="0"/>
              </a:rPr>
              <a:t>Output the superstring with the shortest length</a:t>
            </a:r>
            <a:endParaRPr lang="x-none" altLang="zh-CN">
              <a:latin typeface="Abyssinica SIL" charset="0"/>
            </a:endParaRPr>
          </a:p>
          <a:p>
            <a:endParaRPr lang="x-none" altLang="zh-CN">
              <a:latin typeface="Abyssinica SIL" charset="0"/>
            </a:endParaRPr>
          </a:p>
          <a:p>
            <a:r>
              <a:rPr lang="x-none" altLang="zh-CN">
                <a:latin typeface="Abyssinica SIL" charset="0"/>
              </a:rPr>
              <a:t>Use an example to illustrate the approach</a:t>
            </a:r>
            <a:endParaRPr lang="x-none" altLang="zh-CN">
              <a:latin typeface="Abyssinica SI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Greedy algorithm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zh-CN"/>
              <a:t>1. In each round, find the longest overlap in the current remaining overlap graph (that is, pick the edge with the greatest number as its label)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2. Merge the two nodes on either terminal of the edge, and remove the other edges that connect the two nodes.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3. Iterate the steps (1) and (2), until no nodes can be merged.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4. Stop and output the remaining contigs.</a:t>
            </a:r>
            <a:endParaRPr lang="x-none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804545"/>
          </a:xfrm>
        </p:spPr>
        <p:txBody>
          <a:bodyPr/>
          <a:p>
            <a:r>
              <a:rPr lang="x-none" altLang="zh-CN"/>
              <a:t>Greedy approach: An example</a:t>
            </a:r>
            <a:endParaRPr lang="x-none" altLang="zh-CN"/>
          </a:p>
        </p:txBody>
      </p:sp>
      <p:grpSp>
        <p:nvGrpSpPr>
          <p:cNvPr id="31" name="组合 30"/>
          <p:cNvGrpSpPr/>
          <p:nvPr/>
        </p:nvGrpSpPr>
        <p:grpSpPr>
          <a:xfrm>
            <a:off x="2945765" y="2043430"/>
            <a:ext cx="6145530" cy="3447415"/>
            <a:chOff x="640" y="2598"/>
            <a:chExt cx="8381" cy="4741"/>
          </a:xfrm>
        </p:grpSpPr>
        <p:sp>
          <p:nvSpPr>
            <p:cNvPr id="4" name="圆角矩形 3"/>
            <p:cNvSpPr/>
            <p:nvPr/>
          </p:nvSpPr>
          <p:spPr>
            <a:xfrm>
              <a:off x="640" y="4394"/>
              <a:ext cx="1958" cy="82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rgbClr val="002060"/>
                  </a:solidFill>
                  <a:latin typeface="Abyssinica SIL" charset="0"/>
                </a:rPr>
                <a:t>AAA</a:t>
              </a:r>
              <a:endParaRPr lang="x-none" altLang="zh-CN" sz="2400" b="1">
                <a:solidFill>
                  <a:srgbClr val="002060"/>
                </a:solidFill>
                <a:latin typeface="Abyssinica SIL" charset="0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063" y="4327"/>
              <a:ext cx="1958" cy="82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rgbClr val="002060"/>
                  </a:solidFill>
                  <a:latin typeface="Abyssinica SIL" charset="0"/>
                </a:rPr>
                <a:t>ABB</a:t>
              </a:r>
              <a:endParaRPr lang="x-none" altLang="zh-CN" sz="2400" b="1">
                <a:solidFill>
                  <a:srgbClr val="002060"/>
                </a:solidFill>
                <a:latin typeface="Abyssinica SIL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005" y="2598"/>
              <a:ext cx="1958" cy="82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rgbClr val="002060"/>
                  </a:solidFill>
                  <a:latin typeface="Abyssinica SIL" charset="0"/>
                </a:rPr>
                <a:t>AAB</a:t>
              </a:r>
              <a:endParaRPr lang="x-none" altLang="zh-CN" sz="2400" b="1">
                <a:solidFill>
                  <a:srgbClr val="002060"/>
                </a:solidFill>
                <a:latin typeface="Abyssinica SIL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317" y="6479"/>
              <a:ext cx="1958" cy="82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rgbClr val="002060"/>
                  </a:solidFill>
                  <a:latin typeface="Abyssinica SIL" charset="0"/>
                </a:rPr>
                <a:t>BBA</a:t>
              </a:r>
              <a:endParaRPr lang="x-none" altLang="zh-CN" sz="2400" b="1">
                <a:solidFill>
                  <a:srgbClr val="002060"/>
                </a:solidFill>
                <a:latin typeface="Abyssinica SIL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207" y="6517"/>
              <a:ext cx="1958" cy="82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rgbClr val="002060"/>
                  </a:solidFill>
                  <a:latin typeface="Abyssinica SIL" charset="0"/>
                </a:rPr>
                <a:t>BBB</a:t>
              </a:r>
              <a:endParaRPr lang="x-none" altLang="zh-CN" sz="2400" b="1">
                <a:solidFill>
                  <a:srgbClr val="002060"/>
                </a:solidFill>
                <a:latin typeface="Abyssinica SIL" charset="0"/>
              </a:endParaRPr>
            </a:p>
          </p:txBody>
        </p:sp>
        <p:cxnSp>
          <p:nvCxnSpPr>
            <p:cNvPr id="9" name="直接箭头连接符 8"/>
            <p:cNvCxnSpPr>
              <a:stCxn id="4" idx="0"/>
              <a:endCxn id="6" idx="1"/>
            </p:cNvCxnSpPr>
            <p:nvPr/>
          </p:nvCxnSpPr>
          <p:spPr>
            <a:xfrm flipV="1">
              <a:off x="1593" y="3009"/>
              <a:ext cx="2386" cy="13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2"/>
            </p:cNvCxnSpPr>
            <p:nvPr/>
          </p:nvCxnSpPr>
          <p:spPr>
            <a:xfrm flipH="1">
              <a:off x="6281" y="5149"/>
              <a:ext cx="1735" cy="13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2"/>
              <a:endCxn id="7" idx="0"/>
            </p:cNvCxnSpPr>
            <p:nvPr/>
          </p:nvCxnSpPr>
          <p:spPr>
            <a:xfrm>
              <a:off x="4958" y="3420"/>
              <a:ext cx="1312" cy="305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2"/>
              <a:endCxn id="8" idx="0"/>
            </p:cNvCxnSpPr>
            <p:nvPr/>
          </p:nvCxnSpPr>
          <p:spPr>
            <a:xfrm flipH="1">
              <a:off x="3160" y="3420"/>
              <a:ext cx="1798" cy="309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3"/>
              <a:endCxn id="5" idx="0"/>
            </p:cNvCxnSpPr>
            <p:nvPr/>
          </p:nvCxnSpPr>
          <p:spPr>
            <a:xfrm>
              <a:off x="5937" y="3009"/>
              <a:ext cx="2079" cy="131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3"/>
              <a:endCxn id="5" idx="2"/>
            </p:cNvCxnSpPr>
            <p:nvPr/>
          </p:nvCxnSpPr>
          <p:spPr>
            <a:xfrm flipV="1">
              <a:off x="7249" y="5149"/>
              <a:ext cx="767" cy="174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3"/>
              <a:endCxn id="7" idx="1"/>
            </p:cNvCxnSpPr>
            <p:nvPr/>
          </p:nvCxnSpPr>
          <p:spPr>
            <a:xfrm flipV="1">
              <a:off x="4139" y="6890"/>
              <a:ext cx="1152" cy="3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0"/>
              <a:endCxn id="6" idx="3"/>
            </p:cNvCxnSpPr>
            <p:nvPr/>
          </p:nvCxnSpPr>
          <p:spPr>
            <a:xfrm flipH="1" flipV="1">
              <a:off x="5937" y="3009"/>
              <a:ext cx="333" cy="347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3181" y="3069"/>
              <a:ext cx="821" cy="34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3"/>
              <a:endCxn id="5" idx="1"/>
            </p:cNvCxnSpPr>
            <p:nvPr/>
          </p:nvCxnSpPr>
          <p:spPr>
            <a:xfrm flipV="1">
              <a:off x="2572" y="4738"/>
              <a:ext cx="4465" cy="6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823" y="5823"/>
              <a:ext cx="482" cy="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latin typeface="Abyssinica SIL" charset="0"/>
                </a:rPr>
                <a:t>2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844" y="3798"/>
              <a:ext cx="482" cy="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latin typeface="Abyssinica SIL" charset="0"/>
                </a:rPr>
                <a:t>1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851" y="3322"/>
              <a:ext cx="482" cy="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latin typeface="Abyssinica SIL" charset="0"/>
                </a:rPr>
                <a:t>2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509" y="6461"/>
              <a:ext cx="482" cy="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latin typeface="Abyssinica SIL" charset="0"/>
                </a:rPr>
                <a:t>2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325" y="3377"/>
              <a:ext cx="482" cy="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latin typeface="Abyssinica SIL" charset="0"/>
                </a:rPr>
                <a:t>2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72" y="5463"/>
              <a:ext cx="482" cy="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latin typeface="Abyssinica SIL" charset="0"/>
                </a:rPr>
                <a:t>2</a:t>
              </a:r>
              <a:endParaRPr lang="x-none" altLang="zh-CN" b="1">
                <a:latin typeface="Abyssinica SIL" charset="0"/>
              </a:endParaRPr>
            </a:p>
          </p:txBody>
        </p:sp>
        <p:cxnSp>
          <p:nvCxnSpPr>
            <p:cNvPr id="25" name="直接箭头连接符 24"/>
            <p:cNvCxnSpPr>
              <a:stCxn id="5" idx="1"/>
              <a:endCxn id="8" idx="3"/>
            </p:cNvCxnSpPr>
            <p:nvPr/>
          </p:nvCxnSpPr>
          <p:spPr>
            <a:xfrm flipH="1">
              <a:off x="4139" y="4738"/>
              <a:ext cx="2898" cy="21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250" y="3998"/>
              <a:ext cx="482" cy="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latin typeface="Abyssinica SIL" charset="0"/>
                </a:rPr>
                <a:t>1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073" y="4013"/>
              <a:ext cx="482" cy="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latin typeface="Abyssinica SIL" charset="0"/>
                </a:rPr>
                <a:t>1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697" y="4265"/>
              <a:ext cx="482" cy="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latin typeface="Abyssinica SIL" charset="0"/>
                </a:rPr>
                <a:t>1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255" y="3804"/>
              <a:ext cx="482" cy="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latin typeface="Abyssinica SIL" charset="0"/>
                </a:rPr>
                <a:t>1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613" y="6016"/>
              <a:ext cx="482" cy="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latin typeface="Abyssinica SIL" charset="0"/>
                </a:rPr>
                <a:t>1</a:t>
              </a:r>
              <a:endParaRPr lang="x-none" altLang="zh-CN" b="1">
                <a:latin typeface="Abyssinica SIL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804545"/>
          </a:xfrm>
        </p:spPr>
        <p:txBody>
          <a:bodyPr/>
          <a:p>
            <a:r>
              <a:rPr lang="x-none" altLang="zh-CN"/>
              <a:t>Greedy approach: An example</a:t>
            </a:r>
            <a:endParaRPr lang="x-none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549910" y="1917065"/>
            <a:ext cx="5321935" cy="3010535"/>
            <a:chOff x="640" y="2598"/>
            <a:chExt cx="8381" cy="4741"/>
          </a:xfrm>
        </p:grpSpPr>
        <p:sp>
          <p:nvSpPr>
            <p:cNvPr id="33" name="圆角矩形 32"/>
            <p:cNvSpPr/>
            <p:nvPr/>
          </p:nvSpPr>
          <p:spPr>
            <a:xfrm>
              <a:off x="640" y="4394"/>
              <a:ext cx="1958" cy="82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rgbClr val="002060"/>
                  </a:solidFill>
                  <a:latin typeface="Abyssinica SIL" charset="0"/>
                </a:rPr>
                <a:t>AAA</a:t>
              </a:r>
              <a:endParaRPr lang="x-none" altLang="zh-CN" sz="2400" b="1">
                <a:solidFill>
                  <a:srgbClr val="002060"/>
                </a:solidFill>
                <a:latin typeface="Abyssinica SIL" charset="0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7063" y="4327"/>
              <a:ext cx="1958" cy="82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rgbClr val="002060"/>
                  </a:solidFill>
                  <a:latin typeface="Abyssinica SIL" charset="0"/>
                </a:rPr>
                <a:t>ABB</a:t>
              </a:r>
              <a:endParaRPr lang="x-none" altLang="zh-CN" sz="2400" b="1">
                <a:solidFill>
                  <a:srgbClr val="002060"/>
                </a:solidFill>
                <a:latin typeface="Abyssinica SIL" charset="0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4005" y="2598"/>
              <a:ext cx="1958" cy="82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rgbClr val="002060"/>
                  </a:solidFill>
                  <a:latin typeface="Abyssinica SIL" charset="0"/>
                </a:rPr>
                <a:t>AAB</a:t>
              </a:r>
              <a:endParaRPr lang="x-none" altLang="zh-CN" sz="2400" b="1">
                <a:solidFill>
                  <a:srgbClr val="002060"/>
                </a:solidFill>
                <a:latin typeface="Abyssinica SIL" charset="0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317" y="6479"/>
              <a:ext cx="1958" cy="82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rgbClr val="002060"/>
                  </a:solidFill>
                  <a:latin typeface="Abyssinica SIL" charset="0"/>
                </a:rPr>
                <a:t>BBA</a:t>
              </a:r>
              <a:endParaRPr lang="x-none" altLang="zh-CN" sz="2400" b="1">
                <a:solidFill>
                  <a:srgbClr val="002060"/>
                </a:solidFill>
                <a:latin typeface="Abyssinica SIL" charset="0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2207" y="6517"/>
              <a:ext cx="1958" cy="82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rgbClr val="002060"/>
                  </a:solidFill>
                  <a:latin typeface="Abyssinica SIL" charset="0"/>
                </a:rPr>
                <a:t>BBB</a:t>
              </a:r>
              <a:endParaRPr lang="x-none" altLang="zh-CN" sz="2400" b="1">
                <a:solidFill>
                  <a:srgbClr val="002060"/>
                </a:solidFill>
                <a:latin typeface="Abyssinica SIL" charset="0"/>
              </a:endParaRPr>
            </a:p>
          </p:txBody>
        </p:sp>
        <p:cxnSp>
          <p:nvCxnSpPr>
            <p:cNvPr id="38" name="直接箭头连接符 37"/>
            <p:cNvCxnSpPr>
              <a:stCxn id="33" idx="0"/>
              <a:endCxn id="35" idx="1"/>
            </p:cNvCxnSpPr>
            <p:nvPr/>
          </p:nvCxnSpPr>
          <p:spPr>
            <a:xfrm flipV="1">
              <a:off x="1593" y="3009"/>
              <a:ext cx="2386" cy="13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4" idx="2"/>
            </p:cNvCxnSpPr>
            <p:nvPr/>
          </p:nvCxnSpPr>
          <p:spPr>
            <a:xfrm flipH="1">
              <a:off x="6281" y="5149"/>
              <a:ext cx="1735" cy="13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5" idx="2"/>
              <a:endCxn id="36" idx="0"/>
            </p:cNvCxnSpPr>
            <p:nvPr/>
          </p:nvCxnSpPr>
          <p:spPr>
            <a:xfrm>
              <a:off x="4958" y="3420"/>
              <a:ext cx="1312" cy="305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5" idx="2"/>
              <a:endCxn id="37" idx="0"/>
            </p:cNvCxnSpPr>
            <p:nvPr/>
          </p:nvCxnSpPr>
          <p:spPr>
            <a:xfrm flipH="1">
              <a:off x="3160" y="3420"/>
              <a:ext cx="1798" cy="309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5" idx="3"/>
              <a:endCxn id="34" idx="0"/>
            </p:cNvCxnSpPr>
            <p:nvPr/>
          </p:nvCxnSpPr>
          <p:spPr>
            <a:xfrm>
              <a:off x="5937" y="3009"/>
              <a:ext cx="2079" cy="131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6" idx="3"/>
              <a:endCxn id="34" idx="2"/>
            </p:cNvCxnSpPr>
            <p:nvPr/>
          </p:nvCxnSpPr>
          <p:spPr>
            <a:xfrm flipV="1">
              <a:off x="7249" y="5149"/>
              <a:ext cx="767" cy="174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7" idx="3"/>
              <a:endCxn id="36" idx="1"/>
            </p:cNvCxnSpPr>
            <p:nvPr/>
          </p:nvCxnSpPr>
          <p:spPr>
            <a:xfrm flipV="1">
              <a:off x="4139" y="6890"/>
              <a:ext cx="1152" cy="3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6" idx="0"/>
              <a:endCxn id="35" idx="3"/>
            </p:cNvCxnSpPr>
            <p:nvPr/>
          </p:nvCxnSpPr>
          <p:spPr>
            <a:xfrm flipH="1" flipV="1">
              <a:off x="5937" y="3009"/>
              <a:ext cx="333" cy="347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H="1">
              <a:off x="3181" y="3069"/>
              <a:ext cx="821" cy="34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3" idx="3"/>
              <a:endCxn id="34" idx="1"/>
            </p:cNvCxnSpPr>
            <p:nvPr/>
          </p:nvCxnSpPr>
          <p:spPr>
            <a:xfrm flipV="1">
              <a:off x="2572" y="4738"/>
              <a:ext cx="4465" cy="6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4823" y="5823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2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844" y="3798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1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851" y="3322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2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509" y="6461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2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325" y="3377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2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72" y="5463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2</a:t>
              </a:r>
              <a:endParaRPr lang="x-none" altLang="zh-CN" b="1">
                <a:latin typeface="Abyssinica SIL" charset="0"/>
              </a:endParaRPr>
            </a:p>
          </p:txBody>
        </p:sp>
        <p:cxnSp>
          <p:nvCxnSpPr>
            <p:cNvPr id="54" name="直接箭头连接符 53"/>
            <p:cNvCxnSpPr>
              <a:stCxn id="34" idx="1"/>
              <a:endCxn id="37" idx="3"/>
            </p:cNvCxnSpPr>
            <p:nvPr/>
          </p:nvCxnSpPr>
          <p:spPr>
            <a:xfrm flipH="1">
              <a:off x="4139" y="4738"/>
              <a:ext cx="2898" cy="21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5250" y="3998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1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073" y="4013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1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697" y="4265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1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255" y="3804"/>
              <a:ext cx="482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latin typeface="Abyssinica SIL" charset="0"/>
                </a:rPr>
                <a:t>1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613" y="6016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1</a:t>
              </a:r>
              <a:endParaRPr lang="x-none" altLang="zh-CN" b="1">
                <a:latin typeface="Abyssinica SIL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373620" y="2244090"/>
            <a:ext cx="4258945" cy="2616200"/>
            <a:chOff x="2128" y="2598"/>
            <a:chExt cx="6707" cy="4120"/>
          </a:xfrm>
        </p:grpSpPr>
        <p:sp>
          <p:nvSpPr>
            <p:cNvPr id="63" name="圆角矩形 62"/>
            <p:cNvSpPr/>
            <p:nvPr/>
          </p:nvSpPr>
          <p:spPr>
            <a:xfrm>
              <a:off x="6877" y="3744"/>
              <a:ext cx="1958" cy="82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rgbClr val="002060"/>
                  </a:solidFill>
                  <a:latin typeface="Abyssinica SIL" charset="0"/>
                </a:rPr>
                <a:t>ABB</a:t>
              </a:r>
              <a:endParaRPr lang="x-none" altLang="zh-CN" sz="2400" b="1">
                <a:solidFill>
                  <a:srgbClr val="002060"/>
                </a:solidFill>
                <a:latin typeface="Abyssinica SIL" charset="0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4005" y="2598"/>
              <a:ext cx="1958" cy="82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rgbClr val="002060"/>
                  </a:solidFill>
                  <a:latin typeface="Abyssinica SIL" charset="0"/>
                </a:rPr>
                <a:t>AAAB</a:t>
              </a:r>
              <a:endParaRPr lang="x-none" altLang="zh-CN" sz="2400" b="1">
                <a:solidFill>
                  <a:srgbClr val="002060"/>
                </a:solidFill>
                <a:latin typeface="Abyssinica SIL" charset="0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344" y="5896"/>
              <a:ext cx="1958" cy="82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rgbClr val="002060"/>
                  </a:solidFill>
                  <a:latin typeface="Abyssinica SIL" charset="0"/>
                </a:rPr>
                <a:t>BBA</a:t>
              </a:r>
              <a:endParaRPr lang="x-none" altLang="zh-CN" sz="2400" b="1">
                <a:solidFill>
                  <a:srgbClr val="002060"/>
                </a:solidFill>
                <a:latin typeface="Abyssinica SIL" charset="0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2128" y="5802"/>
              <a:ext cx="1958" cy="82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rgbClr val="002060"/>
                  </a:solidFill>
                  <a:latin typeface="Abyssinica SIL" charset="0"/>
                </a:rPr>
                <a:t>BBB</a:t>
              </a:r>
              <a:endParaRPr lang="x-none" altLang="zh-CN" sz="2400" b="1">
                <a:solidFill>
                  <a:srgbClr val="002060"/>
                </a:solidFill>
                <a:latin typeface="Abyssinica SIL" charset="0"/>
              </a:endParaRPr>
            </a:p>
          </p:txBody>
        </p:sp>
        <p:cxnSp>
          <p:nvCxnSpPr>
            <p:cNvPr id="68" name="直接箭头连接符 67"/>
            <p:cNvCxnSpPr>
              <a:stCxn id="63" idx="2"/>
              <a:endCxn id="65" idx="0"/>
            </p:cNvCxnSpPr>
            <p:nvPr/>
          </p:nvCxnSpPr>
          <p:spPr>
            <a:xfrm flipH="1">
              <a:off x="6323" y="4566"/>
              <a:ext cx="1533" cy="133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4" idx="2"/>
              <a:endCxn id="65" idx="0"/>
            </p:cNvCxnSpPr>
            <p:nvPr/>
          </p:nvCxnSpPr>
          <p:spPr>
            <a:xfrm>
              <a:off x="4984" y="3420"/>
              <a:ext cx="1339" cy="247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2"/>
              <a:endCxn id="66" idx="0"/>
            </p:cNvCxnSpPr>
            <p:nvPr/>
          </p:nvCxnSpPr>
          <p:spPr>
            <a:xfrm flipH="1">
              <a:off x="3107" y="3420"/>
              <a:ext cx="1877" cy="238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4" idx="3"/>
              <a:endCxn id="63" idx="0"/>
            </p:cNvCxnSpPr>
            <p:nvPr/>
          </p:nvCxnSpPr>
          <p:spPr>
            <a:xfrm>
              <a:off x="5963" y="3009"/>
              <a:ext cx="1893" cy="7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5" idx="3"/>
              <a:endCxn id="63" idx="2"/>
            </p:cNvCxnSpPr>
            <p:nvPr/>
          </p:nvCxnSpPr>
          <p:spPr>
            <a:xfrm flipV="1">
              <a:off x="7302" y="4566"/>
              <a:ext cx="554" cy="174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66" idx="3"/>
              <a:endCxn id="65" idx="1"/>
            </p:cNvCxnSpPr>
            <p:nvPr/>
          </p:nvCxnSpPr>
          <p:spPr>
            <a:xfrm>
              <a:off x="4086" y="6213"/>
              <a:ext cx="1258" cy="9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endCxn id="66" idx="0"/>
            </p:cNvCxnSpPr>
            <p:nvPr/>
          </p:nvCxnSpPr>
          <p:spPr>
            <a:xfrm flipH="1">
              <a:off x="3107" y="3069"/>
              <a:ext cx="895" cy="273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4615" y="5823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2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851" y="3036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2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899" y="4979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2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772" y="4995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2</a:t>
              </a:r>
              <a:endParaRPr lang="x-none" altLang="zh-CN" b="1">
                <a:latin typeface="Abyssinica SIL" charset="0"/>
              </a:endParaRPr>
            </a:p>
          </p:txBody>
        </p:sp>
        <p:cxnSp>
          <p:nvCxnSpPr>
            <p:cNvPr id="83" name="直接箭头连接符 82"/>
            <p:cNvCxnSpPr>
              <a:stCxn id="63" idx="1"/>
              <a:endCxn id="66" idx="3"/>
            </p:cNvCxnSpPr>
            <p:nvPr/>
          </p:nvCxnSpPr>
          <p:spPr>
            <a:xfrm flipH="1">
              <a:off x="4086" y="4155"/>
              <a:ext cx="2791" cy="205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5250" y="3998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1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073" y="4013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1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255" y="3804"/>
              <a:ext cx="482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latin typeface="Abyssinica SIL" charset="0"/>
                </a:rPr>
                <a:t>1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613" y="5340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1</a:t>
              </a:r>
              <a:endParaRPr lang="x-none" altLang="zh-CN" b="1">
                <a:latin typeface="Abyssinica SIL" charset="0"/>
              </a:endParaRPr>
            </a:p>
          </p:txBody>
        </p:sp>
      </p:grpSp>
      <p:sp>
        <p:nvSpPr>
          <p:cNvPr id="3" name="右箭头 2"/>
          <p:cNvSpPr/>
          <p:nvPr/>
        </p:nvSpPr>
        <p:spPr>
          <a:xfrm>
            <a:off x="6253480" y="3041650"/>
            <a:ext cx="1177290" cy="689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804545"/>
          </a:xfrm>
        </p:spPr>
        <p:txBody>
          <a:bodyPr/>
          <a:p>
            <a:r>
              <a:rPr lang="x-none" altLang="zh-CN"/>
              <a:t>Greedy approach: An example</a:t>
            </a:r>
            <a:endParaRPr lang="x-none" altLang="zh-CN"/>
          </a:p>
        </p:txBody>
      </p:sp>
      <p:grpSp>
        <p:nvGrpSpPr>
          <p:cNvPr id="61" name="组合 60"/>
          <p:cNvGrpSpPr/>
          <p:nvPr/>
        </p:nvGrpSpPr>
        <p:grpSpPr>
          <a:xfrm>
            <a:off x="1134110" y="2076450"/>
            <a:ext cx="4258945" cy="2616200"/>
            <a:chOff x="2128" y="2598"/>
            <a:chExt cx="6707" cy="4120"/>
          </a:xfrm>
        </p:grpSpPr>
        <p:sp>
          <p:nvSpPr>
            <p:cNvPr id="63" name="圆角矩形 62"/>
            <p:cNvSpPr/>
            <p:nvPr/>
          </p:nvSpPr>
          <p:spPr>
            <a:xfrm>
              <a:off x="6877" y="3744"/>
              <a:ext cx="1958" cy="82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rgbClr val="002060"/>
                  </a:solidFill>
                  <a:latin typeface="Abyssinica SIL" charset="0"/>
                </a:rPr>
                <a:t>ABB</a:t>
              </a:r>
              <a:endParaRPr lang="x-none" altLang="zh-CN" sz="2400" b="1">
                <a:solidFill>
                  <a:srgbClr val="002060"/>
                </a:solidFill>
                <a:latin typeface="Abyssinica SIL" charset="0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4005" y="2598"/>
              <a:ext cx="1958" cy="82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rgbClr val="002060"/>
                  </a:solidFill>
                  <a:latin typeface="Abyssinica SIL" charset="0"/>
                </a:rPr>
                <a:t>AAAB</a:t>
              </a:r>
              <a:endParaRPr lang="x-none" altLang="zh-CN" sz="2400" b="1">
                <a:solidFill>
                  <a:srgbClr val="002060"/>
                </a:solidFill>
                <a:latin typeface="Abyssinica SIL" charset="0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344" y="5896"/>
              <a:ext cx="1958" cy="82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rgbClr val="002060"/>
                  </a:solidFill>
                  <a:latin typeface="Abyssinica SIL" charset="0"/>
                </a:rPr>
                <a:t>BBA</a:t>
              </a:r>
              <a:endParaRPr lang="x-none" altLang="zh-CN" sz="2400" b="1">
                <a:solidFill>
                  <a:srgbClr val="002060"/>
                </a:solidFill>
                <a:latin typeface="Abyssinica SIL" charset="0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2128" y="5802"/>
              <a:ext cx="1958" cy="822"/>
            </a:xfrm>
            <a:prstGeom prst="round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2400" b="1">
                  <a:solidFill>
                    <a:srgbClr val="002060"/>
                  </a:solidFill>
                  <a:latin typeface="Abyssinica SIL" charset="0"/>
                </a:rPr>
                <a:t>BBB</a:t>
              </a:r>
              <a:endParaRPr lang="x-none" altLang="zh-CN" sz="2400" b="1">
                <a:solidFill>
                  <a:srgbClr val="002060"/>
                </a:solidFill>
                <a:latin typeface="Abyssinica SIL" charset="0"/>
              </a:endParaRPr>
            </a:p>
          </p:txBody>
        </p:sp>
        <p:cxnSp>
          <p:nvCxnSpPr>
            <p:cNvPr id="68" name="直接箭头连接符 67"/>
            <p:cNvCxnSpPr>
              <a:stCxn id="63" idx="2"/>
              <a:endCxn id="65" idx="0"/>
            </p:cNvCxnSpPr>
            <p:nvPr/>
          </p:nvCxnSpPr>
          <p:spPr>
            <a:xfrm flipH="1">
              <a:off x="6323" y="4566"/>
              <a:ext cx="1533" cy="133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4" idx="2"/>
              <a:endCxn id="65" idx="0"/>
            </p:cNvCxnSpPr>
            <p:nvPr/>
          </p:nvCxnSpPr>
          <p:spPr>
            <a:xfrm>
              <a:off x="4984" y="3420"/>
              <a:ext cx="1339" cy="247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2"/>
              <a:endCxn id="66" idx="0"/>
            </p:cNvCxnSpPr>
            <p:nvPr/>
          </p:nvCxnSpPr>
          <p:spPr>
            <a:xfrm flipH="1">
              <a:off x="3107" y="3420"/>
              <a:ext cx="1877" cy="238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4" idx="3"/>
              <a:endCxn id="63" idx="0"/>
            </p:cNvCxnSpPr>
            <p:nvPr/>
          </p:nvCxnSpPr>
          <p:spPr>
            <a:xfrm>
              <a:off x="5963" y="3009"/>
              <a:ext cx="1893" cy="7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5" idx="3"/>
              <a:endCxn id="63" idx="2"/>
            </p:cNvCxnSpPr>
            <p:nvPr/>
          </p:nvCxnSpPr>
          <p:spPr>
            <a:xfrm flipV="1">
              <a:off x="7302" y="4566"/>
              <a:ext cx="554" cy="174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66" idx="3"/>
              <a:endCxn id="65" idx="1"/>
            </p:cNvCxnSpPr>
            <p:nvPr/>
          </p:nvCxnSpPr>
          <p:spPr>
            <a:xfrm>
              <a:off x="4086" y="6213"/>
              <a:ext cx="1258" cy="9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endCxn id="66" idx="0"/>
            </p:cNvCxnSpPr>
            <p:nvPr/>
          </p:nvCxnSpPr>
          <p:spPr>
            <a:xfrm flipH="1">
              <a:off x="3107" y="3069"/>
              <a:ext cx="895" cy="273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4615" y="5823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2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851" y="3036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2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899" y="4979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2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772" y="4995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2</a:t>
              </a:r>
              <a:endParaRPr lang="x-none" altLang="zh-CN" b="1">
                <a:latin typeface="Abyssinica SIL" charset="0"/>
              </a:endParaRPr>
            </a:p>
          </p:txBody>
        </p:sp>
        <p:cxnSp>
          <p:nvCxnSpPr>
            <p:cNvPr id="83" name="直接箭头连接符 82"/>
            <p:cNvCxnSpPr>
              <a:stCxn id="63" idx="1"/>
              <a:endCxn id="66" idx="3"/>
            </p:cNvCxnSpPr>
            <p:nvPr/>
          </p:nvCxnSpPr>
          <p:spPr>
            <a:xfrm flipH="1">
              <a:off x="4086" y="4155"/>
              <a:ext cx="2791" cy="205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5250" y="3998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1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073" y="4013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1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255" y="3804"/>
              <a:ext cx="482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latin typeface="Abyssinica SIL" charset="0"/>
                </a:rPr>
                <a:t>1</a:t>
              </a:r>
              <a:endParaRPr lang="x-none" altLang="zh-CN" b="1">
                <a:latin typeface="Abyssinica SIL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613" y="5340"/>
              <a:ext cx="482" cy="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b="1">
                  <a:latin typeface="Abyssinica SIL" charset="0"/>
                </a:rPr>
                <a:t>1</a:t>
              </a:r>
              <a:endParaRPr lang="x-none" altLang="zh-CN" b="1">
                <a:latin typeface="Abyssinica SIL" charset="0"/>
              </a:endParaRPr>
            </a:p>
          </p:txBody>
        </p:sp>
      </p:grpSp>
      <p:sp>
        <p:nvSpPr>
          <p:cNvPr id="3" name="右箭头 2"/>
          <p:cNvSpPr/>
          <p:nvPr/>
        </p:nvSpPr>
        <p:spPr>
          <a:xfrm>
            <a:off x="6035040" y="2957195"/>
            <a:ext cx="1177290" cy="689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7731125" y="2103755"/>
            <a:ext cx="3962400" cy="2515870"/>
            <a:chOff x="11354" y="2890"/>
            <a:chExt cx="7590" cy="5258"/>
          </a:xfrm>
        </p:grpSpPr>
        <p:grpSp>
          <p:nvGrpSpPr>
            <p:cNvPr id="62" name="组合 61"/>
            <p:cNvGrpSpPr/>
            <p:nvPr/>
          </p:nvGrpSpPr>
          <p:grpSpPr>
            <a:xfrm>
              <a:off x="11354" y="2890"/>
              <a:ext cx="7590" cy="5258"/>
              <a:chOff x="2597" y="2598"/>
              <a:chExt cx="4758" cy="3007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4005" y="2598"/>
                <a:ext cx="1958" cy="822"/>
              </a:xfrm>
              <a:prstGeom prst="round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2400" b="1">
                    <a:solidFill>
                      <a:srgbClr val="002060"/>
                    </a:solidFill>
                    <a:latin typeface="Abyssinica SIL" charset="0"/>
                  </a:rPr>
                  <a:t>AAABB</a:t>
                </a:r>
                <a:endParaRPr lang="x-none" altLang="zh-CN" sz="2400" b="1">
                  <a:solidFill>
                    <a:srgbClr val="002060"/>
                  </a:solidFill>
                  <a:latin typeface="Abyssinica SIL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5397" y="4783"/>
                <a:ext cx="1958" cy="822"/>
              </a:xfrm>
              <a:prstGeom prst="round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2400" b="1">
                    <a:solidFill>
                      <a:srgbClr val="002060"/>
                    </a:solidFill>
                    <a:latin typeface="Abyssinica SIL" charset="0"/>
                  </a:rPr>
                  <a:t>BBA</a:t>
                </a:r>
                <a:endParaRPr lang="x-none" altLang="zh-CN" sz="2400" b="1">
                  <a:solidFill>
                    <a:srgbClr val="002060"/>
                  </a:solidFill>
                  <a:latin typeface="Abyssinica SIL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2597" y="4750"/>
                <a:ext cx="1958" cy="822"/>
              </a:xfrm>
              <a:prstGeom prst="round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2400" b="1">
                    <a:solidFill>
                      <a:srgbClr val="002060"/>
                    </a:solidFill>
                    <a:latin typeface="Abyssinica SIL" charset="0"/>
                  </a:rPr>
                  <a:t>BBB</a:t>
                </a:r>
                <a:endParaRPr lang="x-none" altLang="zh-CN" sz="2400" b="1">
                  <a:solidFill>
                    <a:srgbClr val="002060"/>
                  </a:solidFill>
                  <a:latin typeface="Abyssinica SIL" charset="0"/>
                </a:endParaRPr>
              </a:p>
            </p:txBody>
          </p:sp>
          <p:cxnSp>
            <p:nvCxnSpPr>
              <p:cNvPr id="78" name="直接箭头连接符 77"/>
              <p:cNvCxnSpPr>
                <a:stCxn id="67" idx="2"/>
                <a:endCxn id="74" idx="0"/>
              </p:cNvCxnSpPr>
              <p:nvPr/>
            </p:nvCxnSpPr>
            <p:spPr>
              <a:xfrm>
                <a:off x="4984" y="3420"/>
                <a:ext cx="1392" cy="1363"/>
              </a:xfrm>
              <a:prstGeom prst="straightConnector1">
                <a:avLst/>
              </a:prstGeom>
              <a:ln w="25400">
                <a:solidFill>
                  <a:schemeClr val="accent5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/>
              <p:cNvCxnSpPr>
                <a:stCxn id="76" idx="3"/>
                <a:endCxn id="74" idx="1"/>
              </p:cNvCxnSpPr>
              <p:nvPr/>
            </p:nvCxnSpPr>
            <p:spPr>
              <a:xfrm>
                <a:off x="4555" y="5161"/>
                <a:ext cx="842" cy="33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本框 85"/>
              <p:cNvSpPr txBox="1"/>
              <p:nvPr/>
            </p:nvSpPr>
            <p:spPr>
              <a:xfrm>
                <a:off x="3896" y="3986"/>
                <a:ext cx="482" cy="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2</a:t>
                </a:r>
                <a:endParaRPr lang="x-none" altLang="zh-CN" b="1">
                  <a:latin typeface="Abyssinica SIL" charset="0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4833" y="4907"/>
                <a:ext cx="482" cy="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2</a:t>
                </a:r>
                <a:endParaRPr lang="x-none" altLang="zh-CN" b="1">
                  <a:latin typeface="Abyssinica SIL" charset="0"/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5420" y="3705"/>
                <a:ext cx="482" cy="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b="1">
                    <a:latin typeface="Abyssinica SIL" charset="0"/>
                  </a:rPr>
                  <a:t>2</a:t>
                </a:r>
                <a:endParaRPr lang="x-none" altLang="zh-CN" b="1">
                  <a:latin typeface="Abyssinica SIL" charset="0"/>
                </a:endParaRPr>
              </a:p>
            </p:txBody>
          </p:sp>
          <p:cxnSp>
            <p:nvCxnSpPr>
              <p:cNvPr id="96" name="直接箭头连接符 95"/>
              <p:cNvCxnSpPr>
                <a:stCxn id="67" idx="2"/>
                <a:endCxn id="76" idx="0"/>
              </p:cNvCxnSpPr>
              <p:nvPr/>
            </p:nvCxnSpPr>
            <p:spPr>
              <a:xfrm flipH="1">
                <a:off x="3576" y="3420"/>
                <a:ext cx="1408" cy="133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直接箭头连接符 96"/>
            <p:cNvCxnSpPr>
              <a:stCxn id="74" idx="0"/>
              <a:endCxn id="67" idx="3"/>
            </p:cNvCxnSpPr>
            <p:nvPr/>
          </p:nvCxnSpPr>
          <p:spPr>
            <a:xfrm flipH="1" flipV="1">
              <a:off x="16723" y="3609"/>
              <a:ext cx="660" cy="3102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/>
            <p:cNvSpPr txBox="1"/>
            <p:nvPr/>
          </p:nvSpPr>
          <p:spPr>
            <a:xfrm>
              <a:off x="16926" y="4486"/>
              <a:ext cx="400" cy="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b="1">
                  <a:latin typeface="Abyssinica SIL" charset="0"/>
                </a:rPr>
                <a:t>1</a:t>
              </a:r>
              <a:endParaRPr lang="x-none" altLang="zh-CN" b="1">
                <a:latin typeface="Abyssinica SIL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4159</Words>
  <Application>Kingsoft Office WPP</Application>
  <PresentationFormat>宽屏</PresentationFormat>
  <Paragraphs>925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Lab 3 De-Novo Short Reads Assembly</vt:lpstr>
      <vt:lpstr>PowerPoint 演示文稿</vt:lpstr>
      <vt:lpstr>What is an overlap between reads?</vt:lpstr>
      <vt:lpstr>Shortest common superstring (SCS)</vt:lpstr>
      <vt:lpstr>Brute-force algorithm </vt:lpstr>
      <vt:lpstr>Greedy algorithm</vt:lpstr>
      <vt:lpstr>Greedy approach: An example</vt:lpstr>
      <vt:lpstr>Greedy approach: An example</vt:lpstr>
      <vt:lpstr>Greedy approach: An example</vt:lpstr>
      <vt:lpstr>Greedy approach: An example</vt:lpstr>
      <vt:lpstr>Greedy approach: An example</vt:lpstr>
      <vt:lpstr>The state-of-the-art approaches</vt:lpstr>
      <vt:lpstr>Overlap-Layout-Consensus (OLC)</vt:lpstr>
      <vt:lpstr>1. Overlap Build Overlap Graph</vt:lpstr>
      <vt:lpstr>Overlap graph: Example</vt:lpstr>
      <vt:lpstr>2. Layout Bundle stretches of the graph into contigs</vt:lpstr>
      <vt:lpstr>3. Consensus Pick most likely nucleotide for each contig</vt:lpstr>
      <vt:lpstr>OLC: Summary</vt:lpstr>
      <vt:lpstr>OLC: The main drawbacks</vt:lpstr>
      <vt:lpstr>de Bruijn Graph Assembler</vt:lpstr>
      <vt:lpstr>k-mer</vt:lpstr>
      <vt:lpstr>De Bruijn graph</vt:lpstr>
      <vt:lpstr>De-Bruijn Graph</vt:lpstr>
      <vt:lpstr>The walk-through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bio</dc:creator>
  <cp:lastModifiedBy>bio</cp:lastModifiedBy>
  <cp:revision>104</cp:revision>
  <dcterms:created xsi:type="dcterms:W3CDTF">2016-11-24T03:05:33Z</dcterms:created>
  <dcterms:modified xsi:type="dcterms:W3CDTF">2016-11-24T03:05:33Z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