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Примерный план курса (вероятно, будет подвергнут некоторым изменениям в течение семестра). Первые 9 пунктов это минимальный набор и наверняка будут изучены, остальные очень хотелось бы затронуть, возможно, удастся организовать мини-проекты или курсовые (возможно, в других семестрах). Вероятно, будет некоторый минимум знаний, который нужно будет продемонстрировать в конце семестра, но в целом очень рекомендуется изучать больше, чем даётся. Желание брать дополнительные задачи или участвовать в проектах будет всячески приветствоваться (скорее всего). Сегодня пройдём первые три части.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уже упоминалось, есть базовые типы данных (приведены на слайде с примерами использования). Есть и составные типы. Например, в списках можно хранить несколько элементов (даже разного типа). В словарях (ассоциативных списках) можно указывать соответствие элементов специальным ключам. Строка — в некотором роде список (символов). Кортежи — тоже списки, только неизменяемые (как и строка). Строку можно преобразовать в список и тогда можно менять в ней символы.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Списки — это очень важный элемент языка и уметь ими пользоваться очень важно при программировании, поэтому остановимся на них подробнее. Индексация списков в Python начинается в 0. Например, если в списке 10 элементов, индекс первого будет 0, последнего — 9. Допустимы и отрицательные индексы: в таком случае последний элемент имеет индекс -1, первый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Несколько примеров работы со списками: создание, обращение по индексу, использование элементов списка в выражениях.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Можно добавлять новые элементы в список, можно добавлять к списку список.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Ещё примеры: индекс первого заданного элемента в массиве, удаление первого заданного элемента в массиве, удаление элемента по индексу.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Мощный инструмент индексации списков в Python — так называемая вырезка (slicing). Вырезка заключается в том, что указав начало, конец и шаг, можно задать набор индексов, который позволит получать подвыборки из исходного списка.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4" name="Shape 3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Мощный инструмент индексации списков в Python — так называемая вырезка (slicing). Вырезка заключается в том, что указав начало, конец и шаг, можно задать набор индексов, который позволит получать подвыборки из исходного списка.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Первая книга — абсолютный the-must для начинающих. Остальные на усмотрение и только после первой (есть на русском языке).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Неплохие курсы, по которым я занимался полностью или частично.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Особенности и достоинства языка. Интерпретируемость — программа выполняется “на ходу”, что позволяет запускать её очень быстро (минусом этого свойства является то, что ошибки не сразу понятны). Парадигмы программирования — возможность писать в разных стилях (процедурный, объектно-ориентированный, функциональный). Динамическая типизация — не нужно указывать типы, они определяются автоматически.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Язык прост и обладает выразительным синтаксисом, что позволяет довольно быстро на нём программировать. Интерпретируемые языки обычно не бывают производительными, но здесь Python является неким исключением — многие его особенности + возможность встраивать его в программы на C++ позволяют писать на нём очень быстрые программы. Разработка языка ведётся открытым сообществом людей, благодаря чему он успевает адаптироваться под новые вызовы и особенности индустрии. Существует огромное количество библиотек и модулей, разработанных сообществом и направленных на выполнение самых разнообразных задач.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Простота освоения Python позволила привлечь к его использованию огромное количество научных сотрудников, которые нуждаются в обработке своих экспериментов, и разумеется, тех, кто занимается численным моделированием. В анализе данных Python является одним из основных языков и благодаря всё тому же обилию разных библиотек расширяет свою экспансию. В промышленном машинном/глубоком обучении Python также играет одну из основных ролей. Отдельно заметим, что из числа ученых и научных сотрудников Python пользуется особой популярностью у биоинформатиков/хемоинформатиков.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любой ОС одна и та же команда служит для запуска интерактивного интерпретатора. Интерактивный интерпретатор — это способ писать небольшие программы на Python, заодно наблюдая за результатами их выполнения. Сегодня мы в основном будем работать в интерпретаторе. В среде Windows также можно запускать интерпретатор с графическим интерфейсом, но принципиально этот вариант не отличается. Программы можно запускать последним из указанных способов, возможно, сегодня мы до этого дойдём.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языке есть базовый набор встроенных типов данных: целый, вещественный, булевый и символьный. Переменные — это участки в памяти компьютера, в которых хранятся некоторые значения/данные. Для присваивания переменной некоторого значения используется знак “=“. В интерактивном режиме можно вводить данные: input преобразовывает введенное к нужному типу, raw_input оставляет введенное в строковом виде.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Самый краткий список операторов в мире.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Выражение — это применение операторов к переменным определённых типов данных. Если выражение корректно, можно узнать его результат. В данных примерах результат выводится на экран и, таким образом, не хранится в памяти (нет знака “=“).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 же самые примеры, только теперь результаты выражений хранятся в памяти под именами area, is_bigger, fact5 соответственно (таким образом, доступные для дальнейших вычислений).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://stepik.org" TargetMode="External"/><Relationship Id="rId5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сновы программирования на Python"/>
          <p:cNvSpPr txBox="1"/>
          <p:nvPr>
            <p:ph type="ctrTitle"/>
          </p:nvPr>
        </p:nvSpPr>
        <p:spPr>
          <a:xfrm>
            <a:off x="1270000" y="4489514"/>
            <a:ext cx="10464800" cy="774572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1622">
              <a:defRPr sz="4368">
                <a:solidFill>
                  <a:srgbClr val="FFFFFF"/>
                </a:solidFill>
              </a:defRPr>
            </a:lvl1pPr>
          </a:lstStyle>
          <a:p>
            <a:pPr/>
            <a:r>
              <a:t>Основы программирования на Python</a:t>
            </a:r>
          </a:p>
        </p:txBody>
      </p:sp>
      <p:sp>
        <p:nvSpPr>
          <p:cNvPr id="120" name="Университет ИТМО, осень 2017"/>
          <p:cNvSpPr txBox="1"/>
          <p:nvPr>
            <p:ph type="subTitle" sz="quarter" idx="1"/>
          </p:nvPr>
        </p:nvSpPr>
        <p:spPr>
          <a:xfrm>
            <a:off x="3094212" y="8244529"/>
            <a:ext cx="6816376" cy="521634"/>
          </a:xfrm>
          <a:prstGeom prst="rect">
            <a:avLst/>
          </a:prstGeom>
        </p:spPr>
        <p:txBody>
          <a:bodyPr/>
          <a:lstStyle>
            <a:lvl1pPr defTabSz="438150">
              <a:defRPr sz="2775">
                <a:solidFill>
                  <a:srgbClr val="1E51A4"/>
                </a:solidFill>
              </a:defRPr>
            </a:lvl1pPr>
          </a:lstStyle>
          <a:p>
            <a:pPr/>
            <a:r>
              <a:t>Университет ИТМО, осень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Выражения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Выражения</a:t>
            </a:r>
          </a:p>
        </p:txBody>
      </p:sp>
      <p:sp>
        <p:nvSpPr>
          <p:cNvPr id="202" name="&gt;&gt;&gt;area = 5 * 4"/>
          <p:cNvSpPr txBox="1"/>
          <p:nvPr/>
        </p:nvSpPr>
        <p:spPr>
          <a:xfrm>
            <a:off x="1457584" y="2602346"/>
            <a:ext cx="6036997" cy="969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&gt;&gt;&gt;area = 5 * 4</a:t>
            </a:r>
          </a:p>
        </p:txBody>
      </p:sp>
      <p:pic>
        <p:nvPicPr>
          <p:cNvPr id="203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Вычисление площади прямоугольника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Вычисление площади прямоугольника</a:t>
            </a:r>
          </a:p>
        </p:txBody>
      </p:sp>
      <p:sp>
        <p:nvSpPr>
          <p:cNvPr id="206" name="&gt;&gt;&gt;is_bigger = 4 &gt; 2"/>
          <p:cNvSpPr txBox="1"/>
          <p:nvPr/>
        </p:nvSpPr>
        <p:spPr>
          <a:xfrm>
            <a:off x="1457584" y="4375765"/>
            <a:ext cx="5418650" cy="134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&gt;&gt;&gt;is_bigger = 4 &gt; 2</a:t>
            </a:r>
          </a:p>
        </p:txBody>
      </p:sp>
      <p:sp>
        <p:nvSpPr>
          <p:cNvPr id="207" name="Сравнение чисел"/>
          <p:cNvSpPr txBox="1"/>
          <p:nvPr/>
        </p:nvSpPr>
        <p:spPr>
          <a:xfrm>
            <a:off x="333660" y="3565712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Сравнение чисел</a:t>
            </a:r>
          </a:p>
        </p:txBody>
      </p:sp>
      <p:sp>
        <p:nvSpPr>
          <p:cNvPr id="208" name="&gt;&gt;&gt;fact5 = factorial(5)"/>
          <p:cNvSpPr txBox="1"/>
          <p:nvPr/>
        </p:nvSpPr>
        <p:spPr>
          <a:xfrm>
            <a:off x="1457584" y="6079871"/>
            <a:ext cx="5920093" cy="154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&gt;&gt;&gt;fact5 = factorial(5)</a:t>
            </a:r>
          </a:p>
        </p:txBody>
      </p:sp>
      <p:sp>
        <p:nvSpPr>
          <p:cNvPr id="209" name="Вызов функции"/>
          <p:cNvSpPr txBox="1"/>
          <p:nvPr/>
        </p:nvSpPr>
        <p:spPr>
          <a:xfrm>
            <a:off x="333660" y="5269819"/>
            <a:ext cx="1138523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Вызов 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ипы данных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Типы данных</a:t>
            </a:r>
          </a:p>
        </p:txBody>
      </p:sp>
      <p:sp>
        <p:nvSpPr>
          <p:cNvPr id="214" name="&gt;&gt;&gt;i = 1…"/>
          <p:cNvSpPr txBox="1"/>
          <p:nvPr/>
        </p:nvSpPr>
        <p:spPr>
          <a:xfrm>
            <a:off x="1457584" y="2437246"/>
            <a:ext cx="6457769" cy="2213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9148">
              <a:defRPr b="0" i="1" sz="3478">
                <a:solidFill>
                  <a:srgbClr val="1E51A4"/>
                </a:solidFill>
              </a:defRPr>
            </a:pPr>
            <a:r>
              <a:t>&gt;&gt;&gt;i = 1</a:t>
            </a:r>
          </a:p>
          <a:p>
            <a:pPr algn="l" defTabSz="549148">
              <a:defRPr b="0" i="1" sz="3478">
                <a:solidFill>
                  <a:srgbClr val="1E51A4"/>
                </a:solidFill>
              </a:defRPr>
            </a:pPr>
            <a:r>
              <a:t>&gt;&gt;&gt;x = 4.0</a:t>
            </a:r>
          </a:p>
          <a:p>
            <a:pPr algn="l" defTabSz="549148">
              <a:defRPr b="0" i="1" sz="3478">
                <a:solidFill>
                  <a:srgbClr val="1E51A4"/>
                </a:solidFill>
              </a:defRPr>
            </a:pPr>
            <a:r>
              <a:t>&gt;&gt;&gt;s = ’s’</a:t>
            </a:r>
          </a:p>
          <a:p>
            <a:pPr algn="l" defTabSz="549148">
              <a:defRPr b="0" i="1" sz="3478">
                <a:solidFill>
                  <a:srgbClr val="1E51A4"/>
                </a:solidFill>
              </a:defRPr>
            </a:pPr>
            <a:r>
              <a:t>&gt;&gt;&gt;state = True</a:t>
            </a:r>
          </a:p>
        </p:txBody>
      </p:sp>
      <p:pic>
        <p:nvPicPr>
          <p:cNvPr id="21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Встроенные (int, float, str, bool)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Встроенные (int, float, str, bool)</a:t>
            </a:r>
          </a:p>
        </p:txBody>
      </p:sp>
      <p:sp>
        <p:nvSpPr>
          <p:cNvPr id="218" name="&gt;&gt;&gt;a = [1, 2, 3]…"/>
          <p:cNvSpPr txBox="1"/>
          <p:nvPr/>
        </p:nvSpPr>
        <p:spPr>
          <a:xfrm>
            <a:off x="1457584" y="5349214"/>
            <a:ext cx="7851218" cy="2213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9148">
              <a:defRPr b="0" i="1" sz="3478">
                <a:solidFill>
                  <a:srgbClr val="1E51A4"/>
                </a:solidFill>
              </a:defRPr>
            </a:pPr>
            <a:r>
              <a:t>&gt;&gt;&gt;a = [1, 2, 3]</a:t>
            </a:r>
          </a:p>
          <a:p>
            <a:pPr algn="l" defTabSz="549148">
              <a:defRPr b="0" i="1" sz="3478">
                <a:solidFill>
                  <a:srgbClr val="1E51A4"/>
                </a:solidFill>
              </a:defRPr>
            </a:pPr>
            <a:r>
              <a:t>&gt;&gt;&gt;d = {‘first’: 1, ‘second’: 2}</a:t>
            </a:r>
          </a:p>
          <a:p>
            <a:pPr algn="l" defTabSz="549148">
              <a:defRPr b="0" i="1" sz="3478">
                <a:solidFill>
                  <a:srgbClr val="1E51A4"/>
                </a:solidFill>
              </a:defRPr>
            </a:pPr>
            <a:r>
              <a:t>&gt;&gt;&gt;sa = list(‘Hello’)</a:t>
            </a:r>
          </a:p>
        </p:txBody>
      </p:sp>
      <p:sp>
        <p:nvSpPr>
          <p:cNvPr id="219" name="Списки"/>
          <p:cNvSpPr txBox="1"/>
          <p:nvPr/>
        </p:nvSpPr>
        <p:spPr>
          <a:xfrm>
            <a:off x="333660" y="4678861"/>
            <a:ext cx="1138523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220" name="&gt;&gt;&gt;t = (1, 2, ‘hi’)"/>
          <p:cNvSpPr txBox="1"/>
          <p:nvPr/>
        </p:nvSpPr>
        <p:spPr>
          <a:xfrm>
            <a:off x="1457584" y="7785229"/>
            <a:ext cx="3932284" cy="102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&gt;&gt;&gt;t = (1, 2, ‘hi’)</a:t>
            </a:r>
          </a:p>
        </p:txBody>
      </p:sp>
      <p:sp>
        <p:nvSpPr>
          <p:cNvPr id="221" name="Кортежи"/>
          <p:cNvSpPr txBox="1"/>
          <p:nvPr/>
        </p:nvSpPr>
        <p:spPr>
          <a:xfrm>
            <a:off x="333660" y="7114876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Кортежи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Списк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pic>
        <p:nvPicPr>
          <p:cNvPr id="226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H"/>
          <p:cNvSpPr/>
          <p:nvPr/>
        </p:nvSpPr>
        <p:spPr>
          <a:xfrm>
            <a:off x="2608089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29" name="…"/>
          <p:cNvSpPr txBox="1"/>
          <p:nvPr/>
        </p:nvSpPr>
        <p:spPr>
          <a:xfrm>
            <a:off x="8511326" y="4646270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0" name="Список из N элементов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Список из N элементов</a:t>
            </a:r>
          </a:p>
        </p:txBody>
      </p:sp>
      <p:sp>
        <p:nvSpPr>
          <p:cNvPr id="231" name="E"/>
          <p:cNvSpPr/>
          <p:nvPr/>
        </p:nvSpPr>
        <p:spPr>
          <a:xfrm>
            <a:off x="4087073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2" name="L"/>
          <p:cNvSpPr/>
          <p:nvPr/>
        </p:nvSpPr>
        <p:spPr>
          <a:xfrm>
            <a:off x="5566057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33" name="L"/>
          <p:cNvSpPr/>
          <p:nvPr/>
        </p:nvSpPr>
        <p:spPr>
          <a:xfrm>
            <a:off x="7045042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34" name="D"/>
          <p:cNvSpPr/>
          <p:nvPr/>
        </p:nvSpPr>
        <p:spPr>
          <a:xfrm>
            <a:off x="9126710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5" name="0"/>
          <p:cNvSpPr txBox="1"/>
          <p:nvPr/>
        </p:nvSpPr>
        <p:spPr>
          <a:xfrm>
            <a:off x="3101205" y="358458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36" name="1"/>
          <p:cNvSpPr txBox="1"/>
          <p:nvPr/>
        </p:nvSpPr>
        <p:spPr>
          <a:xfrm>
            <a:off x="4580189" y="358458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37" name="2"/>
          <p:cNvSpPr txBox="1"/>
          <p:nvPr/>
        </p:nvSpPr>
        <p:spPr>
          <a:xfrm>
            <a:off x="6059173" y="358458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38" name="3"/>
          <p:cNvSpPr txBox="1"/>
          <p:nvPr/>
        </p:nvSpPr>
        <p:spPr>
          <a:xfrm>
            <a:off x="7538157" y="358458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9" name="N — 1"/>
          <p:cNvSpPr txBox="1"/>
          <p:nvPr/>
        </p:nvSpPr>
        <p:spPr>
          <a:xfrm>
            <a:off x="9269763" y="3584587"/>
            <a:ext cx="9838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 — 1</a:t>
            </a:r>
          </a:p>
        </p:txBody>
      </p:sp>
      <p:sp>
        <p:nvSpPr>
          <p:cNvPr id="240" name="-N"/>
          <p:cNvSpPr txBox="1"/>
          <p:nvPr/>
        </p:nvSpPr>
        <p:spPr>
          <a:xfrm>
            <a:off x="3022100" y="5707953"/>
            <a:ext cx="4642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-N</a:t>
            </a:r>
          </a:p>
        </p:txBody>
      </p:sp>
      <p:sp>
        <p:nvSpPr>
          <p:cNvPr id="241" name="-N+1"/>
          <p:cNvSpPr txBox="1"/>
          <p:nvPr/>
        </p:nvSpPr>
        <p:spPr>
          <a:xfrm>
            <a:off x="4324909" y="5707953"/>
            <a:ext cx="8165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-N+1</a:t>
            </a:r>
          </a:p>
        </p:txBody>
      </p:sp>
      <p:sp>
        <p:nvSpPr>
          <p:cNvPr id="242" name="-N+2"/>
          <p:cNvSpPr txBox="1"/>
          <p:nvPr/>
        </p:nvSpPr>
        <p:spPr>
          <a:xfrm>
            <a:off x="5803893" y="5707953"/>
            <a:ext cx="8165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-N+2</a:t>
            </a:r>
          </a:p>
        </p:txBody>
      </p:sp>
      <p:sp>
        <p:nvSpPr>
          <p:cNvPr id="243" name="-N+3"/>
          <p:cNvSpPr txBox="1"/>
          <p:nvPr/>
        </p:nvSpPr>
        <p:spPr>
          <a:xfrm>
            <a:off x="7282878" y="5707953"/>
            <a:ext cx="8165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-N+3</a:t>
            </a:r>
          </a:p>
        </p:txBody>
      </p:sp>
      <p:sp>
        <p:nvSpPr>
          <p:cNvPr id="244" name="-1"/>
          <p:cNvSpPr txBox="1"/>
          <p:nvPr/>
        </p:nvSpPr>
        <p:spPr>
          <a:xfrm>
            <a:off x="9568914" y="5707953"/>
            <a:ext cx="407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Списк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249" name="&gt;&gt;&gt;a = [1, 2, 3, 4]"/>
          <p:cNvSpPr txBox="1"/>
          <p:nvPr/>
        </p:nvSpPr>
        <p:spPr>
          <a:xfrm>
            <a:off x="1457584" y="2526146"/>
            <a:ext cx="606930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&gt;&gt;&gt;a = [1, 2, 3, 4]</a:t>
            </a:r>
          </a:p>
        </p:txBody>
      </p:sp>
      <p:pic>
        <p:nvPicPr>
          <p:cNvPr id="25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Создание списка из элементов одного типа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Создание списка из элементов одного типа</a:t>
            </a:r>
          </a:p>
        </p:txBody>
      </p:sp>
      <p:sp>
        <p:nvSpPr>
          <p:cNvPr id="253" name="&gt;&gt;&gt;b = [1, False, ‘hi’]"/>
          <p:cNvSpPr txBox="1"/>
          <p:nvPr/>
        </p:nvSpPr>
        <p:spPr>
          <a:xfrm>
            <a:off x="1457584" y="4066423"/>
            <a:ext cx="606930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&gt;&gt;&gt;b = [1, False, ‘hi’]</a:t>
            </a:r>
          </a:p>
        </p:txBody>
      </p:sp>
      <p:sp>
        <p:nvSpPr>
          <p:cNvPr id="254" name="Создание списка из элементов разного типа"/>
          <p:cNvSpPr txBox="1"/>
          <p:nvPr/>
        </p:nvSpPr>
        <p:spPr>
          <a:xfrm>
            <a:off x="333660" y="3332570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Создание списка из элементов разного типа</a:t>
            </a:r>
          </a:p>
        </p:txBody>
      </p:sp>
      <p:sp>
        <p:nvSpPr>
          <p:cNvPr id="255" name="&gt;&gt;&gt;a[1]…"/>
          <p:cNvSpPr txBox="1"/>
          <p:nvPr/>
        </p:nvSpPr>
        <p:spPr>
          <a:xfrm>
            <a:off x="1457584" y="5610652"/>
            <a:ext cx="6164064" cy="15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&gt;&gt;&gt;a[1]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2</a:t>
            </a:r>
          </a:p>
        </p:txBody>
      </p:sp>
      <p:sp>
        <p:nvSpPr>
          <p:cNvPr id="256" name="Обращение по индексу"/>
          <p:cNvSpPr txBox="1"/>
          <p:nvPr/>
        </p:nvSpPr>
        <p:spPr>
          <a:xfrm>
            <a:off x="333660" y="4876800"/>
            <a:ext cx="1138523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Обращение по индексу</a:t>
            </a:r>
          </a:p>
        </p:txBody>
      </p:sp>
      <p:sp>
        <p:nvSpPr>
          <p:cNvPr id="257" name="&gt;&gt;&gt;a[0] + b[-3]…"/>
          <p:cNvSpPr txBox="1"/>
          <p:nvPr/>
        </p:nvSpPr>
        <p:spPr>
          <a:xfrm>
            <a:off x="1457584" y="7571233"/>
            <a:ext cx="7421206" cy="192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&gt;&gt;&gt;a[0] + b[-3]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2</a:t>
            </a:r>
          </a:p>
        </p:txBody>
      </p:sp>
      <p:sp>
        <p:nvSpPr>
          <p:cNvPr id="258" name="Выражения над элементами разных списков"/>
          <p:cNvSpPr txBox="1"/>
          <p:nvPr/>
        </p:nvSpPr>
        <p:spPr>
          <a:xfrm>
            <a:off x="333660" y="6837381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Выражения над элементами разных списков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Списк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263" name="&gt;&gt;&gt;a.append(5)"/>
          <p:cNvSpPr txBox="1"/>
          <p:nvPr/>
        </p:nvSpPr>
        <p:spPr>
          <a:xfrm>
            <a:off x="1457584" y="2526146"/>
            <a:ext cx="606930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&gt;&gt;&gt;a.append(5)</a:t>
            </a:r>
          </a:p>
        </p:txBody>
      </p:sp>
      <p:pic>
        <p:nvPicPr>
          <p:cNvPr id="26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Добавление элемента в список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Добавление элемента в список</a:t>
            </a:r>
          </a:p>
        </p:txBody>
      </p:sp>
      <p:sp>
        <p:nvSpPr>
          <p:cNvPr id="267" name="&gt;&gt;&gt;a = a + [6]"/>
          <p:cNvSpPr txBox="1"/>
          <p:nvPr/>
        </p:nvSpPr>
        <p:spPr>
          <a:xfrm>
            <a:off x="1457584" y="4084326"/>
            <a:ext cx="606930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&gt;&gt;&gt;a = a + [6]</a:t>
            </a:r>
          </a:p>
        </p:txBody>
      </p:sp>
      <p:sp>
        <p:nvSpPr>
          <p:cNvPr id="268" name="Добавление элемента (другой способ)"/>
          <p:cNvSpPr txBox="1"/>
          <p:nvPr/>
        </p:nvSpPr>
        <p:spPr>
          <a:xfrm>
            <a:off x="333660" y="335047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Добавление элемента (другой способ)</a:t>
            </a:r>
          </a:p>
        </p:txBody>
      </p:sp>
      <p:sp>
        <p:nvSpPr>
          <p:cNvPr id="269" name="&gt;&gt;&gt;a = a + [7, 8, 9]"/>
          <p:cNvSpPr txBox="1"/>
          <p:nvPr/>
        </p:nvSpPr>
        <p:spPr>
          <a:xfrm>
            <a:off x="1457584" y="5628555"/>
            <a:ext cx="7402571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&gt;&gt;&gt;a = a + [7, 8, 9]</a:t>
            </a:r>
          </a:p>
        </p:txBody>
      </p:sp>
      <p:sp>
        <p:nvSpPr>
          <p:cNvPr id="270" name="Добавление списка (конкатенация)"/>
          <p:cNvSpPr txBox="1"/>
          <p:nvPr/>
        </p:nvSpPr>
        <p:spPr>
          <a:xfrm>
            <a:off x="333660" y="4894703"/>
            <a:ext cx="1138523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Добавление списка (конкатенация)</a:t>
            </a:r>
          </a:p>
        </p:txBody>
      </p:sp>
      <p:sp>
        <p:nvSpPr>
          <p:cNvPr id="271" name="&gt;&gt;&gt;a…"/>
          <p:cNvSpPr txBox="1"/>
          <p:nvPr/>
        </p:nvSpPr>
        <p:spPr>
          <a:xfrm>
            <a:off x="1457584" y="7125150"/>
            <a:ext cx="7402571" cy="166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[1, 2, 3, 4, 5, 6, 7, 8, 9]</a:t>
            </a:r>
          </a:p>
        </p:txBody>
      </p:sp>
      <p:sp>
        <p:nvSpPr>
          <p:cNvPr id="272" name="Результат"/>
          <p:cNvSpPr txBox="1"/>
          <p:nvPr/>
        </p:nvSpPr>
        <p:spPr>
          <a:xfrm>
            <a:off x="333660" y="6391297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Результат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Списк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277" name="&gt;&gt;&gt;a.index(2)…"/>
          <p:cNvSpPr txBox="1"/>
          <p:nvPr/>
        </p:nvSpPr>
        <p:spPr>
          <a:xfrm>
            <a:off x="1457584" y="2526146"/>
            <a:ext cx="6389267" cy="152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&gt;&gt;&gt;a.index(2)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1</a:t>
            </a:r>
          </a:p>
        </p:txBody>
      </p:sp>
      <p:pic>
        <p:nvPicPr>
          <p:cNvPr id="27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Индекс элемента в массиве*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Индекс элемента в массиве*</a:t>
            </a:r>
          </a:p>
        </p:txBody>
      </p:sp>
      <p:sp>
        <p:nvSpPr>
          <p:cNvPr id="281" name="&gt;&gt;&gt;a.remove(1)"/>
          <p:cNvSpPr txBox="1"/>
          <p:nvPr/>
        </p:nvSpPr>
        <p:spPr>
          <a:xfrm>
            <a:off x="1457584" y="4677798"/>
            <a:ext cx="6069305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&gt;&gt;&gt;a.remove(1)</a:t>
            </a:r>
          </a:p>
        </p:txBody>
      </p:sp>
      <p:sp>
        <p:nvSpPr>
          <p:cNvPr id="282" name="Удаление элемента*"/>
          <p:cNvSpPr txBox="1"/>
          <p:nvPr/>
        </p:nvSpPr>
        <p:spPr>
          <a:xfrm>
            <a:off x="333660" y="3943946"/>
            <a:ext cx="1138523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Удаление элемента*</a:t>
            </a:r>
          </a:p>
        </p:txBody>
      </p:sp>
      <p:sp>
        <p:nvSpPr>
          <p:cNvPr id="283" name="&gt;&gt;&gt;a.pop(1)…"/>
          <p:cNvSpPr txBox="1"/>
          <p:nvPr/>
        </p:nvSpPr>
        <p:spPr>
          <a:xfrm>
            <a:off x="1457584" y="6537882"/>
            <a:ext cx="5948395" cy="138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&gt;&gt;&gt;a.pop(1)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3</a:t>
            </a:r>
          </a:p>
        </p:txBody>
      </p:sp>
      <p:sp>
        <p:nvSpPr>
          <p:cNvPr id="284" name="Удаление элемента по индексу"/>
          <p:cNvSpPr txBox="1"/>
          <p:nvPr/>
        </p:nvSpPr>
        <p:spPr>
          <a:xfrm>
            <a:off x="333660" y="5804029"/>
            <a:ext cx="1138523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Удаление элемента по индексу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Списк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289" name="array[begin:end:step]"/>
          <p:cNvSpPr txBox="1"/>
          <p:nvPr/>
        </p:nvSpPr>
        <p:spPr>
          <a:xfrm>
            <a:off x="1515526" y="5036973"/>
            <a:ext cx="6389267" cy="930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array[begin:end:step]</a:t>
            </a:r>
          </a:p>
        </p:txBody>
      </p:sp>
      <p:pic>
        <p:nvPicPr>
          <p:cNvPr id="29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Общий синтаксис"/>
          <p:cNvSpPr txBox="1"/>
          <p:nvPr/>
        </p:nvSpPr>
        <p:spPr>
          <a:xfrm>
            <a:off x="391602" y="4303121"/>
            <a:ext cx="669041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Общий синтаксис</a:t>
            </a:r>
          </a:p>
        </p:txBody>
      </p:sp>
      <p:sp>
        <p:nvSpPr>
          <p:cNvPr id="293" name="T"/>
          <p:cNvSpPr/>
          <p:nvPr/>
        </p:nvSpPr>
        <p:spPr>
          <a:xfrm>
            <a:off x="690955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4" name="H"/>
          <p:cNvSpPr/>
          <p:nvPr/>
        </p:nvSpPr>
        <p:spPr>
          <a:xfrm>
            <a:off x="2169939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95" name="E"/>
          <p:cNvSpPr/>
          <p:nvPr/>
        </p:nvSpPr>
        <p:spPr>
          <a:xfrm>
            <a:off x="3648923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6" name="_"/>
          <p:cNvSpPr/>
          <p:nvPr/>
        </p:nvSpPr>
        <p:spPr>
          <a:xfrm>
            <a:off x="5127907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</a:t>
            </a:r>
          </a:p>
        </p:txBody>
      </p:sp>
      <p:sp>
        <p:nvSpPr>
          <p:cNvPr id="297" name="L"/>
          <p:cNvSpPr/>
          <p:nvPr/>
        </p:nvSpPr>
        <p:spPr>
          <a:xfrm>
            <a:off x="6606892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98" name="I"/>
          <p:cNvSpPr/>
          <p:nvPr/>
        </p:nvSpPr>
        <p:spPr>
          <a:xfrm>
            <a:off x="8085876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99" name="S"/>
          <p:cNvSpPr/>
          <p:nvPr/>
        </p:nvSpPr>
        <p:spPr>
          <a:xfrm>
            <a:off x="9564860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00" name="T"/>
          <p:cNvSpPr/>
          <p:nvPr/>
        </p:nvSpPr>
        <p:spPr>
          <a:xfrm>
            <a:off x="11043844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01" name="begin = 0…"/>
          <p:cNvSpPr txBox="1"/>
          <p:nvPr/>
        </p:nvSpPr>
        <p:spPr>
          <a:xfrm>
            <a:off x="1554154" y="6443834"/>
            <a:ext cx="4259892" cy="227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begin = 0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end = N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step = 1</a:t>
            </a:r>
          </a:p>
        </p:txBody>
      </p:sp>
      <p:sp>
        <p:nvSpPr>
          <p:cNvPr id="302" name="По умолчанию"/>
          <p:cNvSpPr txBox="1"/>
          <p:nvPr/>
        </p:nvSpPr>
        <p:spPr>
          <a:xfrm>
            <a:off x="430230" y="5709981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По умолчанию</a:t>
            </a:r>
          </a:p>
        </p:txBody>
      </p:sp>
      <p:sp>
        <p:nvSpPr>
          <p:cNvPr id="303" name="0"/>
          <p:cNvSpPr txBox="1"/>
          <p:nvPr/>
        </p:nvSpPr>
        <p:spPr>
          <a:xfrm>
            <a:off x="1184071" y="1169739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04" name="1"/>
          <p:cNvSpPr txBox="1"/>
          <p:nvPr/>
        </p:nvSpPr>
        <p:spPr>
          <a:xfrm>
            <a:off x="2663055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05" name="2"/>
          <p:cNvSpPr txBox="1"/>
          <p:nvPr/>
        </p:nvSpPr>
        <p:spPr>
          <a:xfrm>
            <a:off x="4142039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06" name="3"/>
          <p:cNvSpPr txBox="1"/>
          <p:nvPr/>
        </p:nvSpPr>
        <p:spPr>
          <a:xfrm>
            <a:off x="5621023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07" name="4"/>
          <p:cNvSpPr txBox="1"/>
          <p:nvPr/>
        </p:nvSpPr>
        <p:spPr>
          <a:xfrm>
            <a:off x="7100007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08" name="5"/>
          <p:cNvSpPr txBox="1"/>
          <p:nvPr/>
        </p:nvSpPr>
        <p:spPr>
          <a:xfrm>
            <a:off x="8578991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09" name="6"/>
          <p:cNvSpPr txBox="1"/>
          <p:nvPr/>
        </p:nvSpPr>
        <p:spPr>
          <a:xfrm>
            <a:off x="10057975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310" name="7"/>
          <p:cNvSpPr txBox="1"/>
          <p:nvPr/>
        </p:nvSpPr>
        <p:spPr>
          <a:xfrm>
            <a:off x="11536960" y="1169739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311" name="-8"/>
          <p:cNvSpPr txBox="1"/>
          <p:nvPr/>
        </p:nvSpPr>
        <p:spPr>
          <a:xfrm>
            <a:off x="1122044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-8</a:t>
            </a:r>
          </a:p>
        </p:txBody>
      </p:sp>
      <p:sp>
        <p:nvSpPr>
          <p:cNvPr id="312" name="-7"/>
          <p:cNvSpPr txBox="1"/>
          <p:nvPr/>
        </p:nvSpPr>
        <p:spPr>
          <a:xfrm>
            <a:off x="2601028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-7</a:t>
            </a:r>
          </a:p>
        </p:txBody>
      </p:sp>
      <p:sp>
        <p:nvSpPr>
          <p:cNvPr id="313" name="-6"/>
          <p:cNvSpPr txBox="1"/>
          <p:nvPr/>
        </p:nvSpPr>
        <p:spPr>
          <a:xfrm>
            <a:off x="4080012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-6</a:t>
            </a:r>
          </a:p>
        </p:txBody>
      </p:sp>
      <p:sp>
        <p:nvSpPr>
          <p:cNvPr id="314" name="-5"/>
          <p:cNvSpPr txBox="1"/>
          <p:nvPr/>
        </p:nvSpPr>
        <p:spPr>
          <a:xfrm>
            <a:off x="5558996" y="3111729"/>
            <a:ext cx="407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-5</a:t>
            </a:r>
          </a:p>
        </p:txBody>
      </p:sp>
      <p:sp>
        <p:nvSpPr>
          <p:cNvPr id="315" name="-4"/>
          <p:cNvSpPr txBox="1"/>
          <p:nvPr/>
        </p:nvSpPr>
        <p:spPr>
          <a:xfrm>
            <a:off x="7037980" y="3111729"/>
            <a:ext cx="407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-4</a:t>
            </a:r>
          </a:p>
        </p:txBody>
      </p:sp>
      <p:sp>
        <p:nvSpPr>
          <p:cNvPr id="316" name="-3"/>
          <p:cNvSpPr txBox="1"/>
          <p:nvPr/>
        </p:nvSpPr>
        <p:spPr>
          <a:xfrm>
            <a:off x="8516965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-3</a:t>
            </a:r>
          </a:p>
        </p:txBody>
      </p:sp>
      <p:sp>
        <p:nvSpPr>
          <p:cNvPr id="317" name="-2"/>
          <p:cNvSpPr txBox="1"/>
          <p:nvPr/>
        </p:nvSpPr>
        <p:spPr>
          <a:xfrm>
            <a:off x="9995949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</a:t>
            </a:r>
          </a:p>
        </p:txBody>
      </p:sp>
      <p:sp>
        <p:nvSpPr>
          <p:cNvPr id="318" name="-1"/>
          <p:cNvSpPr txBox="1"/>
          <p:nvPr/>
        </p:nvSpPr>
        <p:spPr>
          <a:xfrm>
            <a:off x="11474933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Списк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323" name="&gt;&gt;&gt;a[::2]…"/>
          <p:cNvSpPr txBox="1"/>
          <p:nvPr/>
        </p:nvSpPr>
        <p:spPr>
          <a:xfrm>
            <a:off x="1610785" y="5286111"/>
            <a:ext cx="6488025" cy="149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&gt;&gt;&gt;a[::2]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[’T’, ‘E’, ‘L’, ’S’]</a:t>
            </a:r>
          </a:p>
        </p:txBody>
      </p:sp>
      <p:pic>
        <p:nvPicPr>
          <p:cNvPr id="32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Например, вырезка ::2 позволяет получить все элементы с чётными индексами"/>
          <p:cNvSpPr txBox="1"/>
          <p:nvPr/>
        </p:nvSpPr>
        <p:spPr>
          <a:xfrm>
            <a:off x="506175" y="3957373"/>
            <a:ext cx="10513466" cy="137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Например, вырезка ::2 позволяет получить все элементы с чётными индексами</a:t>
            </a:r>
          </a:p>
        </p:txBody>
      </p:sp>
      <p:sp>
        <p:nvSpPr>
          <p:cNvPr id="327" name="T"/>
          <p:cNvSpPr/>
          <p:nvPr/>
        </p:nvSpPr>
        <p:spPr>
          <a:xfrm>
            <a:off x="690955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28" name="H"/>
          <p:cNvSpPr/>
          <p:nvPr/>
        </p:nvSpPr>
        <p:spPr>
          <a:xfrm>
            <a:off x="2169939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29" name="E"/>
          <p:cNvSpPr/>
          <p:nvPr/>
        </p:nvSpPr>
        <p:spPr>
          <a:xfrm>
            <a:off x="3648923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30" name="_"/>
          <p:cNvSpPr/>
          <p:nvPr/>
        </p:nvSpPr>
        <p:spPr>
          <a:xfrm>
            <a:off x="5127907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</a:t>
            </a:r>
          </a:p>
        </p:txBody>
      </p:sp>
      <p:sp>
        <p:nvSpPr>
          <p:cNvPr id="331" name="L"/>
          <p:cNvSpPr/>
          <p:nvPr/>
        </p:nvSpPr>
        <p:spPr>
          <a:xfrm>
            <a:off x="6606892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332" name="I"/>
          <p:cNvSpPr/>
          <p:nvPr/>
        </p:nvSpPr>
        <p:spPr>
          <a:xfrm>
            <a:off x="8085876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33" name="S"/>
          <p:cNvSpPr/>
          <p:nvPr/>
        </p:nvSpPr>
        <p:spPr>
          <a:xfrm>
            <a:off x="9564860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34" name="T"/>
          <p:cNvSpPr/>
          <p:nvPr/>
        </p:nvSpPr>
        <p:spPr>
          <a:xfrm>
            <a:off x="11043844" y="173097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35" name="0"/>
          <p:cNvSpPr txBox="1"/>
          <p:nvPr/>
        </p:nvSpPr>
        <p:spPr>
          <a:xfrm>
            <a:off x="1184071" y="1169739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36" name="1"/>
          <p:cNvSpPr txBox="1"/>
          <p:nvPr/>
        </p:nvSpPr>
        <p:spPr>
          <a:xfrm>
            <a:off x="2663055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7" name="2"/>
          <p:cNvSpPr txBox="1"/>
          <p:nvPr/>
        </p:nvSpPr>
        <p:spPr>
          <a:xfrm>
            <a:off x="4142039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8" name="3"/>
          <p:cNvSpPr txBox="1"/>
          <p:nvPr/>
        </p:nvSpPr>
        <p:spPr>
          <a:xfrm>
            <a:off x="5621023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39" name="4"/>
          <p:cNvSpPr txBox="1"/>
          <p:nvPr/>
        </p:nvSpPr>
        <p:spPr>
          <a:xfrm>
            <a:off x="7100007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40" name="5"/>
          <p:cNvSpPr txBox="1"/>
          <p:nvPr/>
        </p:nvSpPr>
        <p:spPr>
          <a:xfrm>
            <a:off x="8578991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41" name="6"/>
          <p:cNvSpPr txBox="1"/>
          <p:nvPr/>
        </p:nvSpPr>
        <p:spPr>
          <a:xfrm>
            <a:off x="10057975" y="116973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342" name="7"/>
          <p:cNvSpPr txBox="1"/>
          <p:nvPr/>
        </p:nvSpPr>
        <p:spPr>
          <a:xfrm>
            <a:off x="11536960" y="1169739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343" name="-8"/>
          <p:cNvSpPr txBox="1"/>
          <p:nvPr/>
        </p:nvSpPr>
        <p:spPr>
          <a:xfrm>
            <a:off x="1122044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-8</a:t>
            </a:r>
          </a:p>
        </p:txBody>
      </p:sp>
      <p:sp>
        <p:nvSpPr>
          <p:cNvPr id="344" name="-7"/>
          <p:cNvSpPr txBox="1"/>
          <p:nvPr/>
        </p:nvSpPr>
        <p:spPr>
          <a:xfrm>
            <a:off x="2601028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-7</a:t>
            </a:r>
          </a:p>
        </p:txBody>
      </p:sp>
      <p:sp>
        <p:nvSpPr>
          <p:cNvPr id="345" name="-6"/>
          <p:cNvSpPr txBox="1"/>
          <p:nvPr/>
        </p:nvSpPr>
        <p:spPr>
          <a:xfrm>
            <a:off x="4080012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-6</a:t>
            </a:r>
          </a:p>
        </p:txBody>
      </p:sp>
      <p:sp>
        <p:nvSpPr>
          <p:cNvPr id="346" name="-5"/>
          <p:cNvSpPr txBox="1"/>
          <p:nvPr/>
        </p:nvSpPr>
        <p:spPr>
          <a:xfrm>
            <a:off x="5558996" y="3111729"/>
            <a:ext cx="407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-5</a:t>
            </a:r>
          </a:p>
        </p:txBody>
      </p:sp>
      <p:sp>
        <p:nvSpPr>
          <p:cNvPr id="347" name="-4"/>
          <p:cNvSpPr txBox="1"/>
          <p:nvPr/>
        </p:nvSpPr>
        <p:spPr>
          <a:xfrm>
            <a:off x="7037980" y="3111729"/>
            <a:ext cx="407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-4</a:t>
            </a:r>
          </a:p>
        </p:txBody>
      </p:sp>
      <p:sp>
        <p:nvSpPr>
          <p:cNvPr id="348" name="-3"/>
          <p:cNvSpPr txBox="1"/>
          <p:nvPr/>
        </p:nvSpPr>
        <p:spPr>
          <a:xfrm>
            <a:off x="8516965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-3</a:t>
            </a:r>
          </a:p>
        </p:txBody>
      </p:sp>
      <p:sp>
        <p:nvSpPr>
          <p:cNvPr id="349" name="-2"/>
          <p:cNvSpPr txBox="1"/>
          <p:nvPr/>
        </p:nvSpPr>
        <p:spPr>
          <a:xfrm>
            <a:off x="9995949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</a:t>
            </a:r>
          </a:p>
        </p:txBody>
      </p:sp>
      <p:sp>
        <p:nvSpPr>
          <p:cNvPr id="350" name="-1"/>
          <p:cNvSpPr txBox="1"/>
          <p:nvPr/>
        </p:nvSpPr>
        <p:spPr>
          <a:xfrm>
            <a:off x="11474933" y="3111729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351" name="&gt;&gt;&gt;a[::-3]…"/>
          <p:cNvSpPr txBox="1"/>
          <p:nvPr/>
        </p:nvSpPr>
        <p:spPr>
          <a:xfrm>
            <a:off x="1610785" y="7904625"/>
            <a:ext cx="6488025" cy="149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&gt;&gt;&gt;a[::-3]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[’T’, ‘L’, ‘H’]</a:t>
            </a:r>
          </a:p>
        </p:txBody>
      </p:sp>
      <p:sp>
        <p:nvSpPr>
          <p:cNvPr id="352" name="Вырезка ::-3 позволяет получить каждый 3-й элемент списка в обратном порядке"/>
          <p:cNvSpPr txBox="1"/>
          <p:nvPr/>
        </p:nvSpPr>
        <p:spPr>
          <a:xfrm>
            <a:off x="506175" y="6575887"/>
            <a:ext cx="10513466" cy="137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Вырезка ::-3 позволяет получить каждый 3-й элемент списка в обратном порядке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Литература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Литература</a:t>
            </a:r>
          </a:p>
        </p:txBody>
      </p:sp>
      <p:sp>
        <p:nvSpPr>
          <p:cNvPr id="357" name="A byte of Python, Swaroop C. H.…"/>
          <p:cNvSpPr txBox="1"/>
          <p:nvPr/>
        </p:nvSpPr>
        <p:spPr>
          <a:xfrm>
            <a:off x="1296709" y="2991471"/>
            <a:ext cx="10411382" cy="377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A byte of Python, Swaroop C. H.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Python cookbook, D. Ascher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Think Python, A. Downey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Язык программирования Python, Г. Россум</a:t>
            </a:r>
          </a:p>
        </p:txBody>
      </p:sp>
      <p:pic>
        <p:nvPicPr>
          <p:cNvPr id="35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Онлайн-курс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Онлайн-курсы</a:t>
            </a:r>
          </a:p>
        </p:txBody>
      </p:sp>
      <p:sp>
        <p:nvSpPr>
          <p:cNvPr id="364" name="Программирование на Python…"/>
          <p:cNvSpPr txBox="1"/>
          <p:nvPr/>
        </p:nvSpPr>
        <p:spPr>
          <a:xfrm>
            <a:off x="2571918" y="2905707"/>
            <a:ext cx="9313326" cy="132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Программирование на Python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Адаптивный тренажер Python</a:t>
            </a:r>
          </a:p>
        </p:txBody>
      </p:sp>
      <p:pic>
        <p:nvPicPr>
          <p:cNvPr id="36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tepik.org"/>
          <p:cNvSpPr txBox="1"/>
          <p:nvPr/>
        </p:nvSpPr>
        <p:spPr>
          <a:xfrm>
            <a:off x="1119556" y="1641150"/>
            <a:ext cx="2537824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 u="sng">
                <a:solidFill>
                  <a:srgbClr val="1E51A4"/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stepik.org</a:t>
            </a:r>
          </a:p>
        </p:txBody>
      </p:sp>
      <p:pic>
        <p:nvPicPr>
          <p:cNvPr id="367" name="python.png" descr="pyth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Python for everybody…"/>
          <p:cNvSpPr txBox="1"/>
          <p:nvPr/>
        </p:nvSpPr>
        <p:spPr>
          <a:xfrm>
            <a:off x="2571918" y="6174247"/>
            <a:ext cx="9313326" cy="193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Python for everybody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An introduction to interactive programming in Python</a:t>
            </a:r>
          </a:p>
        </p:txBody>
      </p:sp>
      <p:sp>
        <p:nvSpPr>
          <p:cNvPr id="369" name="coursera.org"/>
          <p:cNvSpPr txBox="1"/>
          <p:nvPr/>
        </p:nvSpPr>
        <p:spPr>
          <a:xfrm>
            <a:off x="1159367" y="4814466"/>
            <a:ext cx="253782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90727">
              <a:defRPr b="0" sz="3108" u="sng">
                <a:solidFill>
                  <a:srgbClr val="1E51A4"/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coursera.org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лан курса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План курса</a:t>
            </a:r>
          </a:p>
        </p:txBody>
      </p:sp>
      <p:sp>
        <p:nvSpPr>
          <p:cNvPr id="123" name="Введение, начало работы…"/>
          <p:cNvSpPr txBox="1"/>
          <p:nvPr/>
        </p:nvSpPr>
        <p:spPr>
          <a:xfrm>
            <a:off x="1613327" y="1507399"/>
            <a:ext cx="9778146" cy="705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Введение, начало работы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Основы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Операторы, выражения, типы данных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Условные выражения и циклы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Функции и процедуры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PEP8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Итераторы, генераторы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Элементы ООП, ФП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Модули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Python в хемоинформатике*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Python в биоинформатике*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Python в анализе данных*</a:t>
            </a:r>
          </a:p>
          <a:p>
            <a:pPr marL="697507" indent="-697507" algn="l" defTabSz="554990">
              <a:buSzPct val="100000"/>
              <a:buAutoNum type="arabicPeriod" startAt="1"/>
              <a:defRPr b="0" sz="3514">
                <a:solidFill>
                  <a:srgbClr val="1E51A4"/>
                </a:solidFill>
              </a:defRPr>
            </a:pPr>
            <a:r>
              <a:t>Сбор данных и работа с БД в интернет*</a:t>
            </a:r>
          </a:p>
        </p:txBody>
      </p:sp>
      <p:pic>
        <p:nvPicPr>
          <p:cNvPr id="12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Введение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30" name="Интерпретируемый язык высокого уровня…"/>
          <p:cNvSpPr txBox="1"/>
          <p:nvPr/>
        </p:nvSpPr>
        <p:spPr>
          <a:xfrm>
            <a:off x="1845737" y="2719562"/>
            <a:ext cx="9313326" cy="497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Интерпретируемый язык высокого уровня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Поддержка многих парадигм программирования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Динамическая типизация, автоматическое управление памятью, механизм обработки исключений, поддержка многопоточных вычислений</a:t>
            </a:r>
          </a:p>
        </p:txBody>
      </p:sp>
      <p:pic>
        <p:nvPicPr>
          <p:cNvPr id="13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Python"/>
          <p:cNvSpPr txBox="1"/>
          <p:nvPr/>
        </p:nvSpPr>
        <p:spPr>
          <a:xfrm>
            <a:off x="433186" y="1359781"/>
            <a:ext cx="214679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Python</a:t>
            </a:r>
          </a:p>
        </p:txBody>
      </p:sp>
      <p:pic>
        <p:nvPicPr>
          <p:cNvPr id="13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Введение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38" name="Скорость разработки и выполнения*…"/>
          <p:cNvSpPr txBox="1"/>
          <p:nvPr/>
        </p:nvSpPr>
        <p:spPr>
          <a:xfrm>
            <a:off x="2334389" y="2991471"/>
            <a:ext cx="8336022" cy="377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Скорость разработки и выполнения*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Простой в освоении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Свободный и открытый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Обширные библиотеки, разрабатываемые сообществом</a:t>
            </a:r>
          </a:p>
        </p:txBody>
      </p:sp>
      <p:pic>
        <p:nvPicPr>
          <p:cNvPr id="13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Python"/>
          <p:cNvSpPr txBox="1"/>
          <p:nvPr/>
        </p:nvSpPr>
        <p:spPr>
          <a:xfrm>
            <a:off x="433186" y="1359781"/>
            <a:ext cx="214679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Python</a:t>
            </a:r>
          </a:p>
        </p:txBody>
      </p:sp>
      <p:pic>
        <p:nvPicPr>
          <p:cNvPr id="14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Введение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46" name="Научные вычисления…"/>
          <p:cNvSpPr txBox="1"/>
          <p:nvPr/>
        </p:nvSpPr>
        <p:spPr>
          <a:xfrm>
            <a:off x="1557110" y="2846614"/>
            <a:ext cx="9890580" cy="550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Научные вычисления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Анализ данных/Машинное обучение/Глубокое обучение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Биоинформатика/Вычислительная биология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Хемоинформатика/Вычислительная химия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… и многое другое</a:t>
            </a:r>
          </a:p>
        </p:txBody>
      </p:sp>
      <p:pic>
        <p:nvPicPr>
          <p:cNvPr id="14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Области применения"/>
          <p:cNvSpPr txBox="1"/>
          <p:nvPr/>
        </p:nvSpPr>
        <p:spPr>
          <a:xfrm>
            <a:off x="433186" y="1359781"/>
            <a:ext cx="516571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Области применения</a:t>
            </a:r>
          </a:p>
        </p:txBody>
      </p:sp>
      <p:pic>
        <p:nvPicPr>
          <p:cNvPr id="14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ачало работ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Начало работы</a:t>
            </a:r>
          </a:p>
        </p:txBody>
      </p:sp>
      <p:sp>
        <p:nvSpPr>
          <p:cNvPr id="154" name="python"/>
          <p:cNvSpPr txBox="1"/>
          <p:nvPr/>
        </p:nvSpPr>
        <p:spPr>
          <a:xfrm>
            <a:off x="1457584" y="2602346"/>
            <a:ext cx="989057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python</a:t>
            </a:r>
          </a:p>
        </p:txBody>
      </p:sp>
      <p:pic>
        <p:nvPicPr>
          <p:cNvPr id="15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Запуск интерпретатора из командной строки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Запуск интерпретатора из командной строки</a:t>
            </a:r>
          </a:p>
        </p:txBody>
      </p:sp>
      <p:sp>
        <p:nvSpPr>
          <p:cNvPr id="158" name="Пуск — Программы — Python 2.7 — IDLE (Python GUI)"/>
          <p:cNvSpPr txBox="1"/>
          <p:nvPr/>
        </p:nvSpPr>
        <p:spPr>
          <a:xfrm>
            <a:off x="1502384" y="4819753"/>
            <a:ext cx="9890579" cy="143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Пуск — Программы — Python 2.7 — IDLE (Python GUI)</a:t>
            </a:r>
          </a:p>
        </p:txBody>
      </p:sp>
      <p:sp>
        <p:nvSpPr>
          <p:cNvPr id="159" name="Запуск интерпретатора с графическим интерфейсом*"/>
          <p:cNvSpPr txBox="1"/>
          <p:nvPr/>
        </p:nvSpPr>
        <p:spPr>
          <a:xfrm>
            <a:off x="372084" y="4009700"/>
            <a:ext cx="1313161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Запуск интерпретатора с графическим интерфейсом*</a:t>
            </a:r>
          </a:p>
        </p:txBody>
      </p:sp>
      <p:sp>
        <p:nvSpPr>
          <p:cNvPr id="160" name="python program.py"/>
          <p:cNvSpPr txBox="1"/>
          <p:nvPr/>
        </p:nvSpPr>
        <p:spPr>
          <a:xfrm>
            <a:off x="1502384" y="7519761"/>
            <a:ext cx="5691182" cy="92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python program.py</a:t>
            </a:r>
          </a:p>
        </p:txBody>
      </p:sp>
      <p:sp>
        <p:nvSpPr>
          <p:cNvPr id="161" name="Запуск программы"/>
          <p:cNvSpPr txBox="1"/>
          <p:nvPr/>
        </p:nvSpPr>
        <p:spPr>
          <a:xfrm>
            <a:off x="372084" y="6709708"/>
            <a:ext cx="1313161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Запуск программы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Основ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Основы</a:t>
            </a:r>
          </a:p>
        </p:txBody>
      </p:sp>
      <p:sp>
        <p:nvSpPr>
          <p:cNvPr id="166" name="int, float, bool, str"/>
          <p:cNvSpPr txBox="1"/>
          <p:nvPr/>
        </p:nvSpPr>
        <p:spPr>
          <a:xfrm>
            <a:off x="1457584" y="2602346"/>
            <a:ext cx="5232038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int, float, bool, str</a:t>
            </a:r>
          </a:p>
        </p:txBody>
      </p:sp>
      <p:pic>
        <p:nvPicPr>
          <p:cNvPr id="16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Типы данных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Типы данных</a:t>
            </a:r>
          </a:p>
        </p:txBody>
      </p:sp>
      <p:sp>
        <p:nvSpPr>
          <p:cNvPr id="170" name="&gt;&gt;&gt;x = 42…"/>
          <p:cNvSpPr txBox="1"/>
          <p:nvPr/>
        </p:nvSpPr>
        <p:spPr>
          <a:xfrm>
            <a:off x="1457584" y="4335825"/>
            <a:ext cx="5134144" cy="208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&gt;&gt;&gt;x = 42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&gt;&gt;&gt;s = ‘Hello’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 = [1, 2, 3]</a:t>
            </a:r>
          </a:p>
        </p:txBody>
      </p:sp>
      <p:sp>
        <p:nvSpPr>
          <p:cNvPr id="171" name="Переменные"/>
          <p:cNvSpPr txBox="1"/>
          <p:nvPr/>
        </p:nvSpPr>
        <p:spPr>
          <a:xfrm>
            <a:off x="333660" y="3525772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Переменные</a:t>
            </a:r>
          </a:p>
        </p:txBody>
      </p:sp>
      <p:sp>
        <p:nvSpPr>
          <p:cNvPr id="172" name="&gt;&gt;&gt;x = input(‘Type something:\n’)…"/>
          <p:cNvSpPr txBox="1"/>
          <p:nvPr/>
        </p:nvSpPr>
        <p:spPr>
          <a:xfrm>
            <a:off x="1457584" y="7265637"/>
            <a:ext cx="8447445" cy="186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&gt;&gt;&gt;x = input(‘Type something:\n’)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&gt;&gt;&gt;s = raw_input(‘Type anything:\n’)</a:t>
            </a:r>
          </a:p>
        </p:txBody>
      </p:sp>
      <p:sp>
        <p:nvSpPr>
          <p:cNvPr id="173" name="Ввод данных из командной строки"/>
          <p:cNvSpPr txBox="1"/>
          <p:nvPr/>
        </p:nvSpPr>
        <p:spPr>
          <a:xfrm>
            <a:off x="333660" y="6455585"/>
            <a:ext cx="1138523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Ввод данных из командной строки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ператор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Операторы</a:t>
            </a:r>
          </a:p>
        </p:txBody>
      </p:sp>
      <p:sp>
        <p:nvSpPr>
          <p:cNvPr id="178" name="+, -, *, /, %, //, **"/>
          <p:cNvSpPr txBox="1"/>
          <p:nvPr/>
        </p:nvSpPr>
        <p:spPr>
          <a:xfrm>
            <a:off x="1457584" y="2602346"/>
            <a:ext cx="989057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+, -, *, /, %, //, **</a:t>
            </a:r>
          </a:p>
        </p:txBody>
      </p:sp>
      <p:pic>
        <p:nvPicPr>
          <p:cNvPr id="17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Стандартные математические операторы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Стандартные математические операторы</a:t>
            </a:r>
          </a:p>
        </p:txBody>
      </p:sp>
      <p:sp>
        <p:nvSpPr>
          <p:cNvPr id="182" name="&lt;, &gt;, &lt;=, &gt;=, ==, !=, not, and, or"/>
          <p:cNvSpPr txBox="1"/>
          <p:nvPr/>
        </p:nvSpPr>
        <p:spPr>
          <a:xfrm>
            <a:off x="1502384" y="4819753"/>
            <a:ext cx="9890579" cy="143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&lt;, &gt;, &lt;=, &gt;=, ==, !=, not, and, or</a:t>
            </a:r>
          </a:p>
        </p:txBody>
      </p:sp>
      <p:sp>
        <p:nvSpPr>
          <p:cNvPr id="183" name="Операторы сравнения и логические операторы"/>
          <p:cNvSpPr txBox="1"/>
          <p:nvPr/>
        </p:nvSpPr>
        <p:spPr>
          <a:xfrm>
            <a:off x="372084" y="4009700"/>
            <a:ext cx="1313161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Операторы сравнения и логические операторы</a:t>
            </a:r>
          </a:p>
        </p:txBody>
      </p:sp>
      <p:sp>
        <p:nvSpPr>
          <p:cNvPr id="184" name="in, is, not in, is not, [], [:], f(), (), [], {}"/>
          <p:cNvSpPr txBox="1"/>
          <p:nvPr/>
        </p:nvSpPr>
        <p:spPr>
          <a:xfrm>
            <a:off x="1502384" y="7037161"/>
            <a:ext cx="9047791" cy="92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in, is, not in, is not, [], [:], f(), (), [], {}</a:t>
            </a:r>
          </a:p>
        </p:txBody>
      </p:sp>
      <p:sp>
        <p:nvSpPr>
          <p:cNvPr id="185" name="Прочие"/>
          <p:cNvSpPr txBox="1"/>
          <p:nvPr/>
        </p:nvSpPr>
        <p:spPr>
          <a:xfrm>
            <a:off x="372084" y="6227107"/>
            <a:ext cx="1313161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Прочие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Выражения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Выражения</a:t>
            </a:r>
          </a:p>
        </p:txBody>
      </p:sp>
      <p:sp>
        <p:nvSpPr>
          <p:cNvPr id="190" name="&gt;&gt;&gt;5 * 4…"/>
          <p:cNvSpPr txBox="1"/>
          <p:nvPr/>
        </p:nvSpPr>
        <p:spPr>
          <a:xfrm>
            <a:off x="1457584" y="2602346"/>
            <a:ext cx="2729853" cy="134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&gt;&gt;&gt;5 * 4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20</a:t>
            </a:r>
          </a:p>
        </p:txBody>
      </p:sp>
      <p:pic>
        <p:nvPicPr>
          <p:cNvPr id="19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Вычисление площади прямоугольника"/>
          <p:cNvSpPr txBox="1"/>
          <p:nvPr/>
        </p:nvSpPr>
        <p:spPr>
          <a:xfrm>
            <a:off x="333660" y="1792293"/>
            <a:ext cx="1138523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Вычисление площади прямоугольника</a:t>
            </a:r>
          </a:p>
        </p:txBody>
      </p:sp>
      <p:sp>
        <p:nvSpPr>
          <p:cNvPr id="194" name="&gt;&gt;&gt;4 &gt; 2…"/>
          <p:cNvSpPr txBox="1"/>
          <p:nvPr/>
        </p:nvSpPr>
        <p:spPr>
          <a:xfrm>
            <a:off x="1457584" y="4839607"/>
            <a:ext cx="4549802" cy="192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&gt;&gt;&gt;4 &gt; 2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True</a:t>
            </a:r>
          </a:p>
        </p:txBody>
      </p:sp>
      <p:sp>
        <p:nvSpPr>
          <p:cNvPr id="195" name="Сравнение чисел"/>
          <p:cNvSpPr txBox="1"/>
          <p:nvPr/>
        </p:nvSpPr>
        <p:spPr>
          <a:xfrm>
            <a:off x="333660" y="4029554"/>
            <a:ext cx="6451678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Сравнение чисел</a:t>
            </a:r>
          </a:p>
        </p:txBody>
      </p:sp>
      <p:sp>
        <p:nvSpPr>
          <p:cNvPr id="196" name="&gt;&gt;&gt;factorial(5)…"/>
          <p:cNvSpPr txBox="1"/>
          <p:nvPr/>
        </p:nvSpPr>
        <p:spPr>
          <a:xfrm>
            <a:off x="1474172" y="7110030"/>
            <a:ext cx="5486478" cy="209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&gt;&gt;&gt;factorial(5)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120</a:t>
            </a:r>
          </a:p>
        </p:txBody>
      </p:sp>
      <p:sp>
        <p:nvSpPr>
          <p:cNvPr id="197" name="Вызов функции"/>
          <p:cNvSpPr txBox="1"/>
          <p:nvPr/>
        </p:nvSpPr>
        <p:spPr>
          <a:xfrm>
            <a:off x="350247" y="6299977"/>
            <a:ext cx="466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Вызов 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