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Материалы для изучения ко второй лекции.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использования цикла for для словарей.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Назначение функций в Python такое же, как в других языках, а именно:</a:t>
            </a:r>
          </a:p>
          <a:p>
            <a:pPr/>
            <a:r>
              <a:t>— запись набора команд определённым образом под специальным именем</a:t>
            </a:r>
          </a:p>
          <a:p>
            <a:pPr/>
            <a:r>
              <a:t>— вызов в требуемом месте</a:t>
            </a:r>
          </a:p>
          <a:p>
            <a:pPr/>
            <a:r>
              <a:t>Также в Python можно создавать лямбда-функции.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Примеры. В первом случае функция возвращает вычисленное значение и его можно, например, сохранить в переменную, во втором функция выводит результат на экран, таким образом, не возвращает никакого осмысленного значения.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Параметр по умолчанию. Если функцию приходится обычно использовать с одним и тем же параметром, его удобно определить значением по умолчанию и менять только в случае необходимости. Если у функции несколько параметров по умолчанию, при вызове их можно менять местами, обращаясь непосредственно по имени.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Python функции могут быть вложены друг в друга. Также можно передавать функции в качестве параметра.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Переменное число параметров.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Первая книга — абсолютный the-must для начинающих. Остальные на усмотрение и только после первой (есть на русском языке).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Так в общем случае выглядит синтаксис условных выражений в Python. Ключевые слова elif и else не являются обязательными.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использования всех трёх операторов (if/elif/else).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 примера.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случае, когда блоки команд небольшие, а именно могут быть записаны единственным выражением, можно использовать тернарную форму оператора if. Оператор elif в этом варианте синтаксиса не предусмотрен, но это не является ограничением, потому что выражение после else можно расширять с помощью других тернарных операторов столько, сколько потребуется.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расширенным тернарным оператором (на самом деле, скобки после else можно пропустить, здесь они написаны только для удобства восприятия).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Цикл while похож на любую другую конструкцию подобного типа в других языках программирования. Разница только в том, что в Python блок команд выделяется не фигурными скобками или ключевыми словами типа begin/end, а отступами (indent).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Функционал цикла for довольно богат. Он позволяет работать</a:t>
            </a:r>
          </a:p>
          <a:p>
            <a:pPr/>
            <a:r>
              <a:t>— со списками, словарями, строками, кортежами</a:t>
            </a:r>
          </a:p>
          <a:p>
            <a:pPr/>
            <a:r>
              <a:t>— в принципе, с любыми объектами, поддерживающими итерацию (итераторы мы будем проходить позднее).</a:t>
            </a:r>
          </a:p>
          <a:p>
            <a:pPr/>
            <a:r>
              <a:t>Пока для простоты можно считать, что мы можем использовать цикл for с уже пройденными структурами, такими как списки, словари, строки, кортежи.</a:t>
            </a:r>
          </a:p>
          <a:p>
            <a:pPr/>
            <a:r>
              <a:t>Следует обратить внимание на использование оператора in. Обычно он используется на проверку принадлежности элемента некоторому контейнеру (списку, словарю, кортежу и т.д.). В цикле for он используется для перебора элементов списка/строки/словаря и т.п., по которому мы проходим циклом.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Примеры использования цикла for для кортежей и строк.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сновы программирования на Python"/>
          <p:cNvSpPr txBox="1"/>
          <p:nvPr>
            <p:ph type="ctrTitle"/>
          </p:nvPr>
        </p:nvSpPr>
        <p:spPr>
          <a:xfrm>
            <a:off x="1270000" y="4489514"/>
            <a:ext cx="10464800" cy="774572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1622">
              <a:defRPr sz="4368">
                <a:solidFill>
                  <a:srgbClr val="FFFFFF"/>
                </a:solidFill>
              </a:defRPr>
            </a:lvl1pPr>
          </a:lstStyle>
          <a:p>
            <a:pPr/>
            <a:r>
              <a:t>Основы программирования на Python</a:t>
            </a:r>
          </a:p>
        </p:txBody>
      </p:sp>
      <p:sp>
        <p:nvSpPr>
          <p:cNvPr id="120" name="Университет ИТМО, осень 2017"/>
          <p:cNvSpPr txBox="1"/>
          <p:nvPr>
            <p:ph type="subTitle" sz="quarter" idx="1"/>
          </p:nvPr>
        </p:nvSpPr>
        <p:spPr>
          <a:xfrm>
            <a:off x="3094212" y="8244529"/>
            <a:ext cx="6816376" cy="521634"/>
          </a:xfrm>
          <a:prstGeom prst="rect">
            <a:avLst/>
          </a:prstGeom>
        </p:spPr>
        <p:txBody>
          <a:bodyPr/>
          <a:lstStyle>
            <a:lvl1pPr defTabSz="438150">
              <a:defRPr sz="2775">
                <a:solidFill>
                  <a:srgbClr val="1E51A4"/>
                </a:solidFill>
              </a:defRPr>
            </a:lvl1pPr>
          </a:lstStyle>
          <a:p>
            <a:pPr/>
            <a:r>
              <a:t>Университет ИТМО, осень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Цикл for — 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Цикл for — 2</a:t>
            </a:r>
          </a:p>
        </p:txBody>
      </p:sp>
      <p:sp>
        <p:nvSpPr>
          <p:cNvPr id="193" name="&gt;&gt;&gt;for i in (0, 1, 2, 3, 4):…"/>
          <p:cNvSpPr txBox="1"/>
          <p:nvPr/>
        </p:nvSpPr>
        <p:spPr>
          <a:xfrm>
            <a:off x="3850638" y="2526432"/>
            <a:ext cx="5303524" cy="15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&gt;&gt;&gt;for i in (0, 1, 2, 3, 4):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print(i)</a:t>
            </a:r>
          </a:p>
        </p:txBody>
      </p:sp>
      <p:pic>
        <p:nvPicPr>
          <p:cNvPr id="19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Пример №2"/>
          <p:cNvSpPr txBox="1"/>
          <p:nvPr/>
        </p:nvSpPr>
        <p:spPr>
          <a:xfrm>
            <a:off x="522874" y="1493884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72516">
              <a:defRPr b="0" sz="3626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pic>
        <p:nvPicPr>
          <p:cNvPr id="19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&gt;&gt;&gt;for ch in ‘hello’:…"/>
          <p:cNvSpPr txBox="1"/>
          <p:nvPr/>
        </p:nvSpPr>
        <p:spPr>
          <a:xfrm>
            <a:off x="3850637" y="5927720"/>
            <a:ext cx="5303525" cy="1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&gt;&gt;&gt;for ch in ‘hello’: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print(ch)</a:t>
            </a:r>
          </a:p>
        </p:txBody>
      </p:sp>
      <p:sp>
        <p:nvSpPr>
          <p:cNvPr id="198" name="Пример №3"/>
          <p:cNvSpPr txBox="1"/>
          <p:nvPr/>
        </p:nvSpPr>
        <p:spPr>
          <a:xfrm>
            <a:off x="537764" y="4962376"/>
            <a:ext cx="289723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72516">
              <a:defRPr b="0" sz="3626">
                <a:solidFill>
                  <a:srgbClr val="1E51A4"/>
                </a:solidFill>
              </a:defRPr>
            </a:lvl1pPr>
          </a:lstStyle>
          <a:p>
            <a:pPr/>
            <a:r>
              <a:t>Пример №3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Цикл for — 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Цикл for — 3</a:t>
            </a:r>
          </a:p>
        </p:txBody>
      </p:sp>
      <p:sp>
        <p:nvSpPr>
          <p:cNvPr id="203" name="&gt;&gt;&gt;for k in {‘key1’: 1, ‘key2’: 2}:…"/>
          <p:cNvSpPr txBox="1"/>
          <p:nvPr/>
        </p:nvSpPr>
        <p:spPr>
          <a:xfrm>
            <a:off x="2695419" y="2436744"/>
            <a:ext cx="7636121" cy="151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&gt;&gt;&gt;for k in {‘key1’: 1, ‘key2’: 2}: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print(k)</a:t>
            </a:r>
          </a:p>
        </p:txBody>
      </p:sp>
      <p:pic>
        <p:nvPicPr>
          <p:cNvPr id="20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Пример №4"/>
          <p:cNvSpPr txBox="1"/>
          <p:nvPr/>
        </p:nvSpPr>
        <p:spPr>
          <a:xfrm>
            <a:off x="522874" y="1493884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72516">
              <a:defRPr b="0" sz="3626">
                <a:solidFill>
                  <a:srgbClr val="1E51A4"/>
                </a:solidFill>
              </a:defRPr>
            </a:lvl1pPr>
          </a:lstStyle>
          <a:p>
            <a:pPr/>
            <a:r>
              <a:t>Пример №4</a:t>
            </a:r>
          </a:p>
        </p:txBody>
      </p:sp>
      <p:pic>
        <p:nvPicPr>
          <p:cNvPr id="20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Пример №5"/>
          <p:cNvSpPr txBox="1"/>
          <p:nvPr/>
        </p:nvSpPr>
        <p:spPr>
          <a:xfrm>
            <a:off x="522874" y="4489514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72516">
              <a:defRPr b="0" sz="3626">
                <a:solidFill>
                  <a:srgbClr val="1E51A4"/>
                </a:solidFill>
              </a:defRPr>
            </a:lvl1pPr>
          </a:lstStyle>
          <a:p>
            <a:pPr/>
            <a:r>
              <a:t>Пример №5</a:t>
            </a:r>
          </a:p>
        </p:txBody>
      </p:sp>
      <p:sp>
        <p:nvSpPr>
          <p:cNvPr id="208" name="&gt;&gt;&gt;d = {‘key1’: 1, ‘key2’: 2}…"/>
          <p:cNvSpPr txBox="1"/>
          <p:nvPr/>
        </p:nvSpPr>
        <p:spPr>
          <a:xfrm>
            <a:off x="2695419" y="5799616"/>
            <a:ext cx="8247560" cy="2756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 = {‘key1’: 1, ‘key2’: 2}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&gt;&gt;&gt;for k in d: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print(k, d[k])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Функци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</a:t>
            </a:r>
          </a:p>
        </p:txBody>
      </p:sp>
      <p:pic>
        <p:nvPicPr>
          <p:cNvPr id="213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Запись алгоритма или набора команд под определённым именем…"/>
          <p:cNvSpPr txBox="1"/>
          <p:nvPr/>
        </p:nvSpPr>
        <p:spPr>
          <a:xfrm>
            <a:off x="1727758" y="3321649"/>
            <a:ext cx="9549284" cy="3110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Запись алгоритма или набора команд под определённым именем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Вызов в требуемом месте с нужными параметрами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Анонимные функции (лямбда-функции)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Функции — 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— 2</a:t>
            </a:r>
          </a:p>
        </p:txBody>
      </p:sp>
      <p:pic>
        <p:nvPicPr>
          <p:cNvPr id="220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&gt;&gt;&gt;def имя_функции(список параметров):…"/>
          <p:cNvSpPr txBox="1"/>
          <p:nvPr/>
        </p:nvSpPr>
        <p:spPr>
          <a:xfrm>
            <a:off x="1727758" y="2514454"/>
            <a:ext cx="9549284" cy="207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имя_функции(список параметров):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‘‘‘ документация функции ‘‘‘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блок команд</a:t>
            </a:r>
          </a:p>
        </p:txBody>
      </p:sp>
      <p:sp>
        <p:nvSpPr>
          <p:cNvPr id="223" name="Общий синтаксис"/>
          <p:cNvSpPr txBox="1"/>
          <p:nvPr/>
        </p:nvSpPr>
        <p:spPr>
          <a:xfrm>
            <a:off x="522874" y="1493884"/>
            <a:ext cx="503775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Общий синтаксис</a:t>
            </a:r>
          </a:p>
        </p:txBody>
      </p:sp>
      <p:sp>
        <p:nvSpPr>
          <p:cNvPr id="224" name="— def — ключевое слово, с которого начинается определение функции…"/>
          <p:cNvSpPr txBox="1"/>
          <p:nvPr/>
        </p:nvSpPr>
        <p:spPr>
          <a:xfrm>
            <a:off x="741187" y="4563972"/>
            <a:ext cx="11752515" cy="4254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def — ключевое слово, с которого начинается определение функции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имя функции должно быть уникальным (Python не допускает перегрузки имён)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функция может не принимать параметров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функция может возвращать/не возвращать результат выполнения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Функции — 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— 3</a:t>
            </a:r>
          </a:p>
        </p:txBody>
      </p:sp>
      <p:pic>
        <p:nvPicPr>
          <p:cNvPr id="22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&gt;&gt;&gt;def prod(a, b):…"/>
          <p:cNvSpPr txBox="1"/>
          <p:nvPr/>
        </p:nvSpPr>
        <p:spPr>
          <a:xfrm>
            <a:off x="1727758" y="2514454"/>
            <a:ext cx="9549284" cy="204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prod(a, b):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result = a * b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return result</a:t>
            </a:r>
          </a:p>
        </p:txBody>
      </p:sp>
      <p:sp>
        <p:nvSpPr>
          <p:cNvPr id="230" name="Пример"/>
          <p:cNvSpPr txBox="1"/>
          <p:nvPr/>
        </p:nvSpPr>
        <p:spPr>
          <a:xfrm>
            <a:off x="522874" y="1493884"/>
            <a:ext cx="503775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</a:t>
            </a:r>
          </a:p>
        </p:txBody>
      </p:sp>
      <p:sp>
        <p:nvSpPr>
          <p:cNvPr id="231" name="&gt;&gt;&gt;def prod2(a, b):…"/>
          <p:cNvSpPr txBox="1"/>
          <p:nvPr/>
        </p:nvSpPr>
        <p:spPr>
          <a:xfrm>
            <a:off x="1742648" y="6125558"/>
            <a:ext cx="9549283" cy="218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prod2(a, b):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print(a * b)</a:t>
            </a:r>
          </a:p>
        </p:txBody>
      </p:sp>
      <p:sp>
        <p:nvSpPr>
          <p:cNvPr id="232" name="Пример №2"/>
          <p:cNvSpPr txBox="1"/>
          <p:nvPr/>
        </p:nvSpPr>
        <p:spPr>
          <a:xfrm>
            <a:off x="537764" y="5104989"/>
            <a:ext cx="5037751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Функции — 4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— 4</a:t>
            </a:r>
          </a:p>
        </p:txBody>
      </p:sp>
      <p:pic>
        <p:nvPicPr>
          <p:cNvPr id="23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&gt;&gt;&gt;def prod3(a, b=2):…"/>
          <p:cNvSpPr txBox="1"/>
          <p:nvPr/>
        </p:nvSpPr>
        <p:spPr>
          <a:xfrm>
            <a:off x="1727758" y="2514454"/>
            <a:ext cx="9549284" cy="204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prod3(a, b=2):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result = a * b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return result</a:t>
            </a:r>
          </a:p>
        </p:txBody>
      </p:sp>
      <p:sp>
        <p:nvSpPr>
          <p:cNvPr id="240" name="Пример №3"/>
          <p:cNvSpPr txBox="1"/>
          <p:nvPr/>
        </p:nvSpPr>
        <p:spPr>
          <a:xfrm>
            <a:off x="522874" y="1493884"/>
            <a:ext cx="503775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№3</a:t>
            </a:r>
          </a:p>
        </p:txBody>
      </p:sp>
      <p:sp>
        <p:nvSpPr>
          <p:cNvPr id="241" name="&gt;&gt;&gt;def prod4(a, b=2, c=3):…"/>
          <p:cNvSpPr txBox="1"/>
          <p:nvPr/>
        </p:nvSpPr>
        <p:spPr>
          <a:xfrm>
            <a:off x="1742648" y="5515958"/>
            <a:ext cx="8057252" cy="4091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prod4(a, b=2, c=3):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return a * b * c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&gt;&gt;&gt;prod4(1)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6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&gt;&gt;&gt;prod4(1, c=5, b=4)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20</a:t>
            </a:r>
          </a:p>
        </p:txBody>
      </p:sp>
      <p:sp>
        <p:nvSpPr>
          <p:cNvPr id="242" name="Пример №4"/>
          <p:cNvSpPr txBox="1"/>
          <p:nvPr/>
        </p:nvSpPr>
        <p:spPr>
          <a:xfrm>
            <a:off x="537764" y="4495389"/>
            <a:ext cx="5037751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Функции — 5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— 5</a:t>
            </a:r>
          </a:p>
        </p:txBody>
      </p:sp>
      <p:pic>
        <p:nvPicPr>
          <p:cNvPr id="24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&gt;&gt;&gt;def create_multiplier(x):…"/>
          <p:cNvSpPr txBox="1"/>
          <p:nvPr/>
        </p:nvSpPr>
        <p:spPr>
          <a:xfrm>
            <a:off x="1727758" y="2514454"/>
            <a:ext cx="9549284" cy="2618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create_multiplier(x):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def multiplier(x):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    return x * n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return multiplier</a:t>
            </a:r>
          </a:p>
        </p:txBody>
      </p:sp>
      <p:sp>
        <p:nvSpPr>
          <p:cNvPr id="250" name="Пример №5"/>
          <p:cNvSpPr txBox="1"/>
          <p:nvPr/>
        </p:nvSpPr>
        <p:spPr>
          <a:xfrm>
            <a:off x="522874" y="1493884"/>
            <a:ext cx="503775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№5</a:t>
            </a:r>
          </a:p>
        </p:txBody>
      </p:sp>
      <p:sp>
        <p:nvSpPr>
          <p:cNvPr id="251" name="&gt;&gt;&gt;def apply(f, a, b):…"/>
          <p:cNvSpPr txBox="1"/>
          <p:nvPr/>
        </p:nvSpPr>
        <p:spPr>
          <a:xfrm>
            <a:off x="1742648" y="6399528"/>
            <a:ext cx="9549283" cy="2618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apply(f, a, b):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result = f(a, b)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return result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&gt;&gt;&gt;apply(prod, 2, 3)</a:t>
            </a:r>
          </a:p>
        </p:txBody>
      </p:sp>
      <p:sp>
        <p:nvSpPr>
          <p:cNvPr id="252" name="Пример №6"/>
          <p:cNvSpPr txBox="1"/>
          <p:nvPr/>
        </p:nvSpPr>
        <p:spPr>
          <a:xfrm>
            <a:off x="537764" y="5378958"/>
            <a:ext cx="5037751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Функции — 6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— 6</a:t>
            </a:r>
          </a:p>
        </p:txBody>
      </p:sp>
      <p:pic>
        <p:nvPicPr>
          <p:cNvPr id="25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&gt;&gt;&gt;def calculate_sum(n, *numbers, **kwargs):…"/>
          <p:cNvSpPr txBox="1"/>
          <p:nvPr/>
        </p:nvSpPr>
        <p:spPr>
          <a:xfrm>
            <a:off x="1369005" y="2581720"/>
            <a:ext cx="10666095" cy="6617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&gt;&gt;&gt;def calculate_sum(n, *numbers, **kwargs):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result = 0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result = result + n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for num in numbers: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    result = result + num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for k in kwargs: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             result = result + kwargs[k]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return result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&gt;&gt;&gt;calculate_sum(10, 1, 2, 3, a=4, b=5)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25</a:t>
            </a:r>
          </a:p>
        </p:txBody>
      </p:sp>
      <p:sp>
        <p:nvSpPr>
          <p:cNvPr id="260" name="Пример №6"/>
          <p:cNvSpPr txBox="1"/>
          <p:nvPr/>
        </p:nvSpPr>
        <p:spPr>
          <a:xfrm>
            <a:off x="522874" y="1493884"/>
            <a:ext cx="503775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Дополнительные материа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Дополнительные материалы</a:t>
            </a:r>
          </a:p>
        </p:txBody>
      </p:sp>
      <p:sp>
        <p:nvSpPr>
          <p:cNvPr id="265" name="Поток команд (глава 9)…"/>
          <p:cNvSpPr txBox="1"/>
          <p:nvPr/>
        </p:nvSpPr>
        <p:spPr>
          <a:xfrm>
            <a:off x="1296709" y="2991471"/>
            <a:ext cx="7766541" cy="192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Поток команд (глава 9)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Функции (глава 10)</a:t>
            </a:r>
          </a:p>
        </p:txBody>
      </p:sp>
      <p:pic>
        <p:nvPicPr>
          <p:cNvPr id="266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“A byte of Python”"/>
          <p:cNvSpPr txBox="1"/>
          <p:nvPr/>
        </p:nvSpPr>
        <p:spPr>
          <a:xfrm>
            <a:off x="291121" y="1495735"/>
            <a:ext cx="503775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“A byte of Python”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екция №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Лекция №2</a:t>
            </a:r>
          </a:p>
        </p:txBody>
      </p:sp>
      <p:sp>
        <p:nvSpPr>
          <p:cNvPr id="123" name="Управление потоком команд: условные выражения…"/>
          <p:cNvSpPr txBox="1"/>
          <p:nvPr/>
        </p:nvSpPr>
        <p:spPr>
          <a:xfrm>
            <a:off x="1851386" y="2606332"/>
            <a:ext cx="9302028" cy="454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Управление потоком команд: условные выражения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Управление потоком команд: цикл while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Управление потоком команд: цикл for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Функции</a:t>
            </a:r>
          </a:p>
        </p:txBody>
      </p:sp>
      <p:pic>
        <p:nvPicPr>
          <p:cNvPr id="12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Оператор if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Оператор if</a:t>
            </a:r>
          </a:p>
        </p:txBody>
      </p:sp>
      <p:sp>
        <p:nvSpPr>
          <p:cNvPr id="130" name="if условие № 1 == True:…"/>
          <p:cNvSpPr txBox="1"/>
          <p:nvPr/>
        </p:nvSpPr>
        <p:spPr>
          <a:xfrm>
            <a:off x="1355911" y="2656931"/>
            <a:ext cx="10292978" cy="588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if условие № 1 == True: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  выполнить блок команд № 1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elif условие № 2 == True: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  выполнить блок команд № 2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elif условие № k == True: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  выполнить блок команд № k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else: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  выполнить блок команд № (k + 1)</a:t>
            </a:r>
          </a:p>
        </p:txBody>
      </p:sp>
      <p:pic>
        <p:nvPicPr>
          <p:cNvPr id="13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Общий синтаксис"/>
          <p:cNvSpPr txBox="1"/>
          <p:nvPr/>
        </p:nvSpPr>
        <p:spPr>
          <a:xfrm>
            <a:off x="433186" y="1359781"/>
            <a:ext cx="4977930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Общий синтаксис</a:t>
            </a:r>
          </a:p>
        </p:txBody>
      </p:sp>
      <p:pic>
        <p:nvPicPr>
          <p:cNvPr id="13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ператор if (пример)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Оператор if (пример)</a:t>
            </a:r>
          </a:p>
        </p:txBody>
      </p:sp>
      <p:sp>
        <p:nvSpPr>
          <p:cNvPr id="138" name="&gt;&gt;&gt;x = [1, 2, 3, 4, 5]…"/>
          <p:cNvSpPr txBox="1"/>
          <p:nvPr/>
        </p:nvSpPr>
        <p:spPr>
          <a:xfrm>
            <a:off x="1355911" y="1177074"/>
            <a:ext cx="10708662" cy="764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&gt;&gt;&gt;x = [1, 2, 3, 4, 5]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&gt;&gt;&gt;if 6 in x: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print(‘1st block’)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print(‘6 in x’)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elif 7 in x: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print(‘2nd block’)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print(‘7 in x’)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elif x[0] + x[1] == 3: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print(‘3rd block’)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print(‘{} + {} = 3’.format(x[0], x[1]))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else: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print(‘4th block’)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print(‘Else fired!’)</a:t>
            </a:r>
          </a:p>
        </p:txBody>
      </p:sp>
      <p:pic>
        <p:nvPicPr>
          <p:cNvPr id="13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Оператор if (пример)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Оператор if (пример)</a:t>
            </a:r>
          </a:p>
        </p:txBody>
      </p:sp>
      <p:sp>
        <p:nvSpPr>
          <p:cNvPr id="145" name="……"/>
          <p:cNvSpPr txBox="1"/>
          <p:nvPr/>
        </p:nvSpPr>
        <p:spPr>
          <a:xfrm>
            <a:off x="1355911" y="2836307"/>
            <a:ext cx="10292978" cy="172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…</a:t>
            </a:r>
          </a:p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3rd block</a:t>
            </a:r>
          </a:p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1 + 2 = 3</a:t>
            </a:r>
          </a:p>
        </p:txBody>
      </p:sp>
      <p:pic>
        <p:nvPicPr>
          <p:cNvPr id="146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Результат"/>
          <p:cNvSpPr txBox="1"/>
          <p:nvPr/>
        </p:nvSpPr>
        <p:spPr>
          <a:xfrm>
            <a:off x="433186" y="1359781"/>
            <a:ext cx="4977930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Результат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Тернарный if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Тернарный if</a:t>
            </a:r>
          </a:p>
        </p:txBody>
      </p:sp>
      <p:sp>
        <p:nvSpPr>
          <p:cNvPr id="153" name="выражение №1 if условие == True else выражение №2"/>
          <p:cNvSpPr txBox="1"/>
          <p:nvPr/>
        </p:nvSpPr>
        <p:spPr>
          <a:xfrm>
            <a:off x="726131" y="2949177"/>
            <a:ext cx="12304378" cy="1230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i="1" sz="3700">
                <a:solidFill>
                  <a:srgbClr val="1E51A4"/>
                </a:solidFill>
              </a:defRPr>
            </a:lvl1pPr>
          </a:lstStyle>
          <a:p>
            <a:pPr/>
            <a:r>
              <a:t>выражение №1 if условие == True else выражение №2</a:t>
            </a:r>
          </a:p>
        </p:txBody>
      </p:sp>
      <p:pic>
        <p:nvPicPr>
          <p:cNvPr id="15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Синтаксис"/>
          <p:cNvSpPr txBox="1"/>
          <p:nvPr/>
        </p:nvSpPr>
        <p:spPr>
          <a:xfrm>
            <a:off x="433186" y="2150825"/>
            <a:ext cx="289723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pic>
        <p:nvPicPr>
          <p:cNvPr id="15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&gt;&gt;&gt;x = 5…"/>
          <p:cNvSpPr txBox="1"/>
          <p:nvPr/>
        </p:nvSpPr>
        <p:spPr>
          <a:xfrm>
            <a:off x="1146326" y="4735410"/>
            <a:ext cx="10712148" cy="286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&gt;&gt;&gt;x = 5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&gt;&gt;&gt;y = 3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&gt;&gt;&gt;print(‘x is greater’ if x &gt; y else ‘y is greater’)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x &gt; y</a:t>
            </a:r>
          </a:p>
        </p:txBody>
      </p:sp>
      <p:sp>
        <p:nvSpPr>
          <p:cNvPr id="158" name="Пример"/>
          <p:cNvSpPr txBox="1"/>
          <p:nvPr/>
        </p:nvSpPr>
        <p:spPr>
          <a:xfrm>
            <a:off x="431800" y="3981902"/>
            <a:ext cx="214679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Тернарный if — 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Тернарный if — 2</a:t>
            </a:r>
          </a:p>
        </p:txBody>
      </p:sp>
      <p:sp>
        <p:nvSpPr>
          <p:cNvPr id="163" name="выражение №1 if условие == True else (…"/>
          <p:cNvSpPr txBox="1"/>
          <p:nvPr/>
        </p:nvSpPr>
        <p:spPr>
          <a:xfrm>
            <a:off x="815820" y="1987436"/>
            <a:ext cx="12304378" cy="1993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выражение №1 if условие == True else (</a:t>
            </a:r>
          </a:p>
          <a:p>
            <a:pPr lvl="1" algn="l">
              <a:defRPr b="0" i="1" sz="3700">
                <a:solidFill>
                  <a:srgbClr val="1E51A4"/>
                </a:solidFill>
              </a:defRPr>
            </a:pPr>
            <a:r>
              <a:t>выражение №2 if условие №2 == True else</a:t>
            </a:r>
          </a:p>
          <a:p>
            <a:pPr lvl="1" algn="l">
              <a:defRPr b="0" i="1" sz="3700">
                <a:solidFill>
                  <a:srgbClr val="1E51A4"/>
                </a:solidFill>
              </a:defRPr>
            </a:pPr>
            <a:r>
              <a:t>выражение №3 )</a:t>
            </a:r>
          </a:p>
        </p:txBody>
      </p:sp>
      <p:pic>
        <p:nvPicPr>
          <p:cNvPr id="16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Синтаксис"/>
          <p:cNvSpPr txBox="1"/>
          <p:nvPr/>
        </p:nvSpPr>
        <p:spPr>
          <a:xfrm>
            <a:off x="522874" y="1189084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pic>
        <p:nvPicPr>
          <p:cNvPr id="16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&gt;&gt;&gt;x = 5…"/>
          <p:cNvSpPr txBox="1"/>
          <p:nvPr/>
        </p:nvSpPr>
        <p:spPr>
          <a:xfrm>
            <a:off x="812885" y="4871850"/>
            <a:ext cx="12038028" cy="369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&gt;&gt;&gt;x = 5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&gt;&gt;&gt;y = 3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&gt;&gt;&gt;z = 1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&gt;&gt;&gt;‘z &gt; y’ if z &gt; y else (‘z &gt; x’ if z &gt; x else ‘z &lt;= x, z &lt;= y’)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z &lt;= x, z &lt;= y</a:t>
            </a:r>
          </a:p>
        </p:txBody>
      </p:sp>
      <p:sp>
        <p:nvSpPr>
          <p:cNvPr id="168" name="Пример"/>
          <p:cNvSpPr txBox="1"/>
          <p:nvPr/>
        </p:nvSpPr>
        <p:spPr>
          <a:xfrm>
            <a:off x="521488" y="4039549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Цикл while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Цикл while</a:t>
            </a:r>
          </a:p>
        </p:txBody>
      </p:sp>
      <p:sp>
        <p:nvSpPr>
          <p:cNvPr id="173" name="while условие == True:…"/>
          <p:cNvSpPr txBox="1"/>
          <p:nvPr/>
        </p:nvSpPr>
        <p:spPr>
          <a:xfrm>
            <a:off x="3528890" y="2449191"/>
            <a:ext cx="5401972" cy="152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while условие == True: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  блок команд</a:t>
            </a:r>
          </a:p>
        </p:txBody>
      </p:sp>
      <p:pic>
        <p:nvPicPr>
          <p:cNvPr id="17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Синтаксис"/>
          <p:cNvSpPr txBox="1"/>
          <p:nvPr/>
        </p:nvSpPr>
        <p:spPr>
          <a:xfrm>
            <a:off x="522874" y="1493884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pic>
        <p:nvPicPr>
          <p:cNvPr id="17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&gt;&gt;&gt;i = 0…"/>
          <p:cNvSpPr txBox="1"/>
          <p:nvPr/>
        </p:nvSpPr>
        <p:spPr>
          <a:xfrm>
            <a:off x="4064217" y="5344746"/>
            <a:ext cx="4331318" cy="27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&gt;&gt;&gt;i = 0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&gt;&gt;&gt;while i &lt; 5: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print(i)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i = i + 1</a:t>
            </a:r>
          </a:p>
        </p:txBody>
      </p:sp>
      <p:sp>
        <p:nvSpPr>
          <p:cNvPr id="178" name="Пример"/>
          <p:cNvSpPr txBox="1"/>
          <p:nvPr/>
        </p:nvSpPr>
        <p:spPr>
          <a:xfrm>
            <a:off x="537764" y="4356979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Цикл for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Цикл for</a:t>
            </a:r>
          </a:p>
        </p:txBody>
      </p:sp>
      <p:sp>
        <p:nvSpPr>
          <p:cNvPr id="183" name="for x in arraylist:…"/>
          <p:cNvSpPr txBox="1"/>
          <p:nvPr/>
        </p:nvSpPr>
        <p:spPr>
          <a:xfrm>
            <a:off x="4601076" y="2526432"/>
            <a:ext cx="3802648" cy="152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for x in arraylist: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    блок команд</a:t>
            </a:r>
          </a:p>
        </p:txBody>
      </p:sp>
      <p:pic>
        <p:nvPicPr>
          <p:cNvPr id="18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Синтаксис"/>
          <p:cNvSpPr txBox="1"/>
          <p:nvPr/>
        </p:nvSpPr>
        <p:spPr>
          <a:xfrm>
            <a:off x="522874" y="1493884"/>
            <a:ext cx="289723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pic>
        <p:nvPicPr>
          <p:cNvPr id="18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&gt;&gt;&gt;for i in [0, 1, 2, 3, 4]:…"/>
          <p:cNvSpPr txBox="1"/>
          <p:nvPr/>
        </p:nvSpPr>
        <p:spPr>
          <a:xfrm>
            <a:off x="3850638" y="5322324"/>
            <a:ext cx="5303524" cy="1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&gt;&gt;&gt;for i in [0, 1, 2, 3, 4]: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       print(i)</a:t>
            </a:r>
          </a:p>
        </p:txBody>
      </p:sp>
      <p:sp>
        <p:nvSpPr>
          <p:cNvPr id="188" name="Пример №1"/>
          <p:cNvSpPr txBox="1"/>
          <p:nvPr/>
        </p:nvSpPr>
        <p:spPr>
          <a:xfrm>
            <a:off x="537764" y="4356980"/>
            <a:ext cx="3346357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