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Содержание четвертой лекции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Это пример бесконечного итератора, который также является генератором. В любой момент времени объект содержит единственный элемент. При обращении по методу next объект увеличивает значение элемента на единицу и возвращает результат. Т.о. можно получить сколько угодно натуральных чисел, но каждое только один раз, т.е. вернуться к уже полученным элементам уже нельзя.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Генератор также можно создать с помощью специальной функции, которая будет возвращать результат особым образом — через оператор yield. При создании объекта происходит инициализация требуемых переменных, при очередном вызове функции next, примененной к объекту-генератору, выполняется блок инструкций до ключевого слова yield. (добавить в материалы примеры итерации по ключам/значениям словаря и enumerate)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 этой темы мы начинаем рассмотрение возможностей языка Python, позволяющих писать выразительный, лаконичный код. Реализация функции из примера занимает 6 строк и такой синтаксис может затруднить чтение кода, если таких функций много. Python позволяет использовать специальный синтаксис для таких случаев, с помощью которого данный пример можно уместить в одну строку.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Общий синтаксис для создания списков и словарей в comprehensive-стиле очень похож. Есть выражение, которое нужно вычислить для данного элемента, есть итерируемый объект, элементы которого мы выбираем и есть (опциональное) булевое выражение, которое проверяет каждый элемент на соответствие данному условию.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Лямбда-функции также позволяют писать на Python краткий и выразительный код. Они особенно удобны, когда нужно создать относительно простую функцию и тут же её использовать (без объявления, т.н. анонимные функции). В частности, лучшее применение лямбда-функциям находят в функциях высшего порядка map, reduce, filter (следующие слайды).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качестве первого параметра функция map принимает функцию от N аргументов, после чего должны следовать N списков одинаковой длины, к элементам которых эта функция будет поочередно применена.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качестве первого аргумента функция filter принимает функцию от одного аргумента и возвращающую True или False, вторым аргументом filter является итерируемый объект. Результатом выполнения является список, составленный из элементов исходного итерируемого объекта, для которых функция вернет True.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9" name="Shape 2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Функция zip принимает несколько итерируемых объектов (возможно, разной длины; в этом случае они будут сокращены до минимальной длины) и возвращает список кортежей, каждый из которых содержит i-й элемент каждого списка.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1" name="Shape 3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Функция reduce служит для комбинации последовательности вычислений. В качестве аргументов она принимает функцию от двух аргументов (аккумулирующий параметр и текущий параметр), реализующую последовательность вычислений, итерируемый объект и начальное значение.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 выполнении программ регулярно возникают исключительные ситуации, которые надо своевременно и корректно обрабатывать. В Python существует механизм обработки исключений, напоминающий аналогичные  реализации в других языках.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Исключения из стандартной библиотеки представляют собой классы, организованные в иерархию. На вершине иерархии находится класс BaseException, от которого происходят все остальные исключения.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общем случае работу программ можно изобразить следующим образом: 1) данные (которые могут быть некорректными) поступают на вход в основную программу, 2) программа передаёт эти данные в алгоритм (который может являться частью самой программы), 3) алгоритм проверяет корректность этих данных и в случае ошибки выбрасывает соответствующее сообщение, 4) программа обрабатывает результат работы алгоритма (в том числе выброс исключения) и завершает работу.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общем случае сценарии работы над ошибками можно представить следующим образом. Основная программа вызывает алгоритм, в котором может произойти ошибка. Если ошибка произошла, алгоритм прекращает своё выполнение и происходит обработка этой ошибки (если она реализована). Если исключений не было, управление переходит в блок else, если таковой присутствует. Если присутствует блок finally, он выполняется независимо от того, были ошибки или нет.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стандартной библиотеке Python существует очень большое количество исключений. Кроме того, каждый модуль обычно поставляется со своей иерархией исключений, связанных с алгоритмами этого модуля. Соответственно, можно создавать и собственные классы исключений, особенно при разработке своих модулей.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Любой объект, который можно использовать в конструкции вида “for … in …” является итерируемым (iterable). В приведенных выше структурах есть недостаток: все данные должны храниться в ОЗУ компьютера и могут занимать существенный объём (а иногда могут не помещаться в ОЗУ). Генераторы, напротив, позволяют обходиться минимальными объемами памяти, но при этом могут быть использованы только один раз.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Рассмотрим устройство итератора в общем случае. Это специальный класс, который позволяет перебирать элементы некоторого контейнера. Контейнером могут быть как знакомые нам объекты (строки, списки и т.д.), так и некоторые другие: файлы в папке, строки в файле, элементы в множестве и т.д. Чтобы класс считался итератором, в нём должен быть специальный метод __iter__.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Например, итератор файлов в папке может выглядеть следующим образом. Стоит заметить, что этот пример довольно искусственный, т.к. функция listdir, которая возвращает список файлов в папке, сама является итератором. Данный пример не является примером генератора, т.к. список файлов содержится в объекте, т.е. хранится в ОЗУ компьютера.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ru.wikipedia.org/wiki/%D0%A4%D1%83%D0%BD%D0%BA%D1%86%D0%B8%D0%BE%D0%BD%D0%B0%D0%BB%D1%8C%D0%BD%D0%BE%D0%B5_%D0%BF%D1%80%D0%BE%D0%B3%D1%80%D0%B0%D0%BC%D0%BC%D0%B8%D1%80%D0%BE%D0%B2%D0%B0%D0%BD%D0%B8%D0%B5_%D0%BD%D0%B0_Python" TargetMode="External"/><Relationship Id="rId5" Type="http://schemas.openxmlformats.org/officeDocument/2006/relationships/hyperlink" Target="http://anandology.com/python-practice-book/iterators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Основы программирования на Python"/>
          <p:cNvSpPr txBox="1"/>
          <p:nvPr>
            <p:ph type="ctrTitle"/>
          </p:nvPr>
        </p:nvSpPr>
        <p:spPr>
          <a:xfrm>
            <a:off x="1270000" y="4489514"/>
            <a:ext cx="10464800" cy="774572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1622">
              <a:defRPr sz="4368">
                <a:solidFill>
                  <a:srgbClr val="FFFFFF"/>
                </a:solidFill>
              </a:defRPr>
            </a:lvl1pPr>
          </a:lstStyle>
          <a:p>
            <a:pPr/>
            <a:r>
              <a:t>Основы программирования на Python</a:t>
            </a:r>
          </a:p>
        </p:txBody>
      </p:sp>
      <p:sp>
        <p:nvSpPr>
          <p:cNvPr id="120" name="Университет ИТМО, осень 2017"/>
          <p:cNvSpPr txBox="1"/>
          <p:nvPr>
            <p:ph type="subTitle" sz="quarter" idx="1"/>
          </p:nvPr>
        </p:nvSpPr>
        <p:spPr>
          <a:xfrm>
            <a:off x="3094212" y="8244529"/>
            <a:ext cx="6816376" cy="521634"/>
          </a:xfrm>
          <a:prstGeom prst="rect">
            <a:avLst/>
          </a:prstGeom>
        </p:spPr>
        <p:txBody>
          <a:bodyPr/>
          <a:lstStyle>
            <a:lvl1pPr defTabSz="438150">
              <a:defRPr sz="2775">
                <a:solidFill>
                  <a:srgbClr val="1E51A4"/>
                </a:solidFill>
              </a:defRPr>
            </a:lvl1pPr>
          </a:lstStyle>
          <a:p>
            <a:pPr/>
            <a:r>
              <a:t>Университет ИТМО, осень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Итераторы-3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Итераторы-3</a:t>
            </a:r>
          </a:p>
        </p:txBody>
      </p:sp>
      <p:pic>
        <p:nvPicPr>
          <p:cNvPr id="19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class FilesIterator(object):…"/>
          <p:cNvSpPr txBox="1"/>
          <p:nvPr/>
        </p:nvSpPr>
        <p:spPr>
          <a:xfrm>
            <a:off x="878936" y="1560596"/>
            <a:ext cx="11246928" cy="7547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8F00"/>
                </a:solidFill>
              </a:rPr>
              <a:t>FilesIterator</a:t>
            </a:r>
            <a:r>
              <a:t>(</a:t>
            </a:r>
            <a:r>
              <a:rPr>
                <a:solidFill>
                  <a:srgbClr val="008F00"/>
                </a:solidFill>
              </a:rPr>
              <a:t>object</a:t>
            </a:r>
            <a:r>
              <a:t>):</a:t>
            </a: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pathname</a:t>
            </a:r>
            <a:r>
              <a:t>):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.filenames = os.</a:t>
            </a:r>
            <a:r>
              <a:rPr>
                <a:solidFill>
                  <a:srgbClr val="0433FF"/>
                </a:solidFill>
              </a:rPr>
              <a:t>listdir</a:t>
            </a:r>
            <a:r>
              <a:t>(pathname)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.i </a:t>
            </a:r>
            <a:r>
              <a:rPr>
                <a:solidFill>
                  <a:srgbClr val="942192"/>
                </a:solidFill>
              </a:rPr>
              <a:t>=</a:t>
            </a:r>
            <a:r>
              <a:t> -1</a:t>
            </a: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__iter__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self</a:t>
            </a:r>
          </a:p>
          <a:p>
            <a:pPr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next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 </a:t>
            </a:r>
            <a:r>
              <a:rPr>
                <a:solidFill>
                  <a:srgbClr val="942192"/>
                </a:solidFill>
              </a:rPr>
              <a:t>=</a:t>
            </a:r>
            <a:r>
              <a:t> i </a:t>
            </a:r>
            <a:r>
              <a:rPr>
                <a:solidFill>
                  <a:srgbClr val="942192"/>
                </a:solidFill>
              </a:rPr>
              <a:t>+</a:t>
            </a:r>
            <a:r>
              <a:t> 1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if</a:t>
            </a:r>
            <a:r>
              <a:t> i </a:t>
            </a:r>
            <a:r>
              <a:rPr>
                <a:solidFill>
                  <a:srgbClr val="942192"/>
                </a:solidFill>
              </a:rPr>
              <a:t>&lt;</a:t>
            </a:r>
            <a:r>
              <a:t> </a:t>
            </a:r>
            <a:r>
              <a:rPr>
                <a:solidFill>
                  <a:srgbClr val="0433FF"/>
                </a:solidFill>
              </a:rPr>
              <a:t>len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.filenames):</a:t>
            </a:r>
          </a:p>
          <a:p>
            <a:pPr lvl="6" indent="1344168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.filenames[i]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raise</a:t>
            </a:r>
            <a:r>
              <a:t> </a:t>
            </a:r>
            <a:r>
              <a:rPr>
                <a:solidFill>
                  <a:srgbClr val="0433FF"/>
                </a:solidFill>
              </a:rPr>
              <a:t>StopIteration</a:t>
            </a:r>
            <a:r>
              <a:t>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Генератор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Генераторы</a:t>
            </a:r>
          </a:p>
        </p:txBody>
      </p:sp>
      <p:pic>
        <p:nvPicPr>
          <p:cNvPr id="20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class NaturalNumbers(object):…"/>
          <p:cNvSpPr txBox="1"/>
          <p:nvPr/>
        </p:nvSpPr>
        <p:spPr>
          <a:xfrm>
            <a:off x="1721643" y="2554375"/>
            <a:ext cx="9561514" cy="609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8F00"/>
                </a:solidFill>
              </a:rPr>
              <a:t>NaturalNumbers</a:t>
            </a:r>
            <a:r>
              <a:t>(</a:t>
            </a:r>
            <a:r>
              <a:rPr>
                <a:solidFill>
                  <a:srgbClr val="008F00"/>
                </a:solidFill>
              </a:rPr>
              <a:t>object</a:t>
            </a:r>
            <a:r>
              <a:t>):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.number </a:t>
            </a:r>
            <a:r>
              <a:rPr>
                <a:solidFill>
                  <a:srgbClr val="942192"/>
                </a:solidFill>
              </a:rPr>
              <a:t>=</a:t>
            </a:r>
            <a:r>
              <a:t> 0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__iter__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next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.number </a:t>
            </a:r>
            <a:r>
              <a:rPr>
                <a:solidFill>
                  <a:srgbClr val="942192"/>
                </a:solidFill>
              </a:rPr>
              <a:t>=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.number </a:t>
            </a:r>
            <a:r>
              <a:rPr>
                <a:solidFill>
                  <a:srgbClr val="942192"/>
                </a:solidFill>
              </a:rPr>
              <a:t>+</a:t>
            </a:r>
            <a:r>
              <a:t> 1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Генераторы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Генераторы-2</a:t>
            </a:r>
          </a:p>
        </p:txBody>
      </p:sp>
      <p:pic>
        <p:nvPicPr>
          <p:cNvPr id="21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def some_generator(*args):…"/>
          <p:cNvSpPr txBox="1"/>
          <p:nvPr/>
        </p:nvSpPr>
        <p:spPr>
          <a:xfrm>
            <a:off x="2172498" y="3601369"/>
            <a:ext cx="8659804" cy="3998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some_generator</a:t>
            </a:r>
            <a:r>
              <a:t>(</a:t>
            </a:r>
            <a:r>
              <a:rPr>
                <a:solidFill>
                  <a:srgbClr val="942192"/>
                </a:solidFill>
              </a:rPr>
              <a:t>*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args</a:t>
            </a:r>
            <a:r>
              <a:t>):</a:t>
            </a:r>
          </a:p>
          <a:p>
            <a:pPr lvl="2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generator initialization</a:t>
            </a:r>
          </a:p>
          <a:p>
            <a:pPr lvl="2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generator loop (for/while)</a:t>
            </a:r>
          </a:p>
          <a:p>
            <a:pPr lvl="4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block before ‘yield’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yield</a:t>
            </a:r>
            <a:r>
              <a:t> value</a:t>
            </a:r>
          </a:p>
          <a:p>
            <a:pPr lvl="4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block after ‘yield’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Выразительный Python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Выразительный Python</a:t>
            </a:r>
          </a:p>
        </p:txBody>
      </p:sp>
      <p:pic>
        <p:nvPicPr>
          <p:cNvPr id="219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def squares(x):…"/>
          <p:cNvSpPr txBox="1"/>
          <p:nvPr/>
        </p:nvSpPr>
        <p:spPr>
          <a:xfrm>
            <a:off x="2291288" y="3297873"/>
            <a:ext cx="8422224" cy="35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squares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):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new_list </a:t>
            </a:r>
            <a:r>
              <a:rPr>
                <a:solidFill>
                  <a:srgbClr val="942192"/>
                </a:solidFill>
              </a:rPr>
              <a:t>=</a:t>
            </a:r>
            <a:r>
              <a:t> []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x: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if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%</a:t>
            </a:r>
            <a:r>
              <a:t> 2 </a:t>
            </a:r>
            <a:r>
              <a:rPr>
                <a:solidFill>
                  <a:srgbClr val="942192"/>
                </a:solidFill>
              </a:rPr>
              <a:t>!=</a:t>
            </a:r>
            <a:r>
              <a:t> 0:</a:t>
            </a:r>
          </a:p>
          <a:p>
            <a:pPr lvl="6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new_list.</a:t>
            </a:r>
            <a:r>
              <a:rPr>
                <a:solidFill>
                  <a:srgbClr val="0433FF"/>
                </a:solidFill>
              </a:rPr>
              <a:t>append</a:t>
            </a:r>
            <a:r>
              <a:t>(el </a:t>
            </a:r>
            <a:r>
              <a:rPr>
                <a:solidFill>
                  <a:srgbClr val="942192"/>
                </a:solidFill>
              </a:rPr>
              <a:t>*</a:t>
            </a:r>
            <a:r>
              <a:t> el)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new_list</a:t>
            </a:r>
          </a:p>
        </p:txBody>
      </p:sp>
      <p:sp>
        <p:nvSpPr>
          <p:cNvPr id="222" name="Пример: написать функцию, возвращающую квадраты нечётных элементов данного списка x."/>
          <p:cNvSpPr txBox="1"/>
          <p:nvPr/>
        </p:nvSpPr>
        <p:spPr>
          <a:xfrm>
            <a:off x="718411" y="986089"/>
            <a:ext cx="11567977" cy="129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Пример: написать функцию, возвращающую квадраты нечётных элементов данного списка x.</a:t>
            </a:r>
          </a:p>
        </p:txBody>
      </p:sp>
      <p:sp>
        <p:nvSpPr>
          <p:cNvPr id="223" name="Реализация №1 (стандартная):"/>
          <p:cNvSpPr txBox="1"/>
          <p:nvPr/>
        </p:nvSpPr>
        <p:spPr>
          <a:xfrm>
            <a:off x="718411" y="2488585"/>
            <a:ext cx="7247563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Реализация №1 (стандартная):</a:t>
            </a:r>
          </a:p>
        </p:txBody>
      </p:sp>
      <p:sp>
        <p:nvSpPr>
          <p:cNvPr id="224" name="Реализация №2 (comprehensive):"/>
          <p:cNvSpPr txBox="1"/>
          <p:nvPr/>
        </p:nvSpPr>
        <p:spPr>
          <a:xfrm>
            <a:off x="718411" y="7011574"/>
            <a:ext cx="8422224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Реализация №2 (comprehensive):</a:t>
            </a:r>
          </a:p>
        </p:txBody>
      </p:sp>
      <p:sp>
        <p:nvSpPr>
          <p:cNvPr id="225" name="new_list = [el * el for el in x if el % 2 != 0]"/>
          <p:cNvSpPr txBox="1"/>
          <p:nvPr/>
        </p:nvSpPr>
        <p:spPr>
          <a:xfrm>
            <a:off x="456478" y="7883120"/>
            <a:ext cx="12412385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37463">
              <a:defRPr b="0" sz="340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new_list </a:t>
            </a:r>
            <a:r>
              <a:rPr>
                <a:solidFill>
                  <a:srgbClr val="942192"/>
                </a:solidFill>
              </a:rPr>
              <a:t>=</a:t>
            </a:r>
            <a:r>
              <a:t> [el </a:t>
            </a:r>
            <a:r>
              <a:rPr>
                <a:solidFill>
                  <a:srgbClr val="942192"/>
                </a:solidFill>
              </a:rPr>
              <a:t>*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for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x </a:t>
            </a:r>
            <a:r>
              <a:rPr>
                <a:solidFill>
                  <a:srgbClr val="942192"/>
                </a:solidFill>
              </a:rPr>
              <a:t>if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%</a:t>
            </a:r>
            <a:r>
              <a:t> 2 </a:t>
            </a:r>
            <a:r>
              <a:rPr>
                <a:solidFill>
                  <a:srgbClr val="942192"/>
                </a:solidFill>
              </a:rPr>
              <a:t>!=</a:t>
            </a:r>
            <a:r>
              <a:t> 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mprehensions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Comprehensions</a:t>
            </a:r>
          </a:p>
        </p:txBody>
      </p:sp>
      <p:pic>
        <p:nvPicPr>
          <p:cNvPr id="23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[expression for el in iterable condition]"/>
          <p:cNvSpPr txBox="1"/>
          <p:nvPr/>
        </p:nvSpPr>
        <p:spPr>
          <a:xfrm>
            <a:off x="2174037" y="2536724"/>
            <a:ext cx="8656726" cy="82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[</a:t>
            </a:r>
            <a:r>
              <a:rPr>
                <a:solidFill>
                  <a:srgbClr val="FF40FF"/>
                </a:solidFill>
              </a:rPr>
              <a:t>expression</a:t>
            </a:r>
            <a:r>
              <a:t> </a:t>
            </a:r>
            <a:r>
              <a:rPr>
                <a:solidFill>
                  <a:srgbClr val="000000"/>
                </a:solidFill>
              </a:rPr>
              <a:t>for el in iterable</a:t>
            </a:r>
            <a:r>
              <a:t> </a:t>
            </a:r>
            <a:r>
              <a:rPr>
                <a:solidFill>
                  <a:srgbClr val="0433FF"/>
                </a:solidFill>
              </a:rPr>
              <a:t>condition</a:t>
            </a:r>
            <a:r>
              <a:t>]</a:t>
            </a:r>
          </a:p>
        </p:txBody>
      </p:sp>
      <p:sp>
        <p:nvSpPr>
          <p:cNvPr id="233" name="Списки"/>
          <p:cNvSpPr txBox="1"/>
          <p:nvPr/>
        </p:nvSpPr>
        <p:spPr>
          <a:xfrm>
            <a:off x="835662" y="1707462"/>
            <a:ext cx="2252081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Списки</a:t>
            </a:r>
          </a:p>
        </p:txBody>
      </p:sp>
      <p:sp>
        <p:nvSpPr>
          <p:cNvPr id="234" name="Словари"/>
          <p:cNvSpPr txBox="1"/>
          <p:nvPr/>
        </p:nvSpPr>
        <p:spPr>
          <a:xfrm>
            <a:off x="745823" y="3413322"/>
            <a:ext cx="243175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Словари</a:t>
            </a:r>
          </a:p>
        </p:txBody>
      </p:sp>
      <p:sp>
        <p:nvSpPr>
          <p:cNvPr id="235" name="{expression for el in iterable condition}"/>
          <p:cNvSpPr txBox="1"/>
          <p:nvPr/>
        </p:nvSpPr>
        <p:spPr>
          <a:xfrm>
            <a:off x="2174037" y="4243385"/>
            <a:ext cx="8656726" cy="821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{</a:t>
            </a:r>
            <a:r>
              <a:rPr>
                <a:solidFill>
                  <a:srgbClr val="FF40FF"/>
                </a:solidFill>
              </a:rPr>
              <a:t>expression</a:t>
            </a:r>
            <a:r>
              <a:t> </a:t>
            </a:r>
            <a:r>
              <a:rPr>
                <a:solidFill>
                  <a:srgbClr val="000000"/>
                </a:solidFill>
              </a:rPr>
              <a:t>for el in iterable</a:t>
            </a:r>
            <a:r>
              <a:t> </a:t>
            </a:r>
            <a:r>
              <a:rPr>
                <a:solidFill>
                  <a:srgbClr val="0433FF"/>
                </a:solidFill>
              </a:rPr>
              <a:t>condition</a:t>
            </a:r>
            <a:r>
              <a:t>}</a:t>
            </a:r>
          </a:p>
        </p:txBody>
      </p:sp>
      <p:sp>
        <p:nvSpPr>
          <p:cNvPr id="236" name="Пример"/>
          <p:cNvSpPr txBox="1"/>
          <p:nvPr/>
        </p:nvSpPr>
        <p:spPr>
          <a:xfrm>
            <a:off x="835662" y="5119983"/>
            <a:ext cx="2252081" cy="69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</a:t>
            </a:r>
          </a:p>
        </p:txBody>
      </p:sp>
      <p:sp>
        <p:nvSpPr>
          <p:cNvPr id="237" name="{el: el * el for el in some_list if el % 2 != 0}"/>
          <p:cNvSpPr txBox="1"/>
          <p:nvPr/>
        </p:nvSpPr>
        <p:spPr>
          <a:xfrm>
            <a:off x="1912525" y="5875552"/>
            <a:ext cx="9179750" cy="821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{</a:t>
            </a:r>
            <a:r>
              <a:rPr>
                <a:solidFill>
                  <a:srgbClr val="FF40FF"/>
                </a:solidFill>
              </a:rPr>
              <a:t>el: el * el</a:t>
            </a:r>
            <a:r>
              <a:t> </a:t>
            </a:r>
            <a:r>
              <a:rPr>
                <a:solidFill>
                  <a:srgbClr val="000000"/>
                </a:solidFill>
              </a:rPr>
              <a:t>for el in some_list</a:t>
            </a:r>
            <a:r>
              <a:t> </a:t>
            </a:r>
            <a:r>
              <a:rPr>
                <a:solidFill>
                  <a:srgbClr val="0433FF"/>
                </a:solidFill>
              </a:rPr>
              <a:t>if el % 2 != 0</a:t>
            </a:r>
            <a:r>
              <a:t>}</a:t>
            </a:r>
          </a:p>
        </p:txBody>
      </p:sp>
      <p:sp>
        <p:nvSpPr>
          <p:cNvPr id="238" name="Другой пример (с тернарным if)"/>
          <p:cNvSpPr txBox="1"/>
          <p:nvPr/>
        </p:nvSpPr>
        <p:spPr>
          <a:xfrm>
            <a:off x="746226" y="6752551"/>
            <a:ext cx="746033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Другой пример (с тернарным if)</a:t>
            </a:r>
          </a:p>
        </p:txBody>
      </p:sp>
      <p:sp>
        <p:nvSpPr>
          <p:cNvPr id="239" name="[el * el if el % 2 == 0 else el * el * el for el in some_list]"/>
          <p:cNvSpPr txBox="1"/>
          <p:nvPr/>
        </p:nvSpPr>
        <p:spPr>
          <a:xfrm>
            <a:off x="609075" y="7581012"/>
            <a:ext cx="11786650" cy="821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[</a:t>
            </a:r>
            <a:r>
              <a:rPr>
                <a:solidFill>
                  <a:srgbClr val="FF40FF"/>
                </a:solidFill>
              </a:rPr>
              <a:t>el * el if el % 2 == 0 else el * el * el</a:t>
            </a:r>
            <a:r>
              <a:t> </a:t>
            </a:r>
            <a:r>
              <a:rPr>
                <a:solidFill>
                  <a:srgbClr val="000000"/>
                </a:solidFill>
              </a:rPr>
              <a:t>for el in some_list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Лямбда-функци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Лямбда-функции</a:t>
            </a:r>
          </a:p>
        </p:txBody>
      </p:sp>
      <p:pic>
        <p:nvPicPr>
          <p:cNvPr id="24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def square(x):…"/>
          <p:cNvSpPr txBox="1"/>
          <p:nvPr/>
        </p:nvSpPr>
        <p:spPr>
          <a:xfrm>
            <a:off x="4192756" y="2822430"/>
            <a:ext cx="4619288" cy="1361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19937">
              <a:defRPr b="0" sz="3293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square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):</a:t>
            </a:r>
          </a:p>
          <a:p>
            <a:pPr lvl="2" indent="1130300" algn="l" defTabSz="519937">
              <a:defRPr b="0" sz="3293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x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</a:t>
            </a:r>
          </a:p>
        </p:txBody>
      </p:sp>
      <p:sp>
        <p:nvSpPr>
          <p:cNvPr id="247" name="Традиционная запись функции"/>
          <p:cNvSpPr txBox="1"/>
          <p:nvPr/>
        </p:nvSpPr>
        <p:spPr>
          <a:xfrm>
            <a:off x="835662" y="1707462"/>
            <a:ext cx="734442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Традиционная запись функции</a:t>
            </a:r>
          </a:p>
        </p:txBody>
      </p:sp>
      <p:sp>
        <p:nvSpPr>
          <p:cNvPr id="248" name="Лямбда-функция"/>
          <p:cNvSpPr txBox="1"/>
          <p:nvPr/>
        </p:nvSpPr>
        <p:spPr>
          <a:xfrm>
            <a:off x="827032" y="4489514"/>
            <a:ext cx="461928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Лямбда-функция</a:t>
            </a:r>
          </a:p>
        </p:txBody>
      </p:sp>
      <p:sp>
        <p:nvSpPr>
          <p:cNvPr id="249" name="l_square = lambda x: x * x"/>
          <p:cNvSpPr txBox="1"/>
          <p:nvPr/>
        </p:nvSpPr>
        <p:spPr>
          <a:xfrm>
            <a:off x="3120232" y="5337418"/>
            <a:ext cx="6764336" cy="82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14095">
              <a:defRPr b="0" sz="325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l_square </a:t>
            </a:r>
            <a:r>
              <a:rPr>
                <a:solidFill>
                  <a:srgbClr val="942192"/>
                </a:solidFill>
              </a:rPr>
              <a:t>=</a:t>
            </a:r>
            <a:r>
              <a:t> 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</a:t>
            </a:r>
          </a:p>
        </p:txBody>
      </p:sp>
      <p:sp>
        <p:nvSpPr>
          <p:cNvPr id="250" name="Использование без определения"/>
          <p:cNvSpPr txBox="1"/>
          <p:nvPr/>
        </p:nvSpPr>
        <p:spPr>
          <a:xfrm>
            <a:off x="827032" y="6231856"/>
            <a:ext cx="799516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Использование без определения</a:t>
            </a:r>
          </a:p>
        </p:txBody>
      </p:sp>
      <p:sp>
        <p:nvSpPr>
          <p:cNvPr id="251" name="new_list = [(lambda x: x * x)(el) for el in some_list]"/>
          <p:cNvSpPr txBox="1"/>
          <p:nvPr/>
        </p:nvSpPr>
        <p:spPr>
          <a:xfrm>
            <a:off x="75720" y="7346824"/>
            <a:ext cx="12853360" cy="710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79044">
              <a:defRPr b="0" sz="303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new_list </a:t>
            </a:r>
            <a:r>
              <a:rPr>
                <a:solidFill>
                  <a:srgbClr val="942192"/>
                </a:solidFill>
              </a:rPr>
              <a:t>=</a:t>
            </a:r>
            <a:r>
              <a:t> [(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x)(el) </a:t>
            </a:r>
            <a:r>
              <a:rPr>
                <a:solidFill>
                  <a:srgbClr val="942192"/>
                </a:solidFill>
              </a:rPr>
              <a:t>for</a:t>
            </a:r>
            <a:r>
              <a:t> el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some_list]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Функции высшего порядка: map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map</a:t>
            </a:r>
          </a:p>
        </p:txBody>
      </p:sp>
      <p:pic>
        <p:nvPicPr>
          <p:cNvPr id="256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Синтаксис"/>
          <p:cNvSpPr txBox="1"/>
          <p:nvPr/>
        </p:nvSpPr>
        <p:spPr>
          <a:xfrm>
            <a:off x="769122" y="1547191"/>
            <a:ext cx="2908008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sp>
        <p:nvSpPr>
          <p:cNvPr id="259" name="map(function, list1, list2, …)"/>
          <p:cNvSpPr txBox="1"/>
          <p:nvPr/>
        </p:nvSpPr>
        <p:spPr>
          <a:xfrm>
            <a:off x="2344504" y="2579160"/>
            <a:ext cx="831579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map</a:t>
            </a:r>
            <a:r>
              <a:t>(function, list1, list2, …)</a:t>
            </a:r>
          </a:p>
        </p:txBody>
      </p:sp>
      <p:sp>
        <p:nvSpPr>
          <p:cNvPr id="260" name="Пример №1"/>
          <p:cNvSpPr txBox="1"/>
          <p:nvPr/>
        </p:nvSpPr>
        <p:spPr>
          <a:xfrm>
            <a:off x="769122" y="3611130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№1</a:t>
            </a:r>
          </a:p>
        </p:txBody>
      </p:sp>
      <p:sp>
        <p:nvSpPr>
          <p:cNvPr id="261" name="&gt;&gt;&gt;map(lambda x: x * x, [1, 2, 3])…"/>
          <p:cNvSpPr txBox="1"/>
          <p:nvPr/>
        </p:nvSpPr>
        <p:spPr>
          <a:xfrm>
            <a:off x="1959613" y="4532866"/>
            <a:ext cx="9085574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31622">
              <a:defRPr b="0" sz="3367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map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x, [1, 2, 3])</a:t>
            </a:r>
          </a:p>
          <a:p>
            <a:pPr algn="l" defTabSz="531622">
              <a:defRPr b="0" sz="3367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[1, 4, 9]</a:t>
            </a:r>
          </a:p>
        </p:txBody>
      </p:sp>
      <p:sp>
        <p:nvSpPr>
          <p:cNvPr id="262" name="Пример №2"/>
          <p:cNvSpPr txBox="1"/>
          <p:nvPr/>
        </p:nvSpPr>
        <p:spPr>
          <a:xfrm>
            <a:off x="860705" y="6100335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  <p:sp>
        <p:nvSpPr>
          <p:cNvPr id="263" name="&gt;&gt;&gt;map(lambda x, y: x + y, [1, 2, 3], [4, 5, 6])…"/>
          <p:cNvSpPr txBox="1"/>
          <p:nvPr/>
        </p:nvSpPr>
        <p:spPr>
          <a:xfrm>
            <a:off x="578264" y="7038173"/>
            <a:ext cx="11848272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96570">
              <a:defRPr b="0" sz="3145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map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y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+</a:t>
            </a:r>
            <a:r>
              <a:t> y, [1, 2, 3], [4, 5, 6])</a:t>
            </a:r>
          </a:p>
          <a:p>
            <a:pPr algn="l" defTabSz="496570">
              <a:defRPr b="0" sz="3145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[5, 7, 9]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Функции высшего порядка: filter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filter</a:t>
            </a:r>
          </a:p>
        </p:txBody>
      </p:sp>
      <p:pic>
        <p:nvPicPr>
          <p:cNvPr id="26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Синтаксис"/>
          <p:cNvSpPr txBox="1"/>
          <p:nvPr/>
        </p:nvSpPr>
        <p:spPr>
          <a:xfrm>
            <a:off x="769122" y="1547191"/>
            <a:ext cx="2908008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sp>
        <p:nvSpPr>
          <p:cNvPr id="271" name="filter(function, list)"/>
          <p:cNvSpPr txBox="1"/>
          <p:nvPr/>
        </p:nvSpPr>
        <p:spPr>
          <a:xfrm>
            <a:off x="3751341" y="2689393"/>
            <a:ext cx="5502117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84886">
              <a:defRPr b="0" sz="3071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filter</a:t>
            </a:r>
            <a:r>
              <a:t>(function, list)</a:t>
            </a:r>
          </a:p>
        </p:txBody>
      </p:sp>
      <p:sp>
        <p:nvSpPr>
          <p:cNvPr id="272" name="Пример №1"/>
          <p:cNvSpPr txBox="1"/>
          <p:nvPr/>
        </p:nvSpPr>
        <p:spPr>
          <a:xfrm>
            <a:off x="769122" y="3611130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№1</a:t>
            </a:r>
          </a:p>
        </p:txBody>
      </p:sp>
      <p:sp>
        <p:nvSpPr>
          <p:cNvPr id="273" name="&gt;&gt;&gt;filter(lambda x: x &gt; 1 and x &lt; 3, [1, 2, 3])…"/>
          <p:cNvSpPr txBox="1"/>
          <p:nvPr/>
        </p:nvSpPr>
        <p:spPr>
          <a:xfrm>
            <a:off x="862538" y="4532866"/>
            <a:ext cx="11279724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79044">
              <a:defRPr b="0" sz="303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filter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&gt;</a:t>
            </a:r>
            <a:r>
              <a:t> 1 </a:t>
            </a:r>
            <a:r>
              <a:rPr>
                <a:solidFill>
                  <a:srgbClr val="942192"/>
                </a:solidFill>
              </a:rPr>
              <a:t>and</a:t>
            </a:r>
            <a:r>
              <a:t> x </a:t>
            </a:r>
            <a:r>
              <a:rPr>
                <a:solidFill>
                  <a:srgbClr val="942192"/>
                </a:solidFill>
              </a:rPr>
              <a:t>&lt;</a:t>
            </a:r>
            <a:r>
              <a:t> 3, [1, 2, 3])</a:t>
            </a:r>
          </a:p>
          <a:p>
            <a:pPr algn="l" defTabSz="479044">
              <a:defRPr b="0" sz="303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[2]</a:t>
            </a:r>
          </a:p>
        </p:txBody>
      </p:sp>
      <p:sp>
        <p:nvSpPr>
          <p:cNvPr id="274" name="Пример №2"/>
          <p:cNvSpPr txBox="1"/>
          <p:nvPr/>
        </p:nvSpPr>
        <p:spPr>
          <a:xfrm>
            <a:off x="860705" y="6100335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  <p:sp>
        <p:nvSpPr>
          <p:cNvPr id="275" name="&gt;&gt;&gt;filter(lambda x: x % 2 == 0, range(10))…"/>
          <p:cNvSpPr txBox="1"/>
          <p:nvPr/>
        </p:nvSpPr>
        <p:spPr>
          <a:xfrm>
            <a:off x="1200653" y="7038173"/>
            <a:ext cx="10603494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2412">
              <a:defRPr b="0" sz="3182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filter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x </a:t>
            </a:r>
            <a:r>
              <a:rPr>
                <a:solidFill>
                  <a:srgbClr val="942192"/>
                </a:solidFill>
              </a:rPr>
              <a:t>%</a:t>
            </a:r>
            <a:r>
              <a:t> 2 </a:t>
            </a:r>
            <a:r>
              <a:rPr>
                <a:solidFill>
                  <a:srgbClr val="942192"/>
                </a:solidFill>
              </a:rPr>
              <a:t>==</a:t>
            </a:r>
            <a:r>
              <a:t> 0, </a:t>
            </a:r>
            <a:r>
              <a:rPr>
                <a:solidFill>
                  <a:srgbClr val="0433FF"/>
                </a:solidFill>
              </a:rPr>
              <a:t>range</a:t>
            </a:r>
            <a:r>
              <a:t>(10))</a:t>
            </a:r>
          </a:p>
          <a:p>
            <a:pPr algn="l" defTabSz="502412">
              <a:defRPr b="0" sz="3182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[0, 2, 4, 6, 8]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Функции высшего порядка: zip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zip</a:t>
            </a:r>
          </a:p>
        </p:txBody>
      </p:sp>
      <p:pic>
        <p:nvPicPr>
          <p:cNvPr id="28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Синтаксис"/>
          <p:cNvSpPr txBox="1"/>
          <p:nvPr/>
        </p:nvSpPr>
        <p:spPr>
          <a:xfrm>
            <a:off x="769122" y="1547191"/>
            <a:ext cx="2908008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sp>
        <p:nvSpPr>
          <p:cNvPr id="283" name="zip(list1, list2, dict1, …)"/>
          <p:cNvSpPr txBox="1"/>
          <p:nvPr/>
        </p:nvSpPr>
        <p:spPr>
          <a:xfrm>
            <a:off x="3874541" y="2689393"/>
            <a:ext cx="5255718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rPr>
                <a:solidFill>
                  <a:srgbClr val="0433FF"/>
                </a:solidFill>
              </a:rPr>
              <a:t>zip</a:t>
            </a:r>
            <a:r>
              <a:t>(list1, list2, dict1, …)</a:t>
            </a:r>
          </a:p>
        </p:txBody>
      </p:sp>
      <p:sp>
        <p:nvSpPr>
          <p:cNvPr id="284" name="Пример №1"/>
          <p:cNvSpPr txBox="1"/>
          <p:nvPr/>
        </p:nvSpPr>
        <p:spPr>
          <a:xfrm>
            <a:off x="769122" y="3611130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№1</a:t>
            </a:r>
          </a:p>
        </p:txBody>
      </p:sp>
      <p:sp>
        <p:nvSpPr>
          <p:cNvPr id="285" name="&gt;&gt;&gt;zip([1, 2, 3], [4, 5, 6])…"/>
          <p:cNvSpPr txBox="1"/>
          <p:nvPr/>
        </p:nvSpPr>
        <p:spPr>
          <a:xfrm>
            <a:off x="3763326" y="4532865"/>
            <a:ext cx="5478148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zip</a:t>
            </a:r>
            <a:r>
              <a:t>([1, 2, 3], [4, 5, 6])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[(1, 4), (2, 5), (3, 6)]</a:t>
            </a:r>
          </a:p>
        </p:txBody>
      </p:sp>
      <p:sp>
        <p:nvSpPr>
          <p:cNvPr id="286" name="Пример №2"/>
          <p:cNvSpPr txBox="1"/>
          <p:nvPr/>
        </p:nvSpPr>
        <p:spPr>
          <a:xfrm>
            <a:off x="860705" y="6100335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  <p:sp>
        <p:nvSpPr>
          <p:cNvPr id="287" name="&gt;&gt;&gt;zip([1, 2], [3, 4, 5], ‘hello’, {‘key’: ‘value’}…"/>
          <p:cNvSpPr txBox="1"/>
          <p:nvPr/>
        </p:nvSpPr>
        <p:spPr>
          <a:xfrm>
            <a:off x="1658077" y="7022071"/>
            <a:ext cx="9688646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zip</a:t>
            </a:r>
            <a:r>
              <a:t>([1, 2], [3, 4, 5],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‘hello’</a:t>
            </a:r>
            <a:r>
              <a:t>, {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‘key’</a:t>
            </a:r>
            <a:r>
              <a:t>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‘value’</a:t>
            </a:r>
            <a:r>
              <a:t>}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[(1, 3,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‘h’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‘key’</a:t>
            </a:r>
            <a:r>
              <a:t>)]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Функции высшего порядка: reduce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reduce</a:t>
            </a:r>
          </a:p>
        </p:txBody>
      </p:sp>
      <p:pic>
        <p:nvPicPr>
          <p:cNvPr id="29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Синтаксис"/>
          <p:cNvSpPr txBox="1"/>
          <p:nvPr/>
        </p:nvSpPr>
        <p:spPr>
          <a:xfrm>
            <a:off x="769122" y="1234464"/>
            <a:ext cx="280891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Синтаксис</a:t>
            </a:r>
          </a:p>
        </p:txBody>
      </p:sp>
      <p:sp>
        <p:nvSpPr>
          <p:cNvPr id="295" name="reduce(function, seq, init)"/>
          <p:cNvSpPr txBox="1"/>
          <p:nvPr/>
        </p:nvSpPr>
        <p:spPr>
          <a:xfrm>
            <a:off x="3551451" y="1805565"/>
            <a:ext cx="5901898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rPr>
                <a:solidFill>
                  <a:srgbClr val="0433FF"/>
                </a:solidFill>
              </a:rPr>
              <a:t>reduce</a:t>
            </a:r>
            <a:r>
              <a:t>(function, seq, init) </a:t>
            </a:r>
          </a:p>
        </p:txBody>
      </p:sp>
      <p:sp>
        <p:nvSpPr>
          <p:cNvPr id="296" name="Пример №1"/>
          <p:cNvSpPr txBox="1"/>
          <p:nvPr/>
        </p:nvSpPr>
        <p:spPr>
          <a:xfrm>
            <a:off x="777708" y="2468928"/>
            <a:ext cx="309940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№1</a:t>
            </a:r>
          </a:p>
        </p:txBody>
      </p:sp>
      <p:sp>
        <p:nvSpPr>
          <p:cNvPr id="297" name="&gt;&gt;&gt;reduce(lambda res, x: res * x, [5, 6, 7], 1)…"/>
          <p:cNvSpPr txBox="1"/>
          <p:nvPr/>
        </p:nvSpPr>
        <p:spPr>
          <a:xfrm>
            <a:off x="1658077" y="3611130"/>
            <a:ext cx="9688646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reduce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res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res </a:t>
            </a:r>
            <a:r>
              <a:rPr>
                <a:solidFill>
                  <a:srgbClr val="942192"/>
                </a:solidFill>
              </a:rPr>
              <a:t>*</a:t>
            </a:r>
            <a:r>
              <a:t> x, [5, 6, 7], 1)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210</a:t>
            </a:r>
          </a:p>
        </p:txBody>
      </p:sp>
      <p:sp>
        <p:nvSpPr>
          <p:cNvPr id="298" name="Что происходит"/>
          <p:cNvSpPr txBox="1"/>
          <p:nvPr/>
        </p:nvSpPr>
        <p:spPr>
          <a:xfrm>
            <a:off x="746226" y="5213414"/>
            <a:ext cx="4064781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Что происходит</a:t>
            </a:r>
          </a:p>
        </p:txBody>
      </p:sp>
      <p:sp>
        <p:nvSpPr>
          <p:cNvPr id="299" name="——res = 1…"/>
          <p:cNvSpPr txBox="1"/>
          <p:nvPr/>
        </p:nvSpPr>
        <p:spPr>
          <a:xfrm>
            <a:off x="3498325" y="6062428"/>
            <a:ext cx="6008150" cy="2554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1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* 5 = 5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* 6 = 30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* 7 = 210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екция №4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Лекция №4</a:t>
            </a:r>
          </a:p>
        </p:txBody>
      </p:sp>
      <p:sp>
        <p:nvSpPr>
          <p:cNvPr id="123" name="Обработка исключений…"/>
          <p:cNvSpPr txBox="1"/>
          <p:nvPr/>
        </p:nvSpPr>
        <p:spPr>
          <a:xfrm>
            <a:off x="1429154" y="2563113"/>
            <a:ext cx="10146492" cy="442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Обработка исключений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Итераторы и генераторы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Comprehensive Python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Элементы ФП: лямбда-функции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Элементы ФП: функции высшего порядка</a:t>
            </a:r>
          </a:p>
        </p:txBody>
      </p:sp>
      <p:pic>
        <p:nvPicPr>
          <p:cNvPr id="12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Функции высшего порядка: reduce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Функции высшего порядка: reduce-2</a:t>
            </a:r>
          </a:p>
        </p:txBody>
      </p:sp>
      <p:pic>
        <p:nvPicPr>
          <p:cNvPr id="304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ython.png" descr="pyth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Пример №2"/>
          <p:cNvSpPr txBox="1"/>
          <p:nvPr/>
        </p:nvSpPr>
        <p:spPr>
          <a:xfrm>
            <a:off x="731916" y="1301243"/>
            <a:ext cx="3099403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 №2</a:t>
            </a:r>
          </a:p>
        </p:txBody>
      </p:sp>
      <p:sp>
        <p:nvSpPr>
          <p:cNvPr id="307" name="&gt;&gt;&gt;reduce(lambda res, x: res + x, [[1, 2], [3, 4, 5]], [])…"/>
          <p:cNvSpPr txBox="1"/>
          <p:nvPr/>
        </p:nvSpPr>
        <p:spPr>
          <a:xfrm>
            <a:off x="765142" y="2808502"/>
            <a:ext cx="11474516" cy="1420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&gt;&gt;&gt;</a:t>
            </a:r>
            <a:r>
              <a:rPr>
                <a:solidFill>
                  <a:srgbClr val="0433FF"/>
                </a:solidFill>
              </a:rPr>
              <a:t>reduce</a:t>
            </a:r>
            <a:r>
              <a:t>(</a:t>
            </a:r>
            <a:r>
              <a:rPr>
                <a:solidFill>
                  <a:srgbClr val="0433FF"/>
                </a:solidFill>
              </a:rPr>
              <a:t>lambda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res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x</a:t>
            </a:r>
            <a:r>
              <a:t>: res </a:t>
            </a:r>
            <a:r>
              <a:rPr>
                <a:solidFill>
                  <a:srgbClr val="942192"/>
                </a:solidFill>
              </a:rPr>
              <a:t>+</a:t>
            </a:r>
            <a:r>
              <a:t> x, [[1, 2], [3, 4, 5]], [])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[1, 2, 3, 4, 5]</a:t>
            </a:r>
          </a:p>
        </p:txBody>
      </p:sp>
      <p:sp>
        <p:nvSpPr>
          <p:cNvPr id="308" name="Что происходит"/>
          <p:cNvSpPr txBox="1"/>
          <p:nvPr/>
        </p:nvSpPr>
        <p:spPr>
          <a:xfrm>
            <a:off x="723330" y="4961494"/>
            <a:ext cx="4064782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Что происходит</a:t>
            </a:r>
          </a:p>
        </p:txBody>
      </p:sp>
      <p:sp>
        <p:nvSpPr>
          <p:cNvPr id="309" name="——res = []…"/>
          <p:cNvSpPr txBox="1"/>
          <p:nvPr/>
        </p:nvSpPr>
        <p:spPr>
          <a:xfrm>
            <a:off x="2445119" y="6468753"/>
            <a:ext cx="8551817" cy="195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[]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+ [1, 2] = [1, 2]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——res = res + [3, 4, 5] = [1, 2, 3, 4, 5]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Дополнительные материа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Дополнительные материалы</a:t>
            </a:r>
          </a:p>
        </p:txBody>
      </p:sp>
      <p:pic>
        <p:nvPicPr>
          <p:cNvPr id="312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ython.png" descr="pyth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Исключения (глава 16)…"/>
          <p:cNvSpPr txBox="1"/>
          <p:nvPr/>
        </p:nvSpPr>
        <p:spPr>
          <a:xfrm>
            <a:off x="2881381" y="2078630"/>
            <a:ext cx="7242038" cy="279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Исключения (глава 16)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lambda-формы (18.4)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Генераторы списков (18.5)</a:t>
            </a:r>
          </a:p>
        </p:txBody>
      </p:sp>
      <p:sp>
        <p:nvSpPr>
          <p:cNvPr id="315" name="“A byte of Python”"/>
          <p:cNvSpPr txBox="1"/>
          <p:nvPr/>
        </p:nvSpPr>
        <p:spPr>
          <a:xfrm>
            <a:off x="731916" y="1567943"/>
            <a:ext cx="4919170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“A byte of Python”</a:t>
            </a:r>
          </a:p>
        </p:txBody>
      </p:sp>
      <p:sp>
        <p:nvSpPr>
          <p:cNvPr id="316" name="Прочее"/>
          <p:cNvSpPr txBox="1"/>
          <p:nvPr/>
        </p:nvSpPr>
        <p:spPr>
          <a:xfrm>
            <a:off x="823499" y="4970394"/>
            <a:ext cx="2257983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Прочее</a:t>
            </a:r>
          </a:p>
        </p:txBody>
      </p:sp>
      <p:sp>
        <p:nvSpPr>
          <p:cNvPr id="317" name="Функциональное программирование на Python…"/>
          <p:cNvSpPr txBox="1"/>
          <p:nvPr/>
        </p:nvSpPr>
        <p:spPr>
          <a:xfrm>
            <a:off x="736557" y="5844952"/>
            <a:ext cx="11531686" cy="2070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u="sng">
                <a:hlinkClick r:id="rId4" invalidUrl="" action="" tgtFrame="" tooltip="" history="1" highlightClick="0" endSnd="0"/>
              </a:rPr>
              <a:t>Функциональное программирование на Python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rPr u="sng">
                <a:hlinkClick r:id="rId5" invalidUrl="" action="" tgtFrame="" tooltip="" history="1" highlightClick="0" endSnd="0"/>
              </a:rPr>
              <a:t>Iterators&amp;Generators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Обработка исключений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Обработка исключений</a:t>
            </a:r>
          </a:p>
        </p:txBody>
      </p:sp>
      <p:pic>
        <p:nvPicPr>
          <p:cNvPr id="13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— Не найден файл…"/>
          <p:cNvSpPr txBox="1"/>
          <p:nvPr/>
        </p:nvSpPr>
        <p:spPr>
          <a:xfrm>
            <a:off x="3397513" y="3298438"/>
            <a:ext cx="6209774" cy="3156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Не найден файл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Не хватает памяти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Некорректный ввод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Невалидная молекула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прочее</a:t>
            </a:r>
          </a:p>
        </p:txBody>
      </p:sp>
      <p:sp>
        <p:nvSpPr>
          <p:cNvPr id="133" name="Примеры:"/>
          <p:cNvSpPr txBox="1"/>
          <p:nvPr/>
        </p:nvSpPr>
        <p:spPr>
          <a:xfrm>
            <a:off x="909307" y="1550378"/>
            <a:ext cx="2929948" cy="97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Примеры: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Обработка исключений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Обработка исключений-2</a:t>
            </a:r>
          </a:p>
        </p:txBody>
      </p:sp>
      <p:pic>
        <p:nvPicPr>
          <p:cNvPr id="13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aseException…"/>
          <p:cNvSpPr txBox="1"/>
          <p:nvPr/>
        </p:nvSpPr>
        <p:spPr>
          <a:xfrm>
            <a:off x="3133541" y="1104349"/>
            <a:ext cx="6737718" cy="7544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BaseException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——SystemExit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——KeyboardInterrupt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——GeneratorExit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——Exception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————StopIteration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————StandardError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 …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——————ArithmeticError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——————MemoryError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 …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————Warning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——————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Обработка исключений-4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Обработка исключений-4</a:t>
            </a:r>
          </a:p>
        </p:txBody>
      </p:sp>
      <p:pic>
        <p:nvPicPr>
          <p:cNvPr id="14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Входные данные"/>
          <p:cNvSpPr/>
          <p:nvPr/>
        </p:nvSpPr>
        <p:spPr>
          <a:xfrm>
            <a:off x="4799706" y="1040645"/>
            <a:ext cx="3405388" cy="16235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1E51A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7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Входные данные</a:t>
            </a:r>
          </a:p>
        </p:txBody>
      </p:sp>
      <p:sp>
        <p:nvSpPr>
          <p:cNvPr id="148" name="Алгоритм"/>
          <p:cNvSpPr/>
          <p:nvPr/>
        </p:nvSpPr>
        <p:spPr>
          <a:xfrm>
            <a:off x="4860971" y="7615714"/>
            <a:ext cx="3282858" cy="16235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1E51A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7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Алгоритм</a:t>
            </a:r>
          </a:p>
        </p:txBody>
      </p:sp>
      <p:sp>
        <p:nvSpPr>
          <p:cNvPr id="149" name="Основная программа"/>
          <p:cNvSpPr/>
          <p:nvPr/>
        </p:nvSpPr>
        <p:spPr>
          <a:xfrm>
            <a:off x="4799706" y="4328179"/>
            <a:ext cx="3405388" cy="162353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63500">
            <a:solidFill>
              <a:srgbClr val="1E51A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700">
                <a:solidFill>
                  <a:srgbClr val="1E51A4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Основная программа</a:t>
            </a:r>
          </a:p>
        </p:txBody>
      </p:sp>
      <p:sp>
        <p:nvSpPr>
          <p:cNvPr id="150" name="Line"/>
          <p:cNvSpPr/>
          <p:nvPr/>
        </p:nvSpPr>
        <p:spPr>
          <a:xfrm>
            <a:off x="6502400" y="2930250"/>
            <a:ext cx="1" cy="1131856"/>
          </a:xfrm>
          <a:prstGeom prst="line">
            <a:avLst/>
          </a:prstGeom>
          <a:ln w="63500">
            <a:solidFill>
              <a:srgbClr val="1E51A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Line"/>
          <p:cNvSpPr/>
          <p:nvPr/>
        </p:nvSpPr>
        <p:spPr>
          <a:xfrm>
            <a:off x="5984616" y="6217784"/>
            <a:ext cx="1" cy="1131856"/>
          </a:xfrm>
          <a:prstGeom prst="line">
            <a:avLst/>
          </a:prstGeom>
          <a:ln w="63500">
            <a:solidFill>
              <a:srgbClr val="1E51A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Line"/>
          <p:cNvSpPr/>
          <p:nvPr/>
        </p:nvSpPr>
        <p:spPr>
          <a:xfrm flipV="1">
            <a:off x="7020183" y="6217784"/>
            <a:ext cx="1" cy="1138495"/>
          </a:xfrm>
          <a:prstGeom prst="line">
            <a:avLst/>
          </a:prstGeom>
          <a:ln w="63500">
            <a:solidFill>
              <a:srgbClr val="1E51A4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Общий принцип работы с исключениям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Общий принцип работы с исключениями</a:t>
            </a:r>
          </a:p>
        </p:txBody>
      </p:sp>
      <p:pic>
        <p:nvPicPr>
          <p:cNvPr id="15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if something_bad_happened:…"/>
          <p:cNvSpPr txBox="1"/>
          <p:nvPr/>
        </p:nvSpPr>
        <p:spPr>
          <a:xfrm>
            <a:off x="1926528" y="1505718"/>
            <a:ext cx="9151744" cy="117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54990">
              <a:defRPr b="0" sz="351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if</a:t>
            </a:r>
            <a:r>
              <a:t> something_bad_happened:</a:t>
            </a:r>
          </a:p>
          <a:p>
            <a:pPr lvl="2" indent="434340" algn="l" defTabSz="554990">
              <a:defRPr b="0" sz="3514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raise</a:t>
            </a:r>
            <a:r>
              <a:t> </a:t>
            </a:r>
            <a:r>
              <a:rPr>
                <a:solidFill>
                  <a:srgbClr val="0433FF"/>
                </a:solidFill>
              </a:rPr>
              <a:t>SomeException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‘message’</a:t>
            </a:r>
            <a:r>
              <a:t>)</a:t>
            </a:r>
          </a:p>
        </p:txBody>
      </p:sp>
      <p:sp>
        <p:nvSpPr>
          <p:cNvPr id="160" name="Алгоритм:"/>
          <p:cNvSpPr txBox="1"/>
          <p:nvPr/>
        </p:nvSpPr>
        <p:spPr>
          <a:xfrm>
            <a:off x="291121" y="825790"/>
            <a:ext cx="2929948" cy="9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Алгоритм:</a:t>
            </a:r>
          </a:p>
        </p:txBody>
      </p:sp>
      <p:sp>
        <p:nvSpPr>
          <p:cNvPr id="161" name="try:…"/>
          <p:cNvSpPr txBox="1"/>
          <p:nvPr/>
        </p:nvSpPr>
        <p:spPr>
          <a:xfrm>
            <a:off x="2215096" y="3411825"/>
            <a:ext cx="8574608" cy="613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try</a:t>
            </a:r>
            <a:r>
              <a:t>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выполнение алгоритма</a:t>
            </a:r>
          </a:p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except</a:t>
            </a:r>
            <a:r>
              <a:t> </a:t>
            </a:r>
            <a:r>
              <a:rPr>
                <a:solidFill>
                  <a:srgbClr val="0433FF"/>
                </a:solidFill>
              </a:rPr>
              <a:t>SomeException</a:t>
            </a:r>
            <a:r>
              <a:t> as e: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обработка исключения</a:t>
            </a:r>
          </a:p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except</a:t>
            </a:r>
            <a:r>
              <a:t> </a:t>
            </a:r>
            <a:r>
              <a:rPr>
                <a:solidFill>
                  <a:srgbClr val="0433FF"/>
                </a:solidFill>
              </a:rPr>
              <a:t>OtherException</a:t>
            </a:r>
            <a:r>
              <a:t> as e: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обработка другого исключения</a:t>
            </a:r>
          </a:p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else</a:t>
            </a:r>
            <a:r>
              <a:t>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не было исключений</a:t>
            </a:r>
          </a:p>
          <a:p>
            <a:pPr algn="l" defTabSz="549148">
              <a:defRPr b="0" sz="347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finally</a:t>
            </a:r>
            <a:r>
              <a:t>:</a:t>
            </a:r>
          </a:p>
          <a:p>
            <a:pPr lvl="2" indent="429768" algn="l" defTabSz="549148">
              <a:defRPr b="0" sz="3478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выполняется в любом случае</a:t>
            </a:r>
          </a:p>
        </p:txBody>
      </p:sp>
      <p:sp>
        <p:nvSpPr>
          <p:cNvPr id="162" name="Основная программа:"/>
          <p:cNvSpPr txBox="1"/>
          <p:nvPr/>
        </p:nvSpPr>
        <p:spPr>
          <a:xfrm>
            <a:off x="297707" y="2825876"/>
            <a:ext cx="5459411" cy="97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Основная программа: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Собственные классы исключений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Собственные классы исключений</a:t>
            </a:r>
          </a:p>
        </p:txBody>
      </p:sp>
      <p:pic>
        <p:nvPicPr>
          <p:cNvPr id="167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class AlreadyInListException(Exception):…"/>
          <p:cNvSpPr txBox="1"/>
          <p:nvPr/>
        </p:nvSpPr>
        <p:spPr>
          <a:xfrm>
            <a:off x="688204" y="1582987"/>
            <a:ext cx="11628392" cy="2851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8F00"/>
                </a:solidFill>
              </a:rPr>
              <a:t>AlreadyInListException</a:t>
            </a:r>
            <a:r>
              <a:t>(</a:t>
            </a:r>
            <a:r>
              <a:rPr>
                <a:solidFill>
                  <a:srgbClr val="008F00"/>
                </a:solidFill>
              </a:rPr>
              <a:t>Exception</a:t>
            </a:r>
            <a:r>
              <a:t>):</a:t>
            </a:r>
          </a:p>
          <a:p>
            <a:pPr lvl="2" indent="448055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item</a:t>
            </a:r>
            <a:r>
              <a:t>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positions</a:t>
            </a:r>
            <a:r>
              <a:t>):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Exception</a:t>
            </a:r>
            <a:r>
              <a:t>.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.item </a:t>
            </a:r>
            <a:r>
              <a:rPr>
                <a:solidFill>
                  <a:srgbClr val="942192"/>
                </a:solidFill>
              </a:rPr>
              <a:t>=</a:t>
            </a:r>
            <a:r>
              <a:t> item</a:t>
            </a:r>
          </a:p>
          <a:p>
            <a:pPr lvl="4" indent="896111" algn="l" defTabSz="572516">
              <a:defRPr b="0" sz="3626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.positions </a:t>
            </a:r>
            <a:r>
              <a:rPr>
                <a:solidFill>
                  <a:srgbClr val="942192"/>
                </a:solidFill>
              </a:rPr>
              <a:t>=</a:t>
            </a:r>
            <a:r>
              <a:t> positions</a:t>
            </a:r>
          </a:p>
        </p:txBody>
      </p:sp>
      <p:sp>
        <p:nvSpPr>
          <p:cNvPr id="170" name="Алгоритм:"/>
          <p:cNvSpPr txBox="1"/>
          <p:nvPr/>
        </p:nvSpPr>
        <p:spPr>
          <a:xfrm>
            <a:off x="314125" y="830342"/>
            <a:ext cx="2929947" cy="97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Алгоритм:</a:t>
            </a:r>
          </a:p>
        </p:txBody>
      </p:sp>
      <p:sp>
        <p:nvSpPr>
          <p:cNvPr id="171" name="raise AlreadyInListException((x, y), positions)"/>
          <p:cNvSpPr txBox="1"/>
          <p:nvPr/>
        </p:nvSpPr>
        <p:spPr>
          <a:xfrm>
            <a:off x="726571" y="5243330"/>
            <a:ext cx="11645590" cy="59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08254">
              <a:defRPr b="0" sz="3218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raise</a:t>
            </a:r>
            <a:r>
              <a:t> </a:t>
            </a:r>
            <a:r>
              <a:rPr>
                <a:solidFill>
                  <a:srgbClr val="0433FF"/>
                </a:solidFill>
              </a:rPr>
              <a:t>AlreadyInListException</a:t>
            </a:r>
            <a:r>
              <a:t>((x, y), positions)</a:t>
            </a:r>
          </a:p>
        </p:txBody>
      </p:sp>
      <p:sp>
        <p:nvSpPr>
          <p:cNvPr id="172" name="Вызов ошибки:"/>
          <p:cNvSpPr txBox="1"/>
          <p:nvPr/>
        </p:nvSpPr>
        <p:spPr>
          <a:xfrm>
            <a:off x="326106" y="4446727"/>
            <a:ext cx="4021638" cy="97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Вызов ошибки:</a:t>
            </a:r>
          </a:p>
        </p:txBody>
      </p:sp>
      <p:sp>
        <p:nvSpPr>
          <p:cNvPr id="173" name="try:…"/>
          <p:cNvSpPr txBox="1"/>
          <p:nvPr/>
        </p:nvSpPr>
        <p:spPr>
          <a:xfrm>
            <a:off x="1493592" y="6625470"/>
            <a:ext cx="10111548" cy="2703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try</a:t>
            </a:r>
            <a:r>
              <a:t>:</a:t>
            </a:r>
          </a:p>
          <a:p>
            <a:pPr lvl="2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выполнение алгоритма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except</a:t>
            </a:r>
            <a:r>
              <a:t> </a:t>
            </a:r>
            <a:r>
              <a:rPr>
                <a:solidFill>
                  <a:srgbClr val="0433FF"/>
                </a:solidFill>
              </a:rPr>
              <a:t>AlreadyInListException</a:t>
            </a:r>
            <a:r>
              <a:t> </a:t>
            </a:r>
            <a:r>
              <a:rPr>
                <a:solidFill>
                  <a:srgbClr val="942192"/>
                </a:solidFill>
              </a:rPr>
              <a:t>as</a:t>
            </a:r>
            <a:r>
              <a:t> e: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print</a:t>
            </a:r>
            <a:r>
              <a:t>(e.item, e.positions)</a:t>
            </a:r>
          </a:p>
        </p:txBody>
      </p:sp>
      <p:sp>
        <p:nvSpPr>
          <p:cNvPr id="174" name="Обработка ошибки:"/>
          <p:cNvSpPr txBox="1"/>
          <p:nvPr/>
        </p:nvSpPr>
        <p:spPr>
          <a:xfrm>
            <a:off x="361091" y="5916784"/>
            <a:ext cx="4931815" cy="97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Обработка ошибки: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Итератор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Итераторы</a:t>
            </a:r>
          </a:p>
        </p:txBody>
      </p:sp>
      <p:pic>
        <p:nvPicPr>
          <p:cNvPr id="179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for val in x:…"/>
          <p:cNvSpPr txBox="1"/>
          <p:nvPr/>
        </p:nvSpPr>
        <p:spPr>
          <a:xfrm>
            <a:off x="5052921" y="1973398"/>
            <a:ext cx="3939028" cy="1336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val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x: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print</a:t>
            </a:r>
            <a:r>
              <a:t>(val)</a:t>
            </a:r>
          </a:p>
        </p:txBody>
      </p:sp>
      <p:sp>
        <p:nvSpPr>
          <p:cNvPr id="182" name="Итерация по списку:"/>
          <p:cNvSpPr txBox="1"/>
          <p:nvPr/>
        </p:nvSpPr>
        <p:spPr>
          <a:xfrm>
            <a:off x="3786445" y="1008985"/>
            <a:ext cx="543190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Итерация по списку:</a:t>
            </a:r>
          </a:p>
        </p:txBody>
      </p:sp>
      <p:sp>
        <p:nvSpPr>
          <p:cNvPr id="183" name="for ch in s:…"/>
          <p:cNvSpPr txBox="1"/>
          <p:nvPr/>
        </p:nvSpPr>
        <p:spPr>
          <a:xfrm>
            <a:off x="5052921" y="4829177"/>
            <a:ext cx="3939028" cy="1239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ch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s: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print</a:t>
            </a:r>
            <a:r>
              <a:t>(ch)</a:t>
            </a:r>
          </a:p>
        </p:txBody>
      </p:sp>
      <p:sp>
        <p:nvSpPr>
          <p:cNvPr id="184" name="Итерация по строке:"/>
          <p:cNvSpPr txBox="1"/>
          <p:nvPr/>
        </p:nvSpPr>
        <p:spPr>
          <a:xfrm>
            <a:off x="3786446" y="3678608"/>
            <a:ext cx="5431909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Итерация по строке:</a:t>
            </a:r>
          </a:p>
        </p:txBody>
      </p:sp>
      <p:sp>
        <p:nvSpPr>
          <p:cNvPr id="185" name="for k in d:…"/>
          <p:cNvSpPr txBox="1"/>
          <p:nvPr/>
        </p:nvSpPr>
        <p:spPr>
          <a:xfrm>
            <a:off x="4707606" y="7178575"/>
            <a:ext cx="4629658" cy="156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for</a:t>
            </a:r>
            <a:r>
              <a:t> k </a:t>
            </a:r>
            <a:r>
              <a:rPr>
                <a:solidFill>
                  <a:srgbClr val="942192"/>
                </a:solidFill>
              </a:rPr>
              <a:t>in</a:t>
            </a:r>
            <a:r>
              <a:t> d: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print</a:t>
            </a:r>
            <a:r>
              <a:t>(k, d[k])</a:t>
            </a:r>
          </a:p>
        </p:txBody>
      </p:sp>
      <p:sp>
        <p:nvSpPr>
          <p:cNvPr id="186" name="Итерация по словарю:"/>
          <p:cNvSpPr txBox="1"/>
          <p:nvPr/>
        </p:nvSpPr>
        <p:spPr>
          <a:xfrm>
            <a:off x="3786445" y="6348232"/>
            <a:ext cx="5431909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Итерация по словарю: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Итераторы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Итераторы-2</a:t>
            </a:r>
          </a:p>
        </p:txBody>
      </p:sp>
      <p:pic>
        <p:nvPicPr>
          <p:cNvPr id="191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lass SomeIterator(object):…"/>
          <p:cNvSpPr txBox="1"/>
          <p:nvPr/>
        </p:nvSpPr>
        <p:spPr>
          <a:xfrm>
            <a:off x="2514405" y="2871383"/>
            <a:ext cx="7975990" cy="545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8F00"/>
                </a:solidFill>
              </a:rPr>
              <a:t>SomeIterator</a:t>
            </a:r>
            <a:r>
              <a:t>(</a:t>
            </a:r>
            <a:r>
              <a:rPr>
                <a:solidFill>
                  <a:srgbClr val="008F00"/>
                </a:solidFill>
              </a:rPr>
              <a:t>object</a:t>
            </a:r>
            <a:r>
              <a:t>):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</a:rPr>
              <a:t>__init__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, </a:t>
            </a:r>
            <a:r>
              <a:rPr>
                <a:solidFill>
                  <a:srgbClr val="942192"/>
                </a:solidFill>
              </a:rPr>
              <a:t>*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args</a:t>
            </a:r>
            <a:r>
              <a:t>):</a:t>
            </a:r>
          </a:p>
          <a:p>
            <a:pPr lvl="4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TODO</a:t>
            </a:r>
          </a:p>
          <a:p>
            <a:pPr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next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TODO</a:t>
            </a: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433FF"/>
                </a:solidFill>
              </a:rPr>
              <a:t>def</a:t>
            </a:r>
            <a:r>
              <a:t> </a:t>
            </a:r>
            <a:r>
              <a:rPr>
                <a:solidFill>
                  <a:srgbClr val="008F00"/>
                </a:solidFill>
              </a:rPr>
              <a:t>__iter__</a:t>
            </a:r>
            <a:r>
              <a:t>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  <a:r>
              <a:t>):</a:t>
            </a:r>
          </a:p>
          <a:p>
            <a:pPr lvl="4" algn="l">
              <a:defRPr b="0" sz="3700">
                <a:solidFill>
                  <a:srgbClr val="1E51A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42192"/>
                </a:solidFill>
              </a:rPr>
              <a:t>return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