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(+ сбор данных из интернет-ресурсов)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Хранение и поиск реакций в базах данных, извлечение информации и дизайн путей синтеза осуществляются методами, в которых реакции представляются в виде специальных графов. Интересной особенностью этого направления является то, что сами пути синтеза представляют собой направленные графы и то, что внутри отдельной реакции приходится работать с молекулярными графами, выделяя ядро реакции (атомы, непосредственно изменяющиеся в реакции) и окрестности ядра реакции разной степени близости.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Изученные матрицы графов (смежности, дистанций) являются довольно простыми и не подходят для анализа сложных молекул. Существует множество подходов, которые учитывают более полную информацию о молекулах (заряд/масса отдельных атомов, количество связей между атомами и т.п.) и направлены на создание более сложных матриц графов, что позволяет проводить более гибкий анализ молекул. Молекулярные графы, позволяющие учитывать подробную информацию о молекулах, называются весовыми графами (weighted graphs).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Atomic number weighting scheme (Barysz et al).</a:t>
            </a:r>
          </a:p>
          <a:p>
            <a:pPr/>
            <a:r>
              <a:t>Данная схема оценивает вклад атомов/связей на основе их порядкового номера и топологического порядка соответственно.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electronegativity weighting scheme (Balaban et al).</a:t>
            </a:r>
          </a:p>
          <a:p>
            <a:pPr/>
            <a:r>
              <a:t>Ng — номер группы, Z — порядковый номер элемента. X — относительная электроотрицательность.</a:t>
            </a:r>
          </a:p>
          <a:p>
            <a:pPr/>
            <a:r>
              <a:t>Данная схема отражает периодический характер электроотрицательности и позволяет создавать дескрипторы, описывающие как топологию, так и электроотрицательность молекулы.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Atomic radius weighting scheme (Ivanciuc et al).</a:t>
            </a:r>
          </a:p>
          <a:p>
            <a:pPr/>
            <a:r>
              <a:t>Название схемы говорит за себя.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графов: направленные, ненаправленные, взвешенные, молекулярные и т.д.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Два традиционных способа представления графа на примере направленного графа: список ребер, матрица смежности.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Два традиционных способа представления графа на примере ненаправленного графа: список ребер, матрица смежности.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“Floyd-Warshall algorithm”.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Для более абстрактного представления молекул можно использовать редуцированные молекулярные графы. В этом случае вершины представляют собой некоторые группы (наборы атомов), связи между вершинами соответствуют связям между группами атомов. Выбор способа редуцирования молекулы зависит от типа задачи, в котором будет использоваться редуцированное представление.</a:t>
            </a:r>
          </a:p>
          <a:p>
            <a:pPr/>
            <a:r>
              <a:t>Первый способ позволяет представить молекулу в виде системы колец и остальных функциональных групп.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Второй способ представляет молекулу в виде углеродного скелета с добавлениями гетерогрупп.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Третий способ представляет молекулу в виде системы ароматических/алифатических колец и прочих функциональных групп.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Аналогично предыдущему способу, только фрагменты алифатических колец (если они есть), рассматриваются в качестве связующих групп (линкеров).</a:t>
            </a:r>
          </a:p>
          <a:p>
            <a:pPr/>
            <a:r>
              <a:t>Возможные применения редуцированных графов:</a:t>
            </a:r>
          </a:p>
          <a:p>
            <a:pPr/>
            <a:r>
              <a:t>— экономия памяти при хранении больших химических данных: создаётся база данных наиболее популярных функциональных групп/кольцевых систем, которая затем используется в основной БД; т.о., получается избежать повторов</a:t>
            </a:r>
          </a:p>
          <a:p>
            <a:pPr/>
            <a:r>
              <a:t>— выбор компонент для скрининга: разные молекулы в процессе редукции могут быть приведены к одним и тем же редуцированным графам, что позволяет отбирать компоненты с одинаковой топологией/структурой, из чего обычно следует, что исходные молекулы обладают похожими свойствами; т.о., этот метод отбора может дополнять другие способы отбора компонент.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stepik.org" TargetMode="External"/><Relationship Id="rId4" Type="http://schemas.openxmlformats.org/officeDocument/2006/relationships/hyperlink" Target="https://en.wikipedia.org/wiki/Glossary_of_graph_theory_terms" TargetMode="External"/><Relationship Id="rId5" Type="http://schemas.openxmlformats.org/officeDocument/2006/relationships/hyperlink" Target="https://en.wikipedia.org/wiki/Simplified_molecular-input_line-entry_syste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2.png"/><Relationship Id="rId7" Type="http://schemas.openxmlformats.org/officeDocument/2006/relationships/image" Target="../media/image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Алгоритмы в хемоинформатике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Алгоритмы в хемоинформатике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лгоритм Флойда-Уоршел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Алгоритм Флойда-Уоршела</a:t>
            </a:r>
          </a:p>
        </p:txBody>
      </p:sp>
      <p:pic>
        <p:nvPicPr>
          <p:cNvPr id="17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Для графа с N вершинами создадим матрицу дистанций: dij = wij, если вершины i и j соединены ребром с весом wij, dij = infinity в обратном случае."/>
          <p:cNvSpPr txBox="1"/>
          <p:nvPr/>
        </p:nvSpPr>
        <p:spPr>
          <a:xfrm>
            <a:off x="1317316" y="2070998"/>
            <a:ext cx="10370168" cy="2436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Для графа с N вершинами создадим матрицу дистанций: </a:t>
            </a:r>
            <a:r>
              <a:rPr i="1"/>
              <a:t>d</a:t>
            </a:r>
            <a:r>
              <a:rPr baseline="-5999" i="1"/>
              <a:t>ij</a:t>
            </a:r>
            <a:r>
              <a:t> = </a:t>
            </a:r>
            <a:r>
              <a:rPr i="1"/>
              <a:t>w</a:t>
            </a:r>
            <a:r>
              <a:rPr baseline="-5999" i="1"/>
              <a:t>ij</a:t>
            </a:r>
            <a:r>
              <a:t>, если вершины </a:t>
            </a:r>
            <a:r>
              <a:rPr i="1"/>
              <a:t>i</a:t>
            </a:r>
            <a:r>
              <a:t> и </a:t>
            </a:r>
            <a:r>
              <a:rPr i="1"/>
              <a:t>j</a:t>
            </a:r>
            <a:r>
              <a:t> соединены ребром с весом </a:t>
            </a:r>
            <a:r>
              <a:rPr i="1"/>
              <a:t>w</a:t>
            </a:r>
            <a:r>
              <a:rPr baseline="-5999" i="1"/>
              <a:t>ij</a:t>
            </a:r>
            <a:r>
              <a:t>, </a:t>
            </a:r>
            <a:r>
              <a:rPr i="1"/>
              <a:t>d</a:t>
            </a:r>
            <a:r>
              <a:rPr baseline="-5999" i="1"/>
              <a:t>ij</a:t>
            </a:r>
            <a:r>
              <a:t> = </a:t>
            </a:r>
            <a:r>
              <a:rPr i="1"/>
              <a:t>infinity</a:t>
            </a:r>
            <a:r>
              <a:t> в обратном случае.</a:t>
            </a:r>
          </a:p>
        </p:txBody>
      </p:sp>
      <p:sp>
        <p:nvSpPr>
          <p:cNvPr id="174" name="for k in [0, …, N — 1]…"/>
          <p:cNvSpPr txBox="1"/>
          <p:nvPr/>
        </p:nvSpPr>
        <p:spPr>
          <a:xfrm>
            <a:off x="3635466" y="5402851"/>
            <a:ext cx="5700434" cy="232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k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[0, …, N — 1]</a:t>
            </a:r>
          </a:p>
          <a:p>
            <a:pPr lvl="2"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i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[0, …, N — 1]</a:t>
            </a:r>
          </a:p>
          <a:p>
            <a:pPr lvl="4"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j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[0, …, N — 1]</a:t>
            </a:r>
          </a:p>
          <a:p>
            <a:pPr lvl="6" algn="l">
              <a:defRPr b="0" sz="3700">
                <a:solidFill>
                  <a:srgbClr val="1E51A4"/>
                </a:solidFill>
              </a:defRPr>
            </a:pPr>
            <a:r>
              <a:t>d</a:t>
            </a:r>
            <a:r>
              <a:rPr baseline="-5999"/>
              <a:t>ij</a:t>
            </a:r>
            <a:r>
              <a:t> </a:t>
            </a:r>
            <a:r>
              <a:rPr>
                <a:solidFill>
                  <a:srgbClr val="942192"/>
                </a:solidFill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min</a:t>
            </a:r>
            <a:r>
              <a:t>(d</a:t>
            </a:r>
            <a:r>
              <a:rPr baseline="-5999"/>
              <a:t>ij</a:t>
            </a:r>
            <a:r>
              <a:t>, d</a:t>
            </a:r>
            <a:r>
              <a:rPr baseline="-5999"/>
              <a:t>ik</a:t>
            </a:r>
            <a:r>
              <a:t> </a:t>
            </a:r>
            <a:r>
              <a:rPr>
                <a:solidFill>
                  <a:srgbClr val="942192"/>
                </a:solidFill>
              </a:rPr>
              <a:t>+</a:t>
            </a:r>
            <a:r>
              <a:t> d</a:t>
            </a:r>
            <a:r>
              <a:rPr baseline="-5999"/>
              <a:t>kj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Химические графы: молеку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молекулы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483" y="922316"/>
            <a:ext cx="11365834" cy="852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3300"/>
            <a:ext cx="1601028" cy="1131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Химические графы: структуры Маркуш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структуры Маркуша</a:t>
            </a:r>
          </a:p>
        </p:txBody>
      </p:sp>
      <p:pic>
        <p:nvPicPr>
          <p:cNvPr id="183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350" y="1212850"/>
            <a:ext cx="10960100" cy="732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Химические графы: редукция молеку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редукция молекулы</a:t>
            </a:r>
          </a:p>
        </p:txBody>
      </p:sp>
      <p:pic>
        <p:nvPicPr>
          <p:cNvPr id="18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17-10-14 00.40.30.png" descr="Screenshot 2017-10-14 00.40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10" y="3821752"/>
            <a:ext cx="5552952" cy="319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shot 2017-10-14 00.40.59.png" descr="Screenshot 2017-10-14 00.40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4824" y="3821752"/>
            <a:ext cx="5451266" cy="3199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Исходная молекула"/>
          <p:cNvSpPr txBox="1"/>
          <p:nvPr/>
        </p:nvSpPr>
        <p:spPr>
          <a:xfrm>
            <a:off x="1096447" y="7345695"/>
            <a:ext cx="4657477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Исходная молекула</a:t>
            </a:r>
          </a:p>
        </p:txBody>
      </p:sp>
      <p:sp>
        <p:nvSpPr>
          <p:cNvPr id="191" name="Редуцированный граф"/>
          <p:cNvSpPr txBox="1"/>
          <p:nvPr/>
        </p:nvSpPr>
        <p:spPr>
          <a:xfrm>
            <a:off x="7038441" y="7345695"/>
            <a:ext cx="51840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Редуцированный граф</a:t>
            </a:r>
          </a:p>
        </p:txBody>
      </p:sp>
      <p:sp>
        <p:nvSpPr>
          <p:cNvPr id="192" name="Первый способ: вершины редуцированного графа представляют собой кольцевые системы либо нецикличные функциональные группы."/>
          <p:cNvSpPr txBox="1"/>
          <p:nvPr/>
        </p:nvSpPr>
        <p:spPr>
          <a:xfrm>
            <a:off x="1752002" y="1248128"/>
            <a:ext cx="9500796" cy="22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54990">
              <a:defRPr b="0" sz="3514">
                <a:solidFill>
                  <a:srgbClr val="1E51A4"/>
                </a:solidFill>
              </a:defRPr>
            </a:lvl1pPr>
          </a:lstStyle>
          <a:p>
            <a:pPr/>
            <a:r>
              <a:t>Первый способ: вершины редуцированного графа представляют собой кольцевые системы либо нецикличные функциональные группы.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Химические графы: редукция молеку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редукция молекулы</a:t>
            </a:r>
          </a:p>
        </p:txBody>
      </p:sp>
      <p:pic>
        <p:nvPicPr>
          <p:cNvPr id="19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Исходная молекула"/>
          <p:cNvSpPr txBox="1"/>
          <p:nvPr/>
        </p:nvSpPr>
        <p:spPr>
          <a:xfrm>
            <a:off x="230868" y="3772303"/>
            <a:ext cx="2485612" cy="147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Исходная молекула</a:t>
            </a:r>
          </a:p>
        </p:txBody>
      </p:sp>
      <p:sp>
        <p:nvSpPr>
          <p:cNvPr id="199" name="Редуцированный граф"/>
          <p:cNvSpPr txBox="1"/>
          <p:nvPr/>
        </p:nvSpPr>
        <p:spPr>
          <a:xfrm>
            <a:off x="204911" y="6758192"/>
            <a:ext cx="4077565" cy="14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Редуцированный граф</a:t>
            </a:r>
          </a:p>
        </p:txBody>
      </p:sp>
      <p:sp>
        <p:nvSpPr>
          <p:cNvPr id="200" name="Второй способ: вершины редуцированного графа представляют собой углеродные или гетерогенные группы."/>
          <p:cNvSpPr txBox="1"/>
          <p:nvPr/>
        </p:nvSpPr>
        <p:spPr>
          <a:xfrm>
            <a:off x="1752002" y="1248128"/>
            <a:ext cx="9736405" cy="181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Второй способ: вершины редуцированного графа представляют собой углеродные или гетерогенные группы.</a:t>
            </a:r>
          </a:p>
        </p:txBody>
      </p:sp>
      <p:pic>
        <p:nvPicPr>
          <p:cNvPr id="201" name="Screenshot 2017-10-14 00.47.49.png" descr="Screenshot 2017-10-14 00.47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2217" y="6105613"/>
            <a:ext cx="8377672" cy="2775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shot 2017-10-14 00.58.59.png" descr="Screenshot 2017-10-14 00.58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22304" y="3038238"/>
            <a:ext cx="6177498" cy="2938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Химические графы: редукция молеку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редукция молекулы</a:t>
            </a:r>
          </a:p>
        </p:txBody>
      </p:sp>
      <p:pic>
        <p:nvPicPr>
          <p:cNvPr id="20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Исходная молекула"/>
          <p:cNvSpPr txBox="1"/>
          <p:nvPr/>
        </p:nvSpPr>
        <p:spPr>
          <a:xfrm>
            <a:off x="1096447" y="7345695"/>
            <a:ext cx="4657477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Исходная молекула</a:t>
            </a:r>
          </a:p>
        </p:txBody>
      </p:sp>
      <p:sp>
        <p:nvSpPr>
          <p:cNvPr id="209" name="Редуцированный граф"/>
          <p:cNvSpPr txBox="1"/>
          <p:nvPr/>
        </p:nvSpPr>
        <p:spPr>
          <a:xfrm>
            <a:off x="7038441" y="7345695"/>
            <a:ext cx="51840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Редуцированный граф</a:t>
            </a:r>
          </a:p>
        </p:txBody>
      </p:sp>
      <p:sp>
        <p:nvSpPr>
          <p:cNvPr id="210" name="Третий способ: вершины редуцированного графа представляют собой ароматические кольца, алифатические кольца и остальные функциональные группы."/>
          <p:cNvSpPr txBox="1"/>
          <p:nvPr/>
        </p:nvSpPr>
        <p:spPr>
          <a:xfrm>
            <a:off x="1379043" y="1114164"/>
            <a:ext cx="10246714" cy="258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Третий способ: вершины редуцированного графа представляют собой ароматические кольца, алифатические кольца и остальные функциональные группы.</a:t>
            </a:r>
          </a:p>
        </p:txBody>
      </p:sp>
      <p:pic>
        <p:nvPicPr>
          <p:cNvPr id="211" name="Screenshot 2017-10-14 00.51.06.png" descr="Screenshot 2017-10-14 00.51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3981" y="4037667"/>
            <a:ext cx="5552953" cy="2767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shot 2017-10-14 01.00.00.png" descr="Screenshot 2017-10-14 01.00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8710" y="4057195"/>
            <a:ext cx="5552952" cy="272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Химические графы: редукция молеку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редукция молекулы</a:t>
            </a:r>
          </a:p>
        </p:txBody>
      </p:sp>
      <p:pic>
        <p:nvPicPr>
          <p:cNvPr id="21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Исходная молекула"/>
          <p:cNvSpPr txBox="1"/>
          <p:nvPr/>
        </p:nvSpPr>
        <p:spPr>
          <a:xfrm>
            <a:off x="1096447" y="7345695"/>
            <a:ext cx="4657477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Исходная молекула</a:t>
            </a:r>
          </a:p>
        </p:txBody>
      </p:sp>
      <p:sp>
        <p:nvSpPr>
          <p:cNvPr id="219" name="Редуцированный граф"/>
          <p:cNvSpPr txBox="1"/>
          <p:nvPr/>
        </p:nvSpPr>
        <p:spPr>
          <a:xfrm>
            <a:off x="7038441" y="7345695"/>
            <a:ext cx="51840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Редуцированный граф</a:t>
            </a:r>
          </a:p>
        </p:txBody>
      </p:sp>
      <p:sp>
        <p:nvSpPr>
          <p:cNvPr id="220" name="Четвертый способ: вершины редуцированного графа представляют собой ароматические кольца, функциональные группы и связующие группы."/>
          <p:cNvSpPr txBox="1"/>
          <p:nvPr/>
        </p:nvSpPr>
        <p:spPr>
          <a:xfrm>
            <a:off x="1379043" y="1114164"/>
            <a:ext cx="10246714" cy="258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Четвертый способ: вершины редуцированного графа представляют собой ароматические кольца, функциональные группы и связующие группы.</a:t>
            </a:r>
          </a:p>
        </p:txBody>
      </p:sp>
      <p:pic>
        <p:nvPicPr>
          <p:cNvPr id="221" name="Screenshot 2017-10-14 01.20.21.png" descr="Screenshot 2017-10-14 01.20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3432" y="3822699"/>
            <a:ext cx="6434051" cy="319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shot 2017-10-14 01.28.42.png" descr="Screenshot 2017-10-14 01.28.4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9463" y="4162911"/>
            <a:ext cx="5511446" cy="2517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Химические графы: реакци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Химические графы: реакции</a:t>
            </a:r>
          </a:p>
        </p:txBody>
      </p:sp>
      <p:pic>
        <p:nvPicPr>
          <p:cNvPr id="22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780128"/>
            <a:ext cx="13004800" cy="501750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A"/>
          <p:cNvSpPr/>
          <p:nvPr/>
        </p:nvSpPr>
        <p:spPr>
          <a:xfrm>
            <a:off x="1777422" y="6334083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0" name="B"/>
          <p:cNvSpPr/>
          <p:nvPr/>
        </p:nvSpPr>
        <p:spPr>
          <a:xfrm>
            <a:off x="1777422" y="7854455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1" name="D"/>
          <p:cNvSpPr/>
          <p:nvPr/>
        </p:nvSpPr>
        <p:spPr>
          <a:xfrm>
            <a:off x="3508910" y="7854455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2" name="C"/>
          <p:cNvSpPr/>
          <p:nvPr/>
        </p:nvSpPr>
        <p:spPr>
          <a:xfrm>
            <a:off x="3508910" y="6334083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3" name="E"/>
          <p:cNvSpPr/>
          <p:nvPr/>
        </p:nvSpPr>
        <p:spPr>
          <a:xfrm>
            <a:off x="5536127" y="7098640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4" name="F"/>
          <p:cNvSpPr/>
          <p:nvPr/>
        </p:nvSpPr>
        <p:spPr>
          <a:xfrm>
            <a:off x="7257390" y="7098640"/>
            <a:ext cx="527463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5" name="G"/>
          <p:cNvSpPr/>
          <p:nvPr/>
        </p:nvSpPr>
        <p:spPr>
          <a:xfrm>
            <a:off x="8978652" y="7098640"/>
            <a:ext cx="527463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6" name="H"/>
          <p:cNvSpPr/>
          <p:nvPr/>
        </p:nvSpPr>
        <p:spPr>
          <a:xfrm>
            <a:off x="10699914" y="7098640"/>
            <a:ext cx="527464" cy="529195"/>
          </a:xfrm>
          <a:prstGeom prst="ellipse">
            <a:avLst/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37" name="Line"/>
          <p:cNvSpPr/>
          <p:nvPr/>
        </p:nvSpPr>
        <p:spPr>
          <a:xfrm>
            <a:off x="2494890" y="6598680"/>
            <a:ext cx="82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2494890" y="8119052"/>
            <a:ext cx="82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6248482" y="7363237"/>
            <a:ext cx="8240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7969744" y="7363237"/>
            <a:ext cx="8240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Line"/>
          <p:cNvSpPr/>
          <p:nvPr/>
        </p:nvSpPr>
        <p:spPr>
          <a:xfrm>
            <a:off x="9691007" y="7363237"/>
            <a:ext cx="824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4226378" y="6598680"/>
            <a:ext cx="1046926" cy="5141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 flipV="1">
            <a:off x="4226378" y="7656655"/>
            <a:ext cx="1046459" cy="4623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Матрицы молекулярных графов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Матрицы молекулярных графов</a:t>
            </a:r>
          </a:p>
        </p:txBody>
      </p:sp>
      <p:pic>
        <p:nvPicPr>
          <p:cNvPr id="24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(V, E, Sy, Bo, Vw, Ew, w) — молекулярный граф, где:…"/>
          <p:cNvSpPr txBox="1"/>
          <p:nvPr/>
        </p:nvSpPr>
        <p:spPr>
          <a:xfrm>
            <a:off x="990085" y="1729326"/>
            <a:ext cx="11024630" cy="6294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G(</a:t>
            </a:r>
            <a:r>
              <a:rPr i="1"/>
              <a:t>V</a:t>
            </a:r>
            <a:r>
              <a:t>, </a:t>
            </a:r>
            <a:r>
              <a:rPr i="1"/>
              <a:t>E</a:t>
            </a:r>
            <a:r>
              <a:t>, </a:t>
            </a:r>
            <a:r>
              <a:rPr i="1"/>
              <a:t>Sy</a:t>
            </a:r>
            <a:r>
              <a:t>, </a:t>
            </a:r>
            <a:r>
              <a:rPr i="1"/>
              <a:t>Bo</a:t>
            </a:r>
            <a:r>
              <a:t>, </a:t>
            </a:r>
            <a:r>
              <a:rPr i="1"/>
              <a:t>Vw</a:t>
            </a:r>
            <a:r>
              <a:t>, </a:t>
            </a:r>
            <a:r>
              <a:rPr i="1"/>
              <a:t>Ew</a:t>
            </a:r>
            <a:r>
              <a:t>, </a:t>
            </a:r>
            <a:r>
              <a:rPr i="1"/>
              <a:t>w</a:t>
            </a:r>
            <a:r>
              <a:t>) — молекулярный граф, где: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V</a:t>
            </a:r>
            <a:r>
              <a:t> — набор вершин графа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E</a:t>
            </a:r>
            <a:r>
              <a:t> — набор ребер графа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Sy</a:t>
            </a:r>
            <a:r>
              <a:t> — набор символов, кодирующих вершины графа (</a:t>
            </a:r>
            <a:r>
              <a:rPr i="1"/>
              <a:t>C</a:t>
            </a:r>
            <a:r>
              <a:t>, </a:t>
            </a:r>
            <a:r>
              <a:rPr i="1"/>
              <a:t>N</a:t>
            </a:r>
            <a:r>
              <a:t>, </a:t>
            </a:r>
            <a:r>
              <a:rPr i="1"/>
              <a:t>O</a:t>
            </a:r>
            <a:r>
              <a:t>, </a:t>
            </a:r>
            <a:r>
              <a:rPr i="1"/>
              <a:t>Br</a:t>
            </a:r>
            <a:r>
              <a:t>, …)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Bo</a:t>
            </a:r>
            <a:r>
              <a:t> — набор типов ребер (связи — </a:t>
            </a:r>
            <a:r>
              <a:rPr i="1"/>
              <a:t>одинарная</a:t>
            </a:r>
            <a:r>
              <a:t>, </a:t>
            </a:r>
            <a:r>
              <a:rPr i="1"/>
              <a:t>двойная</a:t>
            </a:r>
            <a:r>
              <a:t>, </a:t>
            </a:r>
            <a:r>
              <a:rPr i="1"/>
              <a:t>ароматическая</a:t>
            </a:r>
            <a:r>
              <a:t>, …)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Vw</a:t>
            </a:r>
            <a:r>
              <a:t> — набор весов вершин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Ew</a:t>
            </a:r>
            <a:r>
              <a:t> — набор весов ребер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w</a:t>
            </a:r>
            <a:r>
              <a:t> — используемая весовая схема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Обобщенные матрицы смежности/дистанци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Обобщенные матрицы смежности/дистанции</a:t>
            </a:r>
          </a:p>
        </p:txBody>
      </p:sp>
      <p:pic>
        <p:nvPicPr>
          <p:cNvPr id="254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shot 2017-10-14 02.57.38.png" descr="Screenshot 2017-10-14 02.57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974" y="1339954"/>
            <a:ext cx="6917973" cy="2549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shot 2017-10-14 02.58.04.png" descr="Screenshot 2017-10-14 02.58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79808" y="2101377"/>
            <a:ext cx="5000018" cy="1406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creenshot 2017-10-14 02.59.00.png" descr="Screenshot 2017-10-14 02.59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30605" y="4593510"/>
            <a:ext cx="6143590" cy="1608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shot 2017-10-14 02.59.47.png" descr="Screenshot 2017-10-14 02.59.4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45580" y="6905353"/>
            <a:ext cx="7913640" cy="1508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лан заняти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План занятий</a:t>
            </a:r>
          </a:p>
        </p:txBody>
      </p:sp>
      <p:sp>
        <p:nvSpPr>
          <p:cNvPr id="123" name="Представление химических структур…"/>
          <p:cNvSpPr txBox="1"/>
          <p:nvPr/>
        </p:nvSpPr>
        <p:spPr>
          <a:xfrm>
            <a:off x="1431725" y="2567046"/>
            <a:ext cx="10141350" cy="476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Представление химических структур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Представление молекул в 3D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Молекулярные дескрипторы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Виртуальный скрининг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QSAR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Разработка молекул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Разработка комбинаторных библиотек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Генерация путей синтеза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имер весовой схемы №1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 весовой схемы №1</a:t>
            </a:r>
          </a:p>
        </p:txBody>
      </p:sp>
      <p:pic>
        <p:nvPicPr>
          <p:cNvPr id="26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shot 2017-10-14 03.02.31.png" descr="Screenshot 2017-10-14 03.02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751" y="2205434"/>
            <a:ext cx="5112785" cy="1328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shot 2017-10-14 03.02.54.png" descr="Screenshot 2017-10-14 03.02.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31976" y="2167909"/>
            <a:ext cx="6515073" cy="140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shot 2017-10-14 03.05.23.png" descr="Screenshot 2017-10-14 03.05.2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9659" y="5438389"/>
            <a:ext cx="2275046" cy="2984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shot 2017-10-14 03.05.52.png" descr="Screenshot 2017-10-14 03.05.5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49137" y="4964816"/>
            <a:ext cx="9866004" cy="393184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Определение:"/>
          <p:cNvSpPr txBox="1"/>
          <p:nvPr/>
        </p:nvSpPr>
        <p:spPr>
          <a:xfrm>
            <a:off x="230868" y="1102717"/>
            <a:ext cx="333189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Определение:</a:t>
            </a:r>
          </a:p>
        </p:txBody>
      </p:sp>
      <p:sp>
        <p:nvSpPr>
          <p:cNvPr id="267" name="Пример:"/>
          <p:cNvSpPr txBox="1"/>
          <p:nvPr/>
        </p:nvSpPr>
        <p:spPr>
          <a:xfrm>
            <a:off x="230868" y="4098886"/>
            <a:ext cx="211071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имер весовой схемы №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 весовой схемы №2</a:t>
            </a:r>
          </a:p>
        </p:txBody>
      </p:sp>
      <p:pic>
        <p:nvPicPr>
          <p:cNvPr id="27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Определение:"/>
          <p:cNvSpPr txBox="1"/>
          <p:nvPr/>
        </p:nvSpPr>
        <p:spPr>
          <a:xfrm>
            <a:off x="230868" y="1076725"/>
            <a:ext cx="333189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Определение:</a:t>
            </a:r>
          </a:p>
        </p:txBody>
      </p:sp>
      <p:pic>
        <p:nvPicPr>
          <p:cNvPr id="274" name="Screenshot 2017-10-14 03.24.06.png" descr="Screenshot 2017-10-14 03.24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0491" y="2470125"/>
            <a:ext cx="7723818" cy="942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shot 2017-10-14 03.24.54.png" descr="Screenshot 2017-10-14 03.24.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6008" y="4173551"/>
            <a:ext cx="4372784" cy="146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creenshot 2017-10-14 03.25.19.png" descr="Screenshot 2017-10-14 03.25.1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10874" y="6400091"/>
            <a:ext cx="4983052" cy="1465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Пример весовой схемы №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 весовой схемы №3</a:t>
            </a:r>
          </a:p>
        </p:txBody>
      </p:sp>
      <p:pic>
        <p:nvPicPr>
          <p:cNvPr id="28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Определение:"/>
          <p:cNvSpPr txBox="1"/>
          <p:nvPr/>
        </p:nvSpPr>
        <p:spPr>
          <a:xfrm>
            <a:off x="230868" y="1076725"/>
            <a:ext cx="333189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Определение:</a:t>
            </a:r>
          </a:p>
        </p:txBody>
      </p:sp>
      <p:pic>
        <p:nvPicPr>
          <p:cNvPr id="283" name="Screenshot 2017-10-14 04.08.43.png" descr="Screenshot 2017-10-14 04.08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3918" y="2848361"/>
            <a:ext cx="5476964" cy="1187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Screenshot 2017-10-14 04.09.09.png" descr="Screenshot 2017-10-14 04.09.0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8257" y="4521035"/>
            <a:ext cx="6948286" cy="1411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implified Molecular Input Line Entry System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Simplified Molecular Input Line Entry System</a:t>
            </a:r>
          </a:p>
        </p:txBody>
      </p:sp>
      <p:pic>
        <p:nvPicPr>
          <p:cNvPr id="289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?"/>
          <p:cNvSpPr txBox="1"/>
          <p:nvPr/>
        </p:nvSpPr>
        <p:spPr>
          <a:xfrm>
            <a:off x="6564375" y="1377950"/>
            <a:ext cx="43093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>
                <a:solidFill>
                  <a:srgbClr val="FF2600"/>
                </a:solidFill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408" y="2798966"/>
            <a:ext cx="7687984" cy="4155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MILES, разрыв циклов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SMILES, разрыв циклов</a:t>
            </a:r>
          </a:p>
        </p:txBody>
      </p:sp>
      <p:pic>
        <p:nvPicPr>
          <p:cNvPr id="294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9120" y="2723916"/>
            <a:ext cx="7542760" cy="407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MILES, перечисление ветве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SMILES, перечисление ветвей</a:t>
            </a:r>
          </a:p>
        </p:txBody>
      </p:sp>
      <p:pic>
        <p:nvPicPr>
          <p:cNvPr id="298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0926" y="2759641"/>
            <a:ext cx="7551548" cy="4081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4057" y="7882730"/>
            <a:ext cx="9545286" cy="1012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Дополнительные материа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Дополнительные материалы</a:t>
            </a:r>
          </a:p>
        </p:txBody>
      </p:sp>
      <p:pic>
        <p:nvPicPr>
          <p:cNvPr id="303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J.-L. Faulon, A. Bender, Handbook of cheminformatics algorithms (chapter 1)…"/>
          <p:cNvSpPr txBox="1"/>
          <p:nvPr/>
        </p:nvSpPr>
        <p:spPr>
          <a:xfrm>
            <a:off x="2120921" y="1913625"/>
            <a:ext cx="8762958" cy="2381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J.-L. Faulon, A. Bender, Handbook of cheminformatics algorithms (chapter 1)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A. Leach, V. Gillet, An introduction to cheminformatics (chapter 1)</a:t>
            </a:r>
          </a:p>
        </p:txBody>
      </p:sp>
      <p:sp>
        <p:nvSpPr>
          <p:cNvPr id="305" name="Литература"/>
          <p:cNvSpPr txBox="1"/>
          <p:nvPr/>
        </p:nvSpPr>
        <p:spPr>
          <a:xfrm>
            <a:off x="822755" y="1073776"/>
            <a:ext cx="309534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Литература</a:t>
            </a:r>
          </a:p>
        </p:txBody>
      </p:sp>
      <p:sp>
        <p:nvSpPr>
          <p:cNvPr id="306" name="Wikipedia"/>
          <p:cNvSpPr txBox="1"/>
          <p:nvPr/>
        </p:nvSpPr>
        <p:spPr>
          <a:xfrm>
            <a:off x="759420" y="4359974"/>
            <a:ext cx="231182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Wikipedia</a:t>
            </a:r>
          </a:p>
        </p:txBody>
      </p:sp>
      <p:sp>
        <p:nvSpPr>
          <p:cNvPr id="307" name="stepik.org"/>
          <p:cNvSpPr txBox="1"/>
          <p:nvPr/>
        </p:nvSpPr>
        <p:spPr>
          <a:xfrm>
            <a:off x="759420" y="6598611"/>
            <a:ext cx="231182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 u="sng">
                <a:solidFill>
                  <a:srgbClr val="1E51A4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stepik.org</a:t>
            </a:r>
          </a:p>
        </p:txBody>
      </p:sp>
      <p:sp>
        <p:nvSpPr>
          <p:cNvPr id="308" name="Graph glossary…"/>
          <p:cNvSpPr txBox="1"/>
          <p:nvPr/>
        </p:nvSpPr>
        <p:spPr>
          <a:xfrm>
            <a:off x="2165247" y="5199824"/>
            <a:ext cx="5312847" cy="133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Graph glossary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SMILES specification</a:t>
            </a:r>
          </a:p>
        </p:txBody>
      </p:sp>
      <p:sp>
        <p:nvSpPr>
          <p:cNvPr id="309" name="“Основы теории графов”"/>
          <p:cNvSpPr txBox="1"/>
          <p:nvPr/>
        </p:nvSpPr>
        <p:spPr>
          <a:xfrm>
            <a:off x="2184091" y="7440976"/>
            <a:ext cx="639564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“Основы теории графов”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Представление химических структур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Представление химических структур</a:t>
            </a:r>
          </a:p>
        </p:txBody>
      </p:sp>
      <p:pic>
        <p:nvPicPr>
          <p:cNvPr id="129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Элементы теории графов…"/>
          <p:cNvSpPr txBox="1"/>
          <p:nvPr/>
        </p:nvSpPr>
        <p:spPr>
          <a:xfrm>
            <a:off x="2937803" y="3296812"/>
            <a:ext cx="7129194" cy="315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Элементы теории графов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Химические графы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Молекулярные графы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Матрицы графов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Представление SMILES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Элементы теории графов: приме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Элементы теории графов: примеры</a:t>
            </a:r>
          </a:p>
        </p:txBody>
      </p:sp>
      <p:pic>
        <p:nvPicPr>
          <p:cNvPr id="133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3471" y="1734877"/>
            <a:ext cx="3934421" cy="2596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77106" y="1453077"/>
            <a:ext cx="3934421" cy="3160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shot 2017-10-13 02.07.09.png" descr="Screenshot 2017-10-13 02.07.0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4398" y="5291901"/>
            <a:ext cx="4112567" cy="3231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21963" y="5327394"/>
            <a:ext cx="3844509" cy="3160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едставление направленного граф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Представление направленного графа</a:t>
            </a:r>
          </a:p>
        </p:txBody>
      </p:sp>
      <p:pic>
        <p:nvPicPr>
          <p:cNvPr id="14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Список ребер:…"/>
          <p:cNvSpPr txBox="1"/>
          <p:nvPr/>
        </p:nvSpPr>
        <p:spPr>
          <a:xfrm>
            <a:off x="915554" y="5324241"/>
            <a:ext cx="5335162" cy="29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>
                <a:solidFill>
                  <a:srgbClr val="1E51A4"/>
                </a:solidFill>
              </a:defRPr>
            </a:pPr>
            <a:r>
              <a:t>Список ребер: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(1, 2), (1, 3), (1, 4), (2, 4), (2, 5), (3, 6), (4, 3), (4, 6), (4, 7), (5, 4), (5, 7), (7, 6)</a:t>
            </a:r>
          </a:p>
        </p:txBody>
      </p:sp>
      <p:sp>
        <p:nvSpPr>
          <p:cNvPr id="144" name="Матрица смежности:…"/>
          <p:cNvSpPr txBox="1"/>
          <p:nvPr/>
        </p:nvSpPr>
        <p:spPr>
          <a:xfrm>
            <a:off x="7836994" y="1869435"/>
            <a:ext cx="3450235" cy="640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>
                <a:solidFill>
                  <a:srgbClr val="1E51A4"/>
                </a:solidFill>
              </a:defRPr>
            </a:pPr>
            <a:r>
              <a:t>Матрица смежности: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   </a:t>
            </a:r>
            <a:r>
              <a:rPr b="1"/>
              <a:t>1 2 3 4 5 6 7</a:t>
            </a:r>
            <a:r>
              <a:t> 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1 </a:t>
            </a:r>
            <a:r>
              <a:t>0 </a:t>
            </a:r>
            <a:r>
              <a:rPr b="1">
                <a:solidFill>
                  <a:srgbClr val="FF2600"/>
                </a:solidFill>
              </a:rPr>
              <a:t>1 1 1</a:t>
            </a:r>
            <a:r>
              <a:t> 0 0 0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2</a:t>
            </a:r>
            <a:r>
              <a:t> 0 0 0 </a:t>
            </a:r>
            <a:r>
              <a:rPr b="1">
                <a:solidFill>
                  <a:srgbClr val="FF2600"/>
                </a:solidFill>
              </a:rPr>
              <a:t>1 1</a:t>
            </a:r>
            <a:r>
              <a:t> 0 0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3</a:t>
            </a:r>
            <a:r>
              <a:t> 0 0 0 0 0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4</a:t>
            </a:r>
            <a:r>
              <a:t>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 </a:t>
            </a:r>
            <a:r>
              <a:rPr b="1">
                <a:solidFill>
                  <a:srgbClr val="FF2600"/>
                </a:solidFill>
              </a:rPr>
              <a:t>1 1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5</a:t>
            </a:r>
            <a:r>
              <a:t> 0 0 0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 </a:t>
            </a:r>
            <a:r>
              <a:rPr b="1">
                <a:solidFill>
                  <a:srgbClr val="FF2600"/>
                </a:solidFill>
              </a:rPr>
              <a:t>1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6</a:t>
            </a:r>
            <a:r>
              <a:t> 0 0 0 0 0 0 0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rPr b="1"/>
              <a:t>7</a:t>
            </a:r>
            <a:r>
              <a:t> 0 0 0 0 0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188" y="1229354"/>
            <a:ext cx="6295894" cy="364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едставление ненаправленного граф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Представление ненаправленного графа</a:t>
            </a:r>
          </a:p>
        </p:txBody>
      </p:sp>
      <p:pic>
        <p:nvPicPr>
          <p:cNvPr id="15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Список ребер:…"/>
          <p:cNvSpPr txBox="1"/>
          <p:nvPr/>
        </p:nvSpPr>
        <p:spPr>
          <a:xfrm>
            <a:off x="1175197" y="5291900"/>
            <a:ext cx="3934421" cy="294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>
                <a:solidFill>
                  <a:srgbClr val="1E51A4"/>
                </a:solidFill>
              </a:defRPr>
            </a:pPr>
            <a:r>
              <a:t>Список ребер: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(1, 2), (1, 5), (2, 3), (2, 5), (3, 4), (4, 5), (4, 6)</a:t>
            </a:r>
          </a:p>
        </p:txBody>
      </p:sp>
      <p:sp>
        <p:nvSpPr>
          <p:cNvPr id="152" name="Матрица смежности:…"/>
          <p:cNvSpPr txBox="1"/>
          <p:nvPr/>
        </p:nvSpPr>
        <p:spPr>
          <a:xfrm>
            <a:off x="8835207" y="2799604"/>
            <a:ext cx="3018238" cy="560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54990">
              <a:defRPr b="0" sz="3514">
                <a:solidFill>
                  <a:srgbClr val="1E51A4"/>
                </a:solidFill>
              </a:defRPr>
            </a:pPr>
            <a:r>
              <a:t>Матрица смежности: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t>   </a:t>
            </a:r>
            <a:r>
              <a:rPr b="1"/>
              <a:t>1 2 3 4 5 6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2</a:t>
            </a:r>
            <a:r>
              <a:t>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3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4</a:t>
            </a:r>
            <a:r>
              <a:t>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rPr>
                <a:solidFill>
                  <a:srgbClr val="FF2600"/>
                </a:solidFill>
              </a:rPr>
              <a:t> </a:t>
            </a:r>
            <a:r>
              <a:rPr b="1">
                <a:solidFill>
                  <a:srgbClr val="FF2600"/>
                </a:solidFill>
              </a:rPr>
              <a:t>1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5</a:t>
            </a:r>
            <a:r>
              <a:t>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rPr>
                <a:solidFill>
                  <a:srgbClr val="FF2600"/>
                </a:solidFill>
              </a:rPr>
              <a:t>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</a:t>
            </a:r>
          </a:p>
          <a:p>
            <a:pPr algn="l" defTabSz="554990">
              <a:defRPr b="0" sz="3514">
                <a:solidFill>
                  <a:srgbClr val="1E51A4"/>
                </a:solidFill>
              </a:defRPr>
            </a:pPr>
            <a:r>
              <a:rPr b="1"/>
              <a:t>6</a:t>
            </a:r>
            <a:r>
              <a:t> 0 0 0 </a:t>
            </a:r>
            <a:r>
              <a:rPr b="1">
                <a:solidFill>
                  <a:srgbClr val="FF2600"/>
                </a:solidFill>
              </a:rPr>
              <a:t>1</a:t>
            </a:r>
            <a:r>
              <a:t> 0 0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5197" y="1734877"/>
            <a:ext cx="3934421" cy="259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Определения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Определения</a:t>
            </a:r>
          </a:p>
        </p:txBody>
      </p:sp>
      <p:pic>
        <p:nvPicPr>
          <p:cNvPr id="158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Степень вершины — количество других вершин графа, смежных с заданной.…"/>
          <p:cNvSpPr txBox="1"/>
          <p:nvPr/>
        </p:nvSpPr>
        <p:spPr>
          <a:xfrm>
            <a:off x="1669610" y="1859192"/>
            <a:ext cx="9665580" cy="603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Степень вершины</a:t>
            </a:r>
            <a:r>
              <a:t> — количество других вершин графа, смежных с заданной.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Маршрут</a:t>
            </a:r>
            <a:r>
              <a:t> — последовательность вида </a:t>
            </a:r>
            <a:r>
              <a:rPr i="1"/>
              <a:t>v</a:t>
            </a:r>
            <a:r>
              <a:rPr baseline="-5999" i="1"/>
              <a:t>0</a:t>
            </a:r>
            <a:r>
              <a:t>, </a:t>
            </a:r>
            <a:r>
              <a:rPr i="1"/>
              <a:t>v</a:t>
            </a:r>
            <a:r>
              <a:rPr baseline="-5999" i="1"/>
              <a:t>1</a:t>
            </a:r>
            <a:r>
              <a:t>, …, </a:t>
            </a:r>
            <a:r>
              <a:rPr i="1"/>
              <a:t>v</a:t>
            </a:r>
            <a:r>
              <a:rPr baseline="-5999" i="1"/>
              <a:t>k</a:t>
            </a:r>
            <a:r>
              <a:rPr i="1"/>
              <a:t>,</a:t>
            </a:r>
            <a:r>
              <a:t> в которой любые два соседних элемента </a:t>
            </a:r>
            <a:r>
              <a:rPr i="1"/>
              <a:t>v</a:t>
            </a:r>
            <a:r>
              <a:rPr baseline="-5999" i="1"/>
              <a:t>i</a:t>
            </a:r>
            <a:r>
              <a:t>, </a:t>
            </a:r>
            <a:r>
              <a:rPr i="1"/>
              <a:t>v</a:t>
            </a:r>
            <a:r>
              <a:rPr baseline="-5999" i="1"/>
              <a:t>i+1</a:t>
            </a:r>
            <a:r>
              <a:t> смежны (соединены ребром).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Путь</a:t>
            </a:r>
            <a:r>
              <a:t> — маршрут, который не проходит дважды через одно и то же ребро.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i="1"/>
              <a:t>Расстояние</a:t>
            </a:r>
            <a:r>
              <a:t> — кратчайший путь от одной вершины до другой.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едставление ненаправленного графа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Представление ненаправленного графа</a:t>
            </a:r>
          </a:p>
        </p:txBody>
      </p:sp>
      <p:pic>
        <p:nvPicPr>
          <p:cNvPr id="162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Степени вершин:…"/>
          <p:cNvSpPr txBox="1"/>
          <p:nvPr/>
        </p:nvSpPr>
        <p:spPr>
          <a:xfrm>
            <a:off x="1871882" y="4489656"/>
            <a:ext cx="3934421" cy="4816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>
                <a:solidFill>
                  <a:srgbClr val="1E51A4"/>
                </a:solidFill>
              </a:defRPr>
            </a:pPr>
            <a:r>
              <a:t>Степени вершин: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1: 2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2: 3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3: 2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4: 3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5: 3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6: 1</a:t>
            </a:r>
          </a:p>
        </p:txBody>
      </p:sp>
      <p:sp>
        <p:nvSpPr>
          <p:cNvPr id="164" name="Примеры маршрутов из 1 в 6:…"/>
          <p:cNvSpPr txBox="1"/>
          <p:nvPr/>
        </p:nvSpPr>
        <p:spPr>
          <a:xfrm>
            <a:off x="6766167" y="2780655"/>
            <a:ext cx="5719493" cy="6580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3700">
                <a:solidFill>
                  <a:srgbClr val="1E51A4"/>
                </a:solidFill>
              </a:defRPr>
            </a:pPr>
            <a:r>
              <a:t>Примеры маршрутов из 1 в 6: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1, 5, 4, 6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1, 2, 5, 2, 3, 4, 6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Все пути из 1 в 6: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1, 5, 4, 6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1, 5, 2, 3, 4, 6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1, 2, 5, 4, 6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1, 2, 3, 4, 6</a:t>
            </a:r>
          </a:p>
          <a:p>
            <a:pPr>
              <a:defRPr b="0" sz="3700">
                <a:solidFill>
                  <a:srgbClr val="1E51A4"/>
                </a:solidFill>
              </a:defRPr>
            </a:pPr>
            <a:r>
              <a:t>Расстояние: 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d(1, 6) = 3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882" y="1333754"/>
            <a:ext cx="3934421" cy="2596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екоторые свойства матрицы смежност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Некоторые свойства матрицы смежности</a:t>
            </a:r>
          </a:p>
        </p:txBody>
      </p:sp>
      <p:pic>
        <p:nvPicPr>
          <p:cNvPr id="168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Пусть A — матрица смежности некоторого графа, [A]k — k-я степень матрицы смежности. Тогда:…"/>
          <p:cNvSpPr txBox="1"/>
          <p:nvPr/>
        </p:nvSpPr>
        <p:spPr>
          <a:xfrm>
            <a:off x="1425555" y="1974470"/>
            <a:ext cx="10153690" cy="580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Пусть </a:t>
            </a:r>
            <a:r>
              <a:rPr i="1"/>
              <a:t>A</a:t>
            </a:r>
            <a:r>
              <a:t> — матрица смежности некоторого графа, </a:t>
            </a:r>
            <a:r>
              <a:rPr i="1"/>
              <a:t>[A]</a:t>
            </a:r>
            <a:r>
              <a:rPr baseline="31999" i="1"/>
              <a:t>k</a:t>
            </a:r>
            <a:r>
              <a:t> — </a:t>
            </a:r>
            <a:r>
              <a:rPr i="1"/>
              <a:t>k</a:t>
            </a:r>
            <a:r>
              <a:t>-я степень матрицы смежности. Тогда: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Для ненаправленного графа матрица смежности всегда симметрична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rPr i="1"/>
              <a:t>[A</a:t>
            </a:r>
            <a:r>
              <a:rPr baseline="-5999" i="1"/>
              <a:t>ij</a:t>
            </a:r>
            <a:r>
              <a:rPr i="1"/>
              <a:t>]</a:t>
            </a:r>
            <a:r>
              <a:rPr baseline="31999" i="1"/>
              <a:t>k</a:t>
            </a:r>
            <a:r>
              <a:t> — количество путей длины </a:t>
            </a:r>
            <a:r>
              <a:rPr i="1"/>
              <a:t>k</a:t>
            </a:r>
            <a:r>
              <a:t> из вершины </a:t>
            </a:r>
            <a:r>
              <a:rPr i="1"/>
              <a:t>i</a:t>
            </a:r>
            <a:r>
              <a:t> в вершину </a:t>
            </a:r>
            <a:r>
              <a:rPr i="1"/>
              <a:t>j</a:t>
            </a:r>
            <a:r>
              <a:t>.</a:t>
            </a:r>
          </a:p>
          <a:p>
            <a:pPr marL="734218" indent="-734218" algn="l">
              <a:buSzPct val="100000"/>
              <a:buAutoNum type="arabicPeriod" startAt="1"/>
              <a:defRPr b="0" sz="3700">
                <a:solidFill>
                  <a:srgbClr val="1E51A4"/>
                </a:solidFill>
              </a:defRPr>
            </a:pPr>
            <a:r>
              <a:t>Если все </a:t>
            </a:r>
            <a:r>
              <a:rPr i="1"/>
              <a:t>[A</a:t>
            </a:r>
            <a:r>
              <a:rPr baseline="-5999" i="1"/>
              <a:t>ij</a:t>
            </a:r>
            <a:r>
              <a:rPr i="1"/>
              <a:t>]</a:t>
            </a:r>
            <a:r>
              <a:t>, </a:t>
            </a:r>
            <a:r>
              <a:rPr i="1"/>
              <a:t>[A</a:t>
            </a:r>
            <a:r>
              <a:rPr baseline="-5999" i="1"/>
              <a:t>ij</a:t>
            </a:r>
            <a:r>
              <a:rPr i="1"/>
              <a:t>]</a:t>
            </a:r>
            <a:r>
              <a:rPr baseline="31999" i="1"/>
              <a:t>2</a:t>
            </a:r>
            <a:r>
              <a:t>, …, </a:t>
            </a:r>
            <a:r>
              <a:rPr i="1"/>
              <a:t>[A</a:t>
            </a:r>
            <a:r>
              <a:rPr baseline="-5999" i="1"/>
              <a:t>ij</a:t>
            </a:r>
            <a:r>
              <a:rPr i="1"/>
              <a:t>]</a:t>
            </a:r>
            <a:r>
              <a:rPr baseline="31999" i="1"/>
              <a:t>k-1</a:t>
            </a:r>
            <a:r>
              <a:t> равны 0, но </a:t>
            </a:r>
            <a:r>
              <a:rPr i="1"/>
              <a:t>[A</a:t>
            </a:r>
            <a:r>
              <a:rPr baseline="-5999" i="1"/>
              <a:t>ij</a:t>
            </a:r>
            <a:r>
              <a:rPr i="1"/>
              <a:t>]</a:t>
            </a:r>
            <a:r>
              <a:rPr baseline="31999" i="1"/>
              <a:t>k</a:t>
            </a:r>
            <a:r>
              <a:t> не равно 0, то расстояние между вершинами равно </a:t>
            </a:r>
            <a:r>
              <a:rPr i="1"/>
              <a:t>k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