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Содержание третьей лекции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Классы обычно делают с конструкторами, но это требование не является обязательным, т.к. существуют случаи, когда конструкторы не требуются (например, какие-нибудь вспомогательные классы, представляющие из себя наборы методов). self — специальная переменная/ключевое слово, которое обозначает конкретный объект данного класса. В отличие от других ЯП, в Python не существует приватных членов, т.е. все поля/функции класса доступны “снаружи”, но поскольку приватные члены всё-таки иногда нужны, среди пользователей языка сложилась практика начинать их с нижнего подчеркивания. Их по-прежнему можно использовать “снаружи” объекта, но это является плохой практикой.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Python можно наследовать классы друг от друга, что позволяет не реализовывать одни и те же функции по несколько раз.</a:t>
            </a:r>
          </a:p>
          <a:p>
            <a:pPr/>
            <a:r>
              <a:t>Принцип полиморфизма позволяет разрабатывать обобщённый функционал для работы с любым представителем семейства классов (иерархии наследования).</a:t>
            </a:r>
          </a:p>
          <a:p>
            <a:pPr/>
            <a:r>
              <a:t>Инкапсуляция есть не что иное, как объединение данных и функций в реализации класса.</a:t>
            </a:r>
          </a:p>
          <a:p>
            <a:pPr/>
            <a:r>
              <a:t>Абстрагирование заключается в выборе значимых функций и реализации их в самом “верхнем” классе.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Расширенный пример с транспортными средствами. Наследование здесь заключается в том, что мы можем использовать функционал класса “Транспортные средства” в классах “Наземные ТС” и “Плавательные ТС”, функционал класса “Наземные ТС” в классах “Автомобили” и “Поезда” и т.д. Полиморфизм может заключаться (например) в том, что любое ТС может иметь владельца независимо от типа этого ТС. Абстрагирование заключается в том, что каждый класс в иерархии реализует только то, что должно быть присуще этому классу и является общим для его потомков. Например, самый верхний класс (“Транспортные средства”) не может содержать функционала, отвечающего за перемещение по суше и по воде, так же, как класс “Наземные ТС” не может содержать функционал перемещения одновременно и по рельсам и по асфальту. Класс “ТС” может содержать, например, функции по управлению скоростью, перемещением, местонахождением объекта, а его потомки — собственный, присущий только им функционал.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реализации наследования ТС (без какой-либо реализации).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 графами. Как известно, графы бывают либо направленные, либо ненаправленные. Примером ненаправленных графов могут служить молекулы, компьютерные сети и т.д., направленных графов — отношения подписчиков в соцсетях, схемы движений по улицам и т.д.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реализации наследования графов (без какой-либо реализации).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3" name="Shape 2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Есть две полезные функции, служащие для определения типов объектов. Функция type принимает любой объект и возвращает его тип/класс. Функция isinstance принимает два аргумента: объект и класс; возвращает True, если тип указанного объекта содержится в иерархии указанного класса, False в обратном случае.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Модули служат для объединения некоторого функционала в одном месте. Например, модуль os из стандартной библиотеки содержит функционал для работы с ОС и файловой системой, а модуль sys используется для взаимодействия с вашим интерпретатором Python. Модуль math содержит разнообразные математические функции и константы. Для изучения модулей можно использовать либо документацию в интернете, либо функции dir и help. Первая возвращает список функций, классов и внутренних модулей, вторая выводит документацию по модулю, классу или функции.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стандартной библиотеке Python содержится огромное число модулей самого разного назначения. Тем не менее, их не всегда хватает и тогда нужно устанавливать дополнительные модули. Модули можно импортировать как целиком, так и частично.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 уже говорилось, модули могут содержать другие модули. Например, в модуле numpy помимо его классов и функций содержатся другие модули: core, distutils, doc, f2py, fft, linalg, ma, matrixlib, polynomial, random. Любой модуль должен содержать специальный файл __init__.py, благодаря которому, собственно, Python узнает, что это папка с модулем.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 этих пор мы работали с базовыми типами данных Python (целочисленный, вещественный, символьный, булевый) и некоторыми составными типами (список, кортеж, строка, словарь). Последние типы на самом деле представляют из себя классы и позволяют делать больше, чем базовые типы. Для каждого из них определены специальные функции (например, append, remove, index для списков). Все эти типы данных являются встроенными для Python.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Дополнительные материалы к третьей лекции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Python, как и многие другие языки, позволяет создавать собственные типы данных. Это нужно для описания наборов сущностей, обладающих одними и теми же свойствами и выполняющими одни и те же функции. Функции классов полностью соответствуют функциям, пройденным на предыдущем занятии, с той лишь разницей, что теперь эти функции специально предназначены обслуживания данного конкретного класса. Свойства сущностей называют полями класса. Функции и поля вместе называют атрибутами класса. Таким образом, механизм классов позволяет объединять данные и функционал внутри одной сущности.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Например, все автомобили имеют много общих характеристик, несмотря на то, что их делают в разных странах, на разных производствах, с разными целями. Скажем, у них есть колеса, двери, элементы управления и т.д. Они могут ехать, совершать маневры и выполнять прочие действия.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Все автомобили, изображенные на предыдущем слайде, можно описать таким простеньким классом. Здесь полями (атрибутами) класса являются переменные _num_wheels и _max_speed (число колес, максимальная скорость), функциями — __init__, ride, stop, turn (конструктор, ехать, остановиться, повернуть).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Имея реализованный класс, можно создавать и управлять объектами этого класса.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 молекул также можно найти общие характеристики. Например, все они состоят из атомов, соединенных связями. Кроме того, у них есть физико-химические свойства (вес, заряд и т.д.).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Так может выглядеть простенькая реализация класса молекулы. Атрибутами класса являются список атомов и список связей между атомами. Функции класса — конструктор, вычисление изоэлектрической точки, вычисление числа колец, операция добавления другой молекулы.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Пример создания и использования объекта молекулы. Конструктор класса принимает два параметра — атомы и связи между ними. Атомы это просто список соответствующих символов молекулы. Связи — это список кортежей, где 0-й элемент кортежа это индекс первого атома, 1-й элемент кортежа — индекс второго атома, 2-й элемент кортежа — тип связи.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Основы программирования на Python"/>
          <p:cNvSpPr txBox="1"/>
          <p:nvPr>
            <p:ph type="ctrTitle"/>
          </p:nvPr>
        </p:nvSpPr>
        <p:spPr>
          <a:xfrm>
            <a:off x="1270000" y="4489514"/>
            <a:ext cx="10464800" cy="774572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1622">
              <a:defRPr sz="4368">
                <a:solidFill>
                  <a:srgbClr val="FFFFFF"/>
                </a:solidFill>
              </a:defRPr>
            </a:lvl1pPr>
          </a:lstStyle>
          <a:p>
            <a:pPr/>
            <a:r>
              <a:t>Основы программирования на Python</a:t>
            </a:r>
          </a:p>
        </p:txBody>
      </p:sp>
      <p:sp>
        <p:nvSpPr>
          <p:cNvPr id="120" name="Университет ИТМО, осень 2017"/>
          <p:cNvSpPr txBox="1"/>
          <p:nvPr>
            <p:ph type="subTitle" sz="quarter" idx="1"/>
          </p:nvPr>
        </p:nvSpPr>
        <p:spPr>
          <a:xfrm>
            <a:off x="3094212" y="8244529"/>
            <a:ext cx="6816376" cy="521634"/>
          </a:xfrm>
          <a:prstGeom prst="rect">
            <a:avLst/>
          </a:prstGeom>
        </p:spPr>
        <p:txBody>
          <a:bodyPr/>
          <a:lstStyle>
            <a:lvl1pPr defTabSz="438150">
              <a:defRPr sz="2775">
                <a:solidFill>
                  <a:srgbClr val="1E51A4"/>
                </a:solidFill>
              </a:defRPr>
            </a:lvl1pPr>
          </a:lstStyle>
          <a:p>
            <a:pPr/>
            <a:r>
              <a:t>Университет ИТМО, осень 2017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имер: класс молекул-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молекул-3</a:t>
            </a:r>
          </a:p>
        </p:txBody>
      </p:sp>
      <p:pic>
        <p:nvPicPr>
          <p:cNvPr id="17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&gt;&gt;&gt;pyrr3ca = Molecule(…"/>
          <p:cNvSpPr txBox="1"/>
          <p:nvPr/>
        </p:nvSpPr>
        <p:spPr>
          <a:xfrm>
            <a:off x="633238" y="1247705"/>
            <a:ext cx="7747722" cy="7258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&gt;&gt;&gt;pyrr3ca = Molecule(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[N, C, C, C, C, O, O, C], 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[(0, 1, 1), (1, 2, 2), (2, 3, 1), (3, 4, 1), 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 (4, 5, 2), (4, 6, 1), (3, 7, 2), (7, 0, 1)]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)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&gt;&gt;&gt;pyrr3ca.get_num_rings()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1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&gt;&gt;&gt;benzene = Molecule(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[C, C, C, C, C, C],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[(0, 1, 1), (1, 2, 2), (2, 3, 1), </a:t>
            </a:r>
          </a:p>
          <a:p>
            <a:pPr lvl="1" indent="217170" algn="l" defTabSz="554990">
              <a:defRPr b="0" i="1" sz="3514">
                <a:solidFill>
                  <a:srgbClr val="1E51A4"/>
                </a:solidFill>
              </a:defRPr>
            </a:pPr>
            <a:r>
              <a:t> (3, 4, 2), (4, 5, 1), (5, 0, 2)]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)</a:t>
            </a:r>
          </a:p>
          <a:p>
            <a:pPr algn="l" defTabSz="554990">
              <a:defRPr b="0" i="1" sz="3514">
                <a:solidFill>
                  <a:srgbClr val="1E51A4"/>
                </a:solidFill>
              </a:defRPr>
            </a:pPr>
            <a:r>
              <a:t>&gt;&gt;&gt;pyrr3ca.attach_molecule(benzene)</a:t>
            </a:r>
          </a:p>
        </p:txBody>
      </p:sp>
      <p:pic>
        <p:nvPicPr>
          <p:cNvPr id="182" name="3_pyrrole_3_carboxylic_acid.png" descr="3_pyrrole_3_carboxylic_acid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485824" y="1588813"/>
            <a:ext cx="3020548" cy="3265457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0"/>
          <p:cNvSpPr txBox="1"/>
          <p:nvPr/>
        </p:nvSpPr>
        <p:spPr>
          <a:xfrm>
            <a:off x="10486176" y="404087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84" name="1"/>
          <p:cNvSpPr txBox="1"/>
          <p:nvPr/>
        </p:nvSpPr>
        <p:spPr>
          <a:xfrm>
            <a:off x="9245430" y="351763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2"/>
          <p:cNvSpPr txBox="1"/>
          <p:nvPr/>
        </p:nvSpPr>
        <p:spPr>
          <a:xfrm>
            <a:off x="9690893" y="25310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6" name="3"/>
          <p:cNvSpPr txBox="1"/>
          <p:nvPr/>
        </p:nvSpPr>
        <p:spPr>
          <a:xfrm>
            <a:off x="10422676" y="2531064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" name="4"/>
          <p:cNvSpPr txBox="1"/>
          <p:nvPr/>
        </p:nvSpPr>
        <p:spPr>
          <a:xfrm>
            <a:off x="11052858" y="268924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88" name="5"/>
          <p:cNvSpPr txBox="1"/>
          <p:nvPr/>
        </p:nvSpPr>
        <p:spPr>
          <a:xfrm>
            <a:off x="11052858" y="1080196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89" name="6"/>
          <p:cNvSpPr txBox="1"/>
          <p:nvPr/>
        </p:nvSpPr>
        <p:spPr>
          <a:xfrm>
            <a:off x="11696968" y="3158882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90" name="7"/>
          <p:cNvSpPr txBox="1"/>
          <p:nvPr/>
        </p:nvSpPr>
        <p:spPr>
          <a:xfrm>
            <a:off x="10854213" y="3517635"/>
            <a:ext cx="28377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7</a:t>
            </a:r>
          </a:p>
        </p:txBody>
      </p:sp>
      <p:pic>
        <p:nvPicPr>
          <p:cNvPr id="191" name="4_benzene.png" descr="4_benzen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58594" y="5425112"/>
            <a:ext cx="2275009" cy="227500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0"/>
          <p:cNvSpPr txBox="1"/>
          <p:nvPr/>
        </p:nvSpPr>
        <p:spPr>
          <a:xfrm>
            <a:off x="10030202" y="676883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93" name="1"/>
          <p:cNvSpPr txBox="1"/>
          <p:nvPr/>
        </p:nvSpPr>
        <p:spPr>
          <a:xfrm>
            <a:off x="10030202" y="590926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94" name="2"/>
          <p:cNvSpPr txBox="1"/>
          <p:nvPr/>
        </p:nvSpPr>
        <p:spPr>
          <a:xfrm>
            <a:off x="10854213" y="5370170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95" name="3"/>
          <p:cNvSpPr txBox="1"/>
          <p:nvPr/>
        </p:nvSpPr>
        <p:spPr>
          <a:xfrm>
            <a:off x="11696968" y="5909263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96" name="4"/>
          <p:cNvSpPr txBox="1"/>
          <p:nvPr/>
        </p:nvSpPr>
        <p:spPr>
          <a:xfrm>
            <a:off x="11696968" y="6768834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97" name="5"/>
          <p:cNvSpPr txBox="1"/>
          <p:nvPr/>
        </p:nvSpPr>
        <p:spPr>
          <a:xfrm>
            <a:off x="10854213" y="7239061"/>
            <a:ext cx="2837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Особенности классов в Python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Особенности классов в Python</a:t>
            </a:r>
          </a:p>
        </p:txBody>
      </p:sp>
      <p:pic>
        <p:nvPicPr>
          <p:cNvPr id="20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Конструктор класса обозначается специальным словом __init__, служит для создания экземпляров класса (объектов), формально не возвращает результат…"/>
          <p:cNvSpPr txBox="1"/>
          <p:nvPr/>
        </p:nvSpPr>
        <p:spPr>
          <a:xfrm>
            <a:off x="1029352" y="1533292"/>
            <a:ext cx="10946096" cy="668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Конструктор класса обозначается специальным словом __init__, служит для создания экземпляров класса (объектов), формально не возвращает результат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Экземпляр класса обозначается ключевым словом self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В Python нет приватных членов класса, но если член предполагается использовать только внутри класса, его принято начинать с символа 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Объектно-ориентированное проектирование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Объектно-ориентированное проектирование</a:t>
            </a:r>
          </a:p>
        </p:txBody>
      </p:sp>
      <p:pic>
        <p:nvPicPr>
          <p:cNvPr id="209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Наследование — возможность создавать новые классы на основе существующих с возможным изменением функционала…"/>
          <p:cNvSpPr txBox="1"/>
          <p:nvPr/>
        </p:nvSpPr>
        <p:spPr>
          <a:xfrm>
            <a:off x="1029352" y="1533292"/>
            <a:ext cx="10946096" cy="6687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8534" indent="-498534" algn="l" defTabSz="566674">
              <a:buSzPct val="145000"/>
              <a:buChar char="•"/>
              <a:defRPr b="0" sz="3589">
                <a:solidFill>
                  <a:srgbClr val="1E51A4"/>
                </a:solidFill>
              </a:defRPr>
            </a:pPr>
            <a:r>
              <a:t>Наследование — возможность создавать новые классы на основе существующих с возможным изменением функционала</a:t>
            </a:r>
          </a:p>
          <a:p>
            <a:pPr marL="498534" indent="-498534" algn="l" defTabSz="566674">
              <a:buSzPct val="145000"/>
              <a:buChar char="•"/>
              <a:defRPr b="0" sz="3589">
                <a:solidFill>
                  <a:srgbClr val="1E51A4"/>
                </a:solidFill>
              </a:defRPr>
            </a:pPr>
            <a:r>
              <a:t>Полиморфизм — возможность использовать объекты с одинаковой реализацией без привязки к типу или внутренней структуре объекта</a:t>
            </a:r>
          </a:p>
          <a:p>
            <a:pPr marL="498534" indent="-498534" algn="l" defTabSz="566674">
              <a:buSzPct val="145000"/>
              <a:buChar char="•"/>
              <a:defRPr b="0" sz="3589">
                <a:solidFill>
                  <a:srgbClr val="1E51A4"/>
                </a:solidFill>
              </a:defRPr>
            </a:pPr>
            <a:r>
              <a:t>Инкапсуляция — объединение данных и методов в одной сущности (классе)</a:t>
            </a:r>
          </a:p>
          <a:p>
            <a:pPr marL="498534" indent="-498534" algn="l" defTabSz="566674">
              <a:buSzPct val="145000"/>
              <a:buChar char="•"/>
              <a:defRPr b="0" sz="3589">
                <a:solidFill>
                  <a:srgbClr val="1E51A4"/>
                </a:solidFill>
              </a:defRPr>
            </a:pPr>
            <a:r>
              <a:t>Абстрагирование — элемент проектирования, состоящий в реализации общей функциональности для семейства классов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ООП: пример семейства ТС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ООП: пример семейства ТС</a:t>
            </a:r>
          </a:p>
        </p:txBody>
      </p:sp>
      <p:pic>
        <p:nvPicPr>
          <p:cNvPr id="216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Транспортные средства"/>
          <p:cNvSpPr/>
          <p:nvPr/>
        </p:nvSpPr>
        <p:spPr>
          <a:xfrm>
            <a:off x="2524571" y="2537939"/>
            <a:ext cx="7435992" cy="930864"/>
          </a:xfrm>
          <a:prstGeom prst="roundRect">
            <a:avLst>
              <a:gd name="adj" fmla="val 20465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Транспортные средства</a:t>
            </a:r>
          </a:p>
        </p:txBody>
      </p:sp>
      <p:sp>
        <p:nvSpPr>
          <p:cNvPr id="219" name="Наземные"/>
          <p:cNvSpPr/>
          <p:nvPr/>
        </p:nvSpPr>
        <p:spPr>
          <a:xfrm>
            <a:off x="1350950" y="4567661"/>
            <a:ext cx="3183374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Наземные</a:t>
            </a:r>
          </a:p>
        </p:txBody>
      </p:sp>
      <p:sp>
        <p:nvSpPr>
          <p:cNvPr id="220" name="Плавательные"/>
          <p:cNvSpPr/>
          <p:nvPr/>
        </p:nvSpPr>
        <p:spPr>
          <a:xfrm>
            <a:off x="7285378" y="4567661"/>
            <a:ext cx="4220540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Плавательные</a:t>
            </a:r>
          </a:p>
        </p:txBody>
      </p:sp>
      <p:sp>
        <p:nvSpPr>
          <p:cNvPr id="221" name="Автомобили"/>
          <p:cNvSpPr/>
          <p:nvPr/>
        </p:nvSpPr>
        <p:spPr>
          <a:xfrm>
            <a:off x="725734" y="6441090"/>
            <a:ext cx="2043008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Автомобили</a:t>
            </a:r>
          </a:p>
        </p:txBody>
      </p:sp>
      <p:sp>
        <p:nvSpPr>
          <p:cNvPr id="222" name="Поезда"/>
          <p:cNvSpPr/>
          <p:nvPr/>
        </p:nvSpPr>
        <p:spPr>
          <a:xfrm>
            <a:off x="3116533" y="6441090"/>
            <a:ext cx="2043007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Поезда</a:t>
            </a:r>
          </a:p>
        </p:txBody>
      </p:sp>
      <p:sp>
        <p:nvSpPr>
          <p:cNvPr id="223" name="Парусные"/>
          <p:cNvSpPr/>
          <p:nvPr/>
        </p:nvSpPr>
        <p:spPr>
          <a:xfrm>
            <a:off x="6074233" y="6441090"/>
            <a:ext cx="3183374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Парусные</a:t>
            </a:r>
          </a:p>
        </p:txBody>
      </p:sp>
      <p:sp>
        <p:nvSpPr>
          <p:cNvPr id="224" name="Механические"/>
          <p:cNvSpPr/>
          <p:nvPr/>
        </p:nvSpPr>
        <p:spPr>
          <a:xfrm>
            <a:off x="9533690" y="6441090"/>
            <a:ext cx="3183373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Механические</a:t>
            </a:r>
          </a:p>
        </p:txBody>
      </p:sp>
      <p:sp>
        <p:nvSpPr>
          <p:cNvPr id="225" name="Line"/>
          <p:cNvSpPr/>
          <p:nvPr/>
        </p:nvSpPr>
        <p:spPr>
          <a:xfrm>
            <a:off x="2942637" y="3542963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9395648" y="3542963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>
            <a:off x="1747237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>
            <a:off x="4138036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7665919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11125376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ООП: пример семейства ТС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ООП: пример семейства ТС-2</a:t>
            </a:r>
          </a:p>
        </p:txBody>
      </p:sp>
      <p:pic>
        <p:nvPicPr>
          <p:cNvPr id="23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lass Vehicle(object):…"/>
          <p:cNvSpPr txBox="1"/>
          <p:nvPr/>
        </p:nvSpPr>
        <p:spPr>
          <a:xfrm>
            <a:off x="2980386" y="1565360"/>
            <a:ext cx="7044028" cy="662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Vehicle</a:t>
            </a:r>
            <a:r>
              <a:t>(object):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rgbClr val="942192"/>
                </a:solidFill>
              </a:rPr>
              <a:t>LandVehicle</a:t>
            </a:r>
            <a:r>
              <a:t>(</a:t>
            </a:r>
            <a:r>
              <a:rPr>
                <a:solidFill>
                  <a:srgbClr val="000000"/>
                </a:solidFill>
              </a:rPr>
              <a:t>Vehicle</a:t>
            </a:r>
            <a:r>
              <a:t>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Train</a:t>
            </a:r>
            <a:r>
              <a:t>(</a:t>
            </a:r>
            <a:r>
              <a:rPr>
                <a:solidFill>
                  <a:srgbClr val="942192"/>
                </a:solidFill>
              </a:rPr>
              <a:t>LandVehicle</a:t>
            </a:r>
            <a:r>
              <a:t>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ООП: пример графов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ООП: пример графов</a:t>
            </a:r>
          </a:p>
        </p:txBody>
      </p:sp>
      <p:pic>
        <p:nvPicPr>
          <p:cNvPr id="24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Графы"/>
          <p:cNvSpPr/>
          <p:nvPr/>
        </p:nvSpPr>
        <p:spPr>
          <a:xfrm>
            <a:off x="2524571" y="2537939"/>
            <a:ext cx="7435992" cy="930864"/>
          </a:xfrm>
          <a:prstGeom prst="roundRect">
            <a:avLst>
              <a:gd name="adj" fmla="val 20465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Графы</a:t>
            </a:r>
          </a:p>
        </p:txBody>
      </p:sp>
      <p:sp>
        <p:nvSpPr>
          <p:cNvPr id="245" name="Ненаправленные"/>
          <p:cNvSpPr/>
          <p:nvPr/>
        </p:nvSpPr>
        <p:spPr>
          <a:xfrm>
            <a:off x="1350950" y="4567661"/>
            <a:ext cx="3183374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Ненаправленные</a:t>
            </a:r>
          </a:p>
        </p:txBody>
      </p:sp>
      <p:sp>
        <p:nvSpPr>
          <p:cNvPr id="246" name="Направленные"/>
          <p:cNvSpPr/>
          <p:nvPr/>
        </p:nvSpPr>
        <p:spPr>
          <a:xfrm>
            <a:off x="7086741" y="4567661"/>
            <a:ext cx="4617815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Направленные</a:t>
            </a:r>
          </a:p>
        </p:txBody>
      </p:sp>
      <p:sp>
        <p:nvSpPr>
          <p:cNvPr id="247" name="Молекулы"/>
          <p:cNvSpPr/>
          <p:nvPr/>
        </p:nvSpPr>
        <p:spPr>
          <a:xfrm>
            <a:off x="657295" y="6441090"/>
            <a:ext cx="2179885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Молекулы</a:t>
            </a:r>
          </a:p>
        </p:txBody>
      </p:sp>
      <p:sp>
        <p:nvSpPr>
          <p:cNvPr id="248" name="Интернет"/>
          <p:cNvSpPr/>
          <p:nvPr/>
        </p:nvSpPr>
        <p:spPr>
          <a:xfrm>
            <a:off x="3116533" y="6441090"/>
            <a:ext cx="2043007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Интернет</a:t>
            </a:r>
          </a:p>
        </p:txBody>
      </p:sp>
      <p:sp>
        <p:nvSpPr>
          <p:cNvPr id="249" name="Подписчики в соцсетях"/>
          <p:cNvSpPr/>
          <p:nvPr/>
        </p:nvSpPr>
        <p:spPr>
          <a:xfrm>
            <a:off x="5509695" y="6441090"/>
            <a:ext cx="3982250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Подписчики в соцсетях</a:t>
            </a:r>
          </a:p>
        </p:txBody>
      </p:sp>
      <p:sp>
        <p:nvSpPr>
          <p:cNvPr id="250" name="Иерархия классов"/>
          <p:cNvSpPr/>
          <p:nvPr/>
        </p:nvSpPr>
        <p:spPr>
          <a:xfrm>
            <a:off x="9609889" y="6441090"/>
            <a:ext cx="3183374" cy="774571"/>
          </a:xfrm>
          <a:prstGeom prst="roundRect">
            <a:avLst>
              <a:gd name="adj" fmla="val 24594"/>
            </a:avLst>
          </a:prstGeom>
          <a:solidFill>
            <a:srgbClr val="1E51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Иерархия классов</a:t>
            </a:r>
          </a:p>
        </p:txBody>
      </p:sp>
      <p:sp>
        <p:nvSpPr>
          <p:cNvPr id="251" name="Line"/>
          <p:cNvSpPr/>
          <p:nvPr/>
        </p:nvSpPr>
        <p:spPr>
          <a:xfrm>
            <a:off x="2942637" y="3542963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2" name="Line"/>
          <p:cNvSpPr/>
          <p:nvPr/>
        </p:nvSpPr>
        <p:spPr>
          <a:xfrm>
            <a:off x="9395648" y="3542963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Line"/>
          <p:cNvSpPr/>
          <p:nvPr/>
        </p:nvSpPr>
        <p:spPr>
          <a:xfrm>
            <a:off x="1747237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Line"/>
          <p:cNvSpPr/>
          <p:nvPr/>
        </p:nvSpPr>
        <p:spPr>
          <a:xfrm>
            <a:off x="4138036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" name="Line"/>
          <p:cNvSpPr/>
          <p:nvPr/>
        </p:nvSpPr>
        <p:spPr>
          <a:xfrm>
            <a:off x="7500819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Line"/>
          <p:cNvSpPr/>
          <p:nvPr/>
        </p:nvSpPr>
        <p:spPr>
          <a:xfrm>
            <a:off x="11201576" y="5416392"/>
            <a:ext cx="1" cy="9505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ООП: пример семейства ТС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ООП: пример семейства ТС-2</a:t>
            </a:r>
          </a:p>
        </p:txBody>
      </p:sp>
      <p:pic>
        <p:nvPicPr>
          <p:cNvPr id="26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lass Graph(object):…"/>
          <p:cNvSpPr txBox="1"/>
          <p:nvPr/>
        </p:nvSpPr>
        <p:spPr>
          <a:xfrm>
            <a:off x="2384662" y="1565360"/>
            <a:ext cx="8235476" cy="6622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rgbClr val="000000"/>
                </a:solidFill>
              </a:rPr>
              <a:t>Graph</a:t>
            </a:r>
            <a:r>
              <a:t>(object):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rgbClr val="942192"/>
                </a:solidFill>
              </a:rPr>
              <a:t>DirectedGraph</a:t>
            </a:r>
            <a:r>
              <a:t>(</a:t>
            </a:r>
            <a:r>
              <a:rPr>
                <a:solidFill>
                  <a:srgbClr val="000000"/>
                </a:solidFill>
              </a:rPr>
              <a:t>Graph</a:t>
            </a:r>
            <a:r>
              <a:t>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SocialNetwork</a:t>
            </a:r>
            <a:r>
              <a:t>(</a:t>
            </a:r>
            <a:r>
              <a:rPr>
                <a:solidFill>
                  <a:srgbClr val="942192"/>
                </a:solidFill>
              </a:rPr>
              <a:t>DirectedGraph</a:t>
            </a:r>
            <a:r>
              <a:t>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ype, isinstance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type, isinstance</a:t>
            </a:r>
          </a:p>
        </p:txBody>
      </p:sp>
      <p:pic>
        <p:nvPicPr>
          <p:cNvPr id="26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type — функция для определения типа объекта…"/>
          <p:cNvSpPr txBox="1"/>
          <p:nvPr/>
        </p:nvSpPr>
        <p:spPr>
          <a:xfrm>
            <a:off x="1029352" y="1533292"/>
            <a:ext cx="10946096" cy="293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type — функция для определения типа объекта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isinstance — функция для выяснения того, содержится ли тип объекта в указанной иерархии</a:t>
            </a:r>
          </a:p>
        </p:txBody>
      </p:sp>
      <p:sp>
        <p:nvSpPr>
          <p:cNvPr id="271" name="&gt;&gt;&gt;train = Train()…"/>
          <p:cNvSpPr txBox="1"/>
          <p:nvPr/>
        </p:nvSpPr>
        <p:spPr>
          <a:xfrm>
            <a:off x="2572779" y="4698154"/>
            <a:ext cx="7859242" cy="417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&gt;&gt;&gt;train = Train()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&gt;&gt;&gt;print(type(train))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&lt;class ‘Train’&gt;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&gt;&gt;&gt;print(isinstance(train, Train))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True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&gt;&gt;&gt;print(isinstance(train, Vehicle))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Чтение и запись в файл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Чтение и запись в файл</a:t>
            </a:r>
          </a:p>
        </p:txBody>
      </p:sp>
      <p:pic>
        <p:nvPicPr>
          <p:cNvPr id="276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open/close — открыть/закрыть файл…"/>
          <p:cNvSpPr txBox="1"/>
          <p:nvPr/>
        </p:nvSpPr>
        <p:spPr>
          <a:xfrm>
            <a:off x="1029352" y="1533292"/>
            <a:ext cx="10946096" cy="293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open/close — открыть/закрыть файл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write/read — записать/прочесть файл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readline — прочесть строку</a:t>
            </a:r>
          </a:p>
        </p:txBody>
      </p:sp>
      <p:sp>
        <p:nvSpPr>
          <p:cNvPr id="279" name="&gt;&gt;&gt;f = open(‘test.txt’, ‘w’)…"/>
          <p:cNvSpPr txBox="1"/>
          <p:nvPr/>
        </p:nvSpPr>
        <p:spPr>
          <a:xfrm>
            <a:off x="3276735" y="3866068"/>
            <a:ext cx="6451330" cy="488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 = open(‘test.txt’, ‘w’)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&gt;&gt;&gt;f.write(‘some text\n’)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&gt;&gt;&gt;f.close()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 = open(‘test.txt’, ‘r’)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&gt;&gt;&gt;line = f.readline()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&gt;&gt;&gt;f.close()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&gt;&gt;&gt;print(line)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some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Чтение и запись в файл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Чтение и запись в файл-2</a:t>
            </a:r>
          </a:p>
        </p:txBody>
      </p:sp>
      <p:pic>
        <p:nvPicPr>
          <p:cNvPr id="282" name="itmo_small_white_rus.png" descr="itmo_small_white_ru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python.png" descr="pyth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w — запись…"/>
          <p:cNvSpPr txBox="1"/>
          <p:nvPr/>
        </p:nvSpPr>
        <p:spPr>
          <a:xfrm>
            <a:off x="2620756" y="3230863"/>
            <a:ext cx="7763288" cy="2934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w — запись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wb — запись в двоичном виде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r — чтение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rb — чтение в двоичном виде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a — добавление</a:t>
            </a:r>
          </a:p>
        </p:txBody>
      </p:sp>
      <p:sp>
        <p:nvSpPr>
          <p:cNvPr id="285" name="Основные режимы работы"/>
          <p:cNvSpPr txBox="1"/>
          <p:nvPr/>
        </p:nvSpPr>
        <p:spPr>
          <a:xfrm>
            <a:off x="291121" y="1495735"/>
            <a:ext cx="7666389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Основные режимы работы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Лекция №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Лекция №3</a:t>
            </a:r>
          </a:p>
        </p:txBody>
      </p:sp>
      <p:sp>
        <p:nvSpPr>
          <p:cNvPr id="123" name="Классы и объекты…"/>
          <p:cNvSpPr txBox="1"/>
          <p:nvPr/>
        </p:nvSpPr>
        <p:spPr>
          <a:xfrm>
            <a:off x="1851386" y="2606332"/>
            <a:ext cx="5650033" cy="3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Классы и объекты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ООП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Работа с файлами</a:t>
            </a:r>
          </a:p>
          <a:p>
            <a:pPr marL="513953" indent="-513953" algn="l">
              <a:buSzPct val="145000"/>
              <a:buChar char="•"/>
              <a:defRPr b="0" sz="3700">
                <a:solidFill>
                  <a:srgbClr val="1E51A4"/>
                </a:solidFill>
              </a:defRPr>
            </a:pPr>
            <a:r>
              <a:t>Модули</a:t>
            </a:r>
          </a:p>
        </p:txBody>
      </p:sp>
      <p:pic>
        <p:nvPicPr>
          <p:cNvPr id="12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Модули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Модули</a:t>
            </a:r>
          </a:p>
        </p:txBody>
      </p:sp>
      <p:pic>
        <p:nvPicPr>
          <p:cNvPr id="28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&gt;&gt;&gt;import os…"/>
          <p:cNvSpPr txBox="1"/>
          <p:nvPr/>
        </p:nvSpPr>
        <p:spPr>
          <a:xfrm>
            <a:off x="3788859" y="2562175"/>
            <a:ext cx="5427082" cy="462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&gt;&gt;&gt;import os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&gt;&gt;&gt;import sys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&gt;&gt;&gt;dir(os)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&gt;&gt;&gt;help(os)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&gt;&gt;&gt;help(os.rename)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Установка и импорт модуле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Установка и импорт модулей</a:t>
            </a:r>
          </a:p>
        </p:txBody>
      </p:sp>
      <p:pic>
        <p:nvPicPr>
          <p:cNvPr id="29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$pip install numpy…"/>
          <p:cNvSpPr txBox="1"/>
          <p:nvPr/>
        </p:nvSpPr>
        <p:spPr>
          <a:xfrm>
            <a:off x="1988093" y="2805921"/>
            <a:ext cx="9028614" cy="5589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$pip install numpy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$pip install scipy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$python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&gt;&gt;&gt;import numpy as np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&gt;&gt;&gt;dir(np)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…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&gt;&gt;&gt;help(np.array)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&gt;&gt;&gt;from scipy.optimize import minimize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&gt;&gt;&gt;from matplotlib import pyplot as plt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Иерархии модуле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Иерархии модулей</a:t>
            </a:r>
          </a:p>
        </p:txBody>
      </p:sp>
      <p:pic>
        <p:nvPicPr>
          <p:cNvPr id="30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| numpy…"/>
          <p:cNvSpPr txBox="1"/>
          <p:nvPr/>
        </p:nvSpPr>
        <p:spPr>
          <a:xfrm>
            <a:off x="3420277" y="1505441"/>
            <a:ext cx="6164246" cy="712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| numpy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…core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……__init__.py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…distutils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……__init__.py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…linalg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……__init__.py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…polynomial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……__init__.py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…__init__.py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…dual.py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| …matlib.py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Дополнительные материалы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Дополнительные материалы</a:t>
            </a:r>
          </a:p>
        </p:txBody>
      </p:sp>
      <p:sp>
        <p:nvSpPr>
          <p:cNvPr id="309" name="Структуры данных (глава 12)…"/>
          <p:cNvSpPr txBox="1"/>
          <p:nvPr/>
        </p:nvSpPr>
        <p:spPr>
          <a:xfrm>
            <a:off x="1296709" y="2991471"/>
            <a:ext cx="8713260" cy="2723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Структуры данных (глава 12)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ООП (глава 14)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Ввод-вывод (глава 15)</a:t>
            </a:r>
          </a:p>
          <a:p>
            <a:pPr marL="317500" indent="-317500" algn="l">
              <a:buSzPct val="100000"/>
              <a:buChar char="•"/>
              <a:defRPr b="0" sz="3700">
                <a:solidFill>
                  <a:srgbClr val="1E51A4"/>
                </a:solidFill>
              </a:defRPr>
            </a:pPr>
            <a:r>
              <a:t>Модули (глава 11)</a:t>
            </a:r>
          </a:p>
        </p:txBody>
      </p:sp>
      <p:pic>
        <p:nvPicPr>
          <p:cNvPr id="31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“A byte of Python”"/>
          <p:cNvSpPr txBox="1"/>
          <p:nvPr/>
        </p:nvSpPr>
        <p:spPr>
          <a:xfrm>
            <a:off x="291121" y="1495735"/>
            <a:ext cx="5037752" cy="7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“A byte of Python”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Встроенные типы данных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Встроенные типы данных</a:t>
            </a:r>
          </a:p>
        </p:txBody>
      </p:sp>
      <p:pic>
        <p:nvPicPr>
          <p:cNvPr id="130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— базовые: целочисленный, вещественный, символьный, булевый…"/>
          <p:cNvSpPr txBox="1"/>
          <p:nvPr/>
        </p:nvSpPr>
        <p:spPr>
          <a:xfrm>
            <a:off x="1296709" y="2991471"/>
            <a:ext cx="9896287" cy="2784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базовые: целочисленный, вещественный, символьный, булевый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— составные: списки, кортежи, словари, строки</a:t>
            </a:r>
          </a:p>
        </p:txBody>
      </p:sp>
      <p:sp>
        <p:nvSpPr>
          <p:cNvPr id="133" name="Изученные типы данных"/>
          <p:cNvSpPr txBox="1"/>
          <p:nvPr/>
        </p:nvSpPr>
        <p:spPr>
          <a:xfrm>
            <a:off x="291121" y="1495735"/>
            <a:ext cx="7666389" cy="97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0" sz="3700">
                <a:solidFill>
                  <a:srgbClr val="1E51A4"/>
                </a:solidFill>
              </a:defRPr>
            </a:lvl1pPr>
          </a:lstStyle>
          <a:p>
            <a:pPr/>
            <a:r>
              <a:t>Изученные типы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Зачем нужны классы?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Зачем нужны классы?</a:t>
            </a:r>
          </a:p>
        </p:txBody>
      </p:sp>
      <p:pic>
        <p:nvPicPr>
          <p:cNvPr id="13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имер: класс автомобилей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автомобилей</a:t>
            </a:r>
          </a:p>
        </p:txBody>
      </p:sp>
      <p:pic>
        <p:nvPicPr>
          <p:cNvPr id="144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1_vehicles.jpg" descr="1_vehicles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0257" y="2045897"/>
            <a:ext cx="11204286" cy="6302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Пример: класс автомобилей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автомобилей-2</a:t>
            </a:r>
          </a:p>
        </p:txBody>
      </p:sp>
      <p:pic>
        <p:nvPicPr>
          <p:cNvPr id="151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class Vehicle(object):…"/>
          <p:cNvSpPr txBox="1"/>
          <p:nvPr/>
        </p:nvSpPr>
        <p:spPr>
          <a:xfrm>
            <a:off x="981043" y="1315399"/>
            <a:ext cx="11042714" cy="7497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Vehicle(object):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__init__(self, num_wheels, max_speed):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self._num_wheels = num_wheels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self._max_speed = max_speed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drive(self, distance=None, forward=True):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stop(self):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turn(self, right=True):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Пример: класс автомобилей-3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автомобилей-3</a:t>
            </a:r>
          </a:p>
        </p:txBody>
      </p:sp>
      <p:pic>
        <p:nvPicPr>
          <p:cNvPr id="158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&gt;&gt;&gt;car = Vehicle(4, 300)…"/>
          <p:cNvSpPr txBox="1"/>
          <p:nvPr/>
        </p:nvSpPr>
        <p:spPr>
          <a:xfrm>
            <a:off x="2556061" y="2209479"/>
            <a:ext cx="7892678" cy="5334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&gt;&gt;&gt;car = Vehicle(4, 300)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&gt;&gt;&gt;car.ride()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&gt;&gt;&gt;car.turn()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&gt;&gt;&gt;car.stop()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&gt;&gt;&gt;truck = Vehicle(6, 140)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&gt;&gt;&gt;truck.ride(3000)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&gt;&gt;&gt;truck.turn(False)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&gt;&gt;&gt;truck.ride(500, forward=False)</a:t>
            </a:r>
          </a:p>
          <a:p>
            <a:pPr algn="l">
              <a:defRPr b="0" i="1" sz="3700">
                <a:solidFill>
                  <a:srgbClr val="1E51A4"/>
                </a:solidFill>
              </a:defRPr>
            </a:pPr>
            <a:r>
              <a:t>&gt;&gt;&gt;truck.stop()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имер: класс молекул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молекул</a:t>
            </a:r>
          </a:p>
        </p:txBody>
      </p:sp>
      <p:pic>
        <p:nvPicPr>
          <p:cNvPr id="165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2_molecules.jpg" descr="2_molecules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28799" y="1853981"/>
            <a:ext cx="9347201" cy="671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ример: класс молекул-2"/>
          <p:cNvSpPr txBox="1"/>
          <p:nvPr>
            <p:ph type="ctrTitle"/>
          </p:nvPr>
        </p:nvSpPr>
        <p:spPr>
          <a:xfrm>
            <a:off x="0" y="0"/>
            <a:ext cx="13004800" cy="774571"/>
          </a:xfrm>
          <a:prstGeom prst="rect">
            <a:avLst/>
          </a:prstGeom>
          <a:solidFill>
            <a:srgbClr val="1E51A4"/>
          </a:solidFill>
        </p:spPr>
        <p:txBody>
          <a:bodyPr/>
          <a:lstStyle>
            <a:lvl1pPr defTabSz="537463">
              <a:defRPr sz="4416">
                <a:solidFill>
                  <a:srgbClr val="FFFFFF"/>
                </a:solidFill>
              </a:defRPr>
            </a:lvl1pPr>
          </a:lstStyle>
          <a:p>
            <a:pPr/>
            <a:r>
              <a:t>Пример: класс молекул-2</a:t>
            </a:r>
          </a:p>
        </p:txBody>
      </p:sp>
      <p:pic>
        <p:nvPicPr>
          <p:cNvPr id="172" name="itmo_small_white_rus.png" descr="itmo_small_white_r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8621745"/>
            <a:ext cx="1601028" cy="11318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ython.png" descr="pyth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58443" y="8623300"/>
            <a:ext cx="3346357" cy="113030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class Molecule(object):…"/>
          <p:cNvSpPr txBox="1"/>
          <p:nvPr/>
        </p:nvSpPr>
        <p:spPr>
          <a:xfrm>
            <a:off x="1477788" y="1336332"/>
            <a:ext cx="10049224" cy="7529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defRPr b="0" sz="3700">
                <a:solidFill>
                  <a:srgbClr val="1E51A4"/>
                </a:solidFill>
              </a:defRPr>
            </a:pPr>
            <a:r>
              <a:t>class Molecule(object):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__init__(self, atoms, edges):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self._atoms = atoms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self._edges = edges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isoelectric_point(self):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get_num_rings(self):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def attach_molecule(self, molecule, ind=0):</a:t>
            </a:r>
          </a:p>
          <a:p>
            <a:pPr algn="l">
              <a:defRPr b="0" sz="3700">
                <a:solidFill>
                  <a:srgbClr val="1E51A4"/>
                </a:solidFill>
              </a:defRPr>
            </a:pPr>
            <a:r>
              <a:t>		# TODO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