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2"/>
  </p:sldMasterIdLst>
  <p:notesMasterIdLst>
    <p:notesMasterId r:id="rId21"/>
  </p:notesMasterIdLst>
  <p:handoutMasterIdLst>
    <p:handoutMasterId r:id="rId22"/>
  </p:handoutMasterIdLst>
  <p:sldIdLst>
    <p:sldId id="256" r:id="rId3"/>
    <p:sldId id="275" r:id="rId4"/>
    <p:sldId id="260" r:id="rId5"/>
    <p:sldId id="263" r:id="rId6"/>
    <p:sldId id="264" r:id="rId7"/>
    <p:sldId id="271" r:id="rId8"/>
    <p:sldId id="272" r:id="rId9"/>
    <p:sldId id="265" r:id="rId10"/>
    <p:sldId id="262" r:id="rId11"/>
    <p:sldId id="258" r:id="rId12"/>
    <p:sldId id="274" r:id="rId13"/>
    <p:sldId id="266" r:id="rId14"/>
    <p:sldId id="270" r:id="rId15"/>
    <p:sldId id="267" r:id="rId16"/>
    <p:sldId id="273" r:id="rId17"/>
    <p:sldId id="269" r:id="rId18"/>
    <p:sldId id="268" r:id="rId19"/>
    <p:sldId id="26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20" autoAdjust="0"/>
  </p:normalViewPr>
  <p:slideViewPr>
    <p:cSldViewPr snapToGrid="0" snapToObjects="1">
      <p:cViewPr varScale="1">
        <p:scale>
          <a:sx n="111" d="100"/>
          <a:sy n="111" d="100"/>
        </p:scale>
        <p:origin x="161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6D9E111-E462-AA4D-86F5-B3874B3FD0AF}" type="datetimeFigureOut">
              <a:rPr lang="en-US" smtClean="0"/>
              <a:t>9/8/2017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7BEE52-3A41-6644-8453-CAF7296AF946}" type="slidenum">
              <a:rPr lang="en-US" smtClean="0"/>
              <a:t>‹#›</a:t>
            </a:fld>
            <a:endParaRPr lang="en-US"/>
          </a:p>
        </p:txBody>
      </p:sp>
    </p:spTree>
    <p:extLst>
      <p:ext uri="{BB962C8B-B14F-4D97-AF65-F5344CB8AC3E}">
        <p14:creationId xmlns:p14="http://schemas.microsoft.com/office/powerpoint/2010/main" val="1509343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1A7149-C305-9D4B-9315-715A3715177F}" type="datetimeFigureOut">
              <a:rPr lang="en-US" smtClean="0"/>
              <a:t>9/8/2017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3D0DB6-F5E1-D34C-80A4-59FCA6F8CC19}" type="slidenum">
              <a:rPr lang="en-US" smtClean="0"/>
              <a:t>‹#›</a:t>
            </a:fld>
            <a:endParaRPr lang="en-US"/>
          </a:p>
        </p:txBody>
      </p:sp>
    </p:spTree>
    <p:extLst>
      <p:ext uri="{BB962C8B-B14F-4D97-AF65-F5344CB8AC3E}">
        <p14:creationId xmlns:p14="http://schemas.microsoft.com/office/powerpoint/2010/main" val="44020415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smtClean="0">
                <a:solidFill>
                  <a:schemeClr val="tx1"/>
                </a:solidFill>
                <a:effectLst/>
                <a:latin typeface="+mn-lt"/>
                <a:ea typeface="+mn-ea"/>
                <a:cs typeface="+mn-cs"/>
              </a:rPr>
              <a:t>Welcome back to "Data Science in Drug Discovery, Health and Translational Medicine", Module 5, "The Drug Discovery Process", lesson 1, "History and paradigms of drug discovery".  I am Jeremy Yang, associate instructor for this edition of the course.  Prof Luciano has invited me to present this module and the next three, which will cover bioinformatics and cheminformatics as applied to medicine and drug discovery, and I am delighted to do so.  </a:t>
            </a:r>
            <a:endParaRPr lang="en-US"/>
          </a:p>
        </p:txBody>
      </p:sp>
      <p:sp>
        <p:nvSpPr>
          <p:cNvPr id="4" name="Slide Number Placeholder 3"/>
          <p:cNvSpPr>
            <a:spLocks noGrp="1"/>
          </p:cNvSpPr>
          <p:nvPr>
            <p:ph type="sldNum" sz="quarter" idx="10"/>
          </p:nvPr>
        </p:nvSpPr>
        <p:spPr/>
        <p:txBody>
          <a:bodyPr/>
          <a:lstStyle/>
          <a:p>
            <a:fld id="{4B3D0DB6-F5E1-D34C-80A4-59FCA6F8CC19}" type="slidenum">
              <a:rPr lang="en-US" smtClean="0"/>
              <a:t>1</a:t>
            </a:fld>
            <a:endParaRPr lang="en-US"/>
          </a:p>
        </p:txBody>
      </p:sp>
    </p:spTree>
    <p:extLst>
      <p:ext uri="{BB962C8B-B14F-4D97-AF65-F5344CB8AC3E}">
        <p14:creationId xmlns:p14="http://schemas.microsoft.com/office/powerpoint/2010/main" val="2479873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1"/>
            <a:ext cx="7848600" cy="1455544"/>
          </a:xfrm>
        </p:spPr>
        <p:txBody>
          <a:bodyPr anchor="b">
            <a:noAutofit/>
          </a:bodyPr>
          <a:lstStyle>
            <a:lvl1pPr>
              <a:defRPr sz="4000" cap="none" baseline="0">
                <a:latin typeface="Avenir Next Condensed Demi Bold"/>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026760"/>
            <a:ext cx="6400800" cy="1752600"/>
          </a:xfrm>
        </p:spPr>
        <p:txBody>
          <a:bodyPr/>
          <a:lstStyle>
            <a:lvl1pPr marL="0" indent="0" algn="l">
              <a:buNone/>
              <a:defRPr>
                <a:solidFill>
                  <a:schemeClr val="tx1">
                    <a:lumMod val="75000"/>
                    <a:lumOff val="25000"/>
                  </a:schemeClr>
                </a:solidFill>
                <a:latin typeface="Avenir Next Condensed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8" name="Straight Connector 7"/>
          <p:cNvCxnSpPr/>
          <p:nvPr/>
        </p:nvCxnSpPr>
        <p:spPr>
          <a:xfrm>
            <a:off x="685800" y="291138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99817B39-20DA-A048-B9F7-8847B253E20E}" type="datetime3">
              <a:rPr lang="en-US" smtClean="0"/>
              <a:t>8 September 2017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lgn="r"/>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AA9CC3D0-495B-8C47-8389-6565901067B3}" type="datetime3">
              <a:rPr lang="en-US" smtClean="0"/>
              <a:t>8 September 2017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lgn="r"/>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304800"/>
            <a:ext cx="8229600" cy="838200"/>
          </a:xfrm>
        </p:spPr>
        <p:txBody>
          <a:bodyPr/>
          <a:lstStyle/>
          <a:p>
            <a:r>
              <a:rPr lang="en-US"/>
              <a:t>Click to edit Master title style</a:t>
            </a:r>
          </a:p>
        </p:txBody>
      </p:sp>
      <p:sp>
        <p:nvSpPr>
          <p:cNvPr id="3" name="Content Placeholder 2"/>
          <p:cNvSpPr>
            <a:spLocks noGrp="1"/>
          </p:cNvSpPr>
          <p:nvPr>
            <p:ph sz="quarter" idx="1"/>
          </p:nvPr>
        </p:nvSpPr>
        <p:spPr>
          <a:xfrm>
            <a:off x="4572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a:xfrm>
            <a:off x="6553200" y="6172200"/>
            <a:ext cx="2133600" cy="476250"/>
          </a:xfrm>
          <a:prstGeom prst="rect">
            <a:avLst/>
          </a:prstGeom>
        </p:spPr>
        <p:txBody>
          <a:bodyPr/>
          <a:lstStyle>
            <a:lvl1pPr>
              <a:defRPr/>
            </a:lvl1pPr>
          </a:lstStyle>
          <a:p>
            <a:endParaRPr lang="en-US"/>
          </a:p>
          <a:p>
            <a:endParaRPr lang="en-US"/>
          </a:p>
          <a:p>
            <a:fld id="{EAC333D0-601A-3443-B358-00C5644E313D}" type="slidenum">
              <a:rPr lang="en-US"/>
              <a:pPr/>
              <a:t>‹#›</a:t>
            </a:fld>
            <a:endParaRPr lang="en-US"/>
          </a:p>
        </p:txBody>
      </p:sp>
    </p:spTree>
    <p:extLst>
      <p:ext uri="{BB962C8B-B14F-4D97-AF65-F5344CB8AC3E}">
        <p14:creationId xmlns:p14="http://schemas.microsoft.com/office/powerpoint/2010/main" val="1316097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3B656310-7D15-9447-BB74-8C2B6DE53519}" type="datetime3">
              <a:rPr lang="en-US" smtClean="0"/>
              <a:t>8 September 2017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lgn="r"/>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pPr algn="r"/>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457200" y="18288"/>
            <a:ext cx="2895600" cy="329184"/>
          </a:xfrm>
          <a:prstGeom prst="rect">
            <a:avLst/>
          </a:prstGeom>
        </p:spPr>
        <p:txBody>
          <a:bodyPr/>
          <a:lstStyle/>
          <a:p>
            <a:fld id="{ED6BC72F-4705-BC4A-ACC2-099EE9A6A6B8}" type="datetime3">
              <a:rPr lang="en-US" smtClean="0"/>
              <a:t>8 September 2017</a:t>
            </a:fld>
            <a:endParaRPr lang="en-US"/>
          </a:p>
        </p:txBody>
      </p:sp>
      <p:sp>
        <p:nvSpPr>
          <p:cNvPr id="8" name="Footer Placeholder 7"/>
          <p:cNvSpPr>
            <a:spLocks noGrp="1"/>
          </p:cNvSpPr>
          <p:nvPr>
            <p:ph type="ftr" sz="quarter" idx="11"/>
          </p:nvPr>
        </p:nvSpPr>
        <p:spPr>
          <a:xfrm>
            <a:off x="3429000" y="18288"/>
            <a:ext cx="4114800" cy="329184"/>
          </a:xfrm>
          <a:prstGeom prst="rect">
            <a:avLst/>
          </a:prstGeom>
        </p:spPr>
        <p:txBody>
          <a:bodyPr/>
          <a:lstStyle/>
          <a:p>
            <a:pPr algn="r"/>
            <a:endParaRPr lang="en-US"/>
          </a:p>
        </p:txBody>
      </p:sp>
      <p:sp>
        <p:nvSpPr>
          <p:cNvPr id="9" name="Slide Number Placeholder 8"/>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18288"/>
            <a:ext cx="2895600" cy="329184"/>
          </a:xfrm>
          <a:prstGeom prst="rect">
            <a:avLst/>
          </a:prstGeom>
        </p:spPr>
        <p:txBody>
          <a:bodyPr/>
          <a:lstStyle/>
          <a:p>
            <a:fld id="{1EBD8A76-2B05-DC46-B09B-142063D05C76}" type="datetime3">
              <a:rPr lang="en-US" smtClean="0"/>
              <a:t>8 September 2017</a:t>
            </a:fld>
            <a:endParaRPr lang="en-US"/>
          </a:p>
        </p:txBody>
      </p:sp>
      <p:sp>
        <p:nvSpPr>
          <p:cNvPr id="4" name="Footer Placeholder 3"/>
          <p:cNvSpPr>
            <a:spLocks noGrp="1"/>
          </p:cNvSpPr>
          <p:nvPr>
            <p:ph type="ftr" sz="quarter" idx="11"/>
          </p:nvPr>
        </p:nvSpPr>
        <p:spPr>
          <a:xfrm>
            <a:off x="3429000" y="18288"/>
            <a:ext cx="4114800" cy="329184"/>
          </a:xfrm>
          <a:prstGeom prst="rect">
            <a:avLst/>
          </a:prstGeom>
        </p:spPr>
        <p:txBody>
          <a:bodyPr/>
          <a:lstStyle/>
          <a:p>
            <a:pPr algn="r"/>
            <a:endParaRPr lang="en-US"/>
          </a:p>
        </p:txBody>
      </p:sp>
      <p:sp>
        <p:nvSpPr>
          <p:cNvPr id="5" name="Slide Number Placeholder 4"/>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48343" y="6528816"/>
            <a:ext cx="4114800" cy="329184"/>
          </a:xfrm>
          <a:prstGeom prst="rect">
            <a:avLst/>
          </a:prstGeom>
        </p:spPr>
        <p:txBody>
          <a:bodyPr/>
          <a:lstStyle>
            <a:lvl1pPr>
              <a:defRPr sz="1200"/>
            </a:lvl1pPr>
          </a:lstStyle>
          <a:p>
            <a:pPr algn="r"/>
            <a:endParaRPr lang="en-US"/>
          </a:p>
        </p:txBody>
      </p:sp>
      <p:sp>
        <p:nvSpPr>
          <p:cNvPr id="4" name="Slide Number Placeholder 3"/>
          <p:cNvSpPr>
            <a:spLocks noGrp="1"/>
          </p:cNvSpPr>
          <p:nvPr>
            <p:ph type="sldNum" sz="quarter" idx="12"/>
          </p:nvPr>
        </p:nvSpPr>
        <p:spPr>
          <a:xfrm>
            <a:off x="8077200" y="6528816"/>
            <a:ext cx="1066800" cy="329184"/>
          </a:xfrm>
          <a:prstGeom prst="rect">
            <a:avLst/>
          </a:prstGeom>
        </p:spPr>
        <p:txBody>
          <a:bodyPr/>
          <a:lstStyle>
            <a:lvl1pPr>
              <a:defRPr sz="1400"/>
            </a:lvl1p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5BBE2E98-B661-9A4B-9266-1FCA5FC8DAB9}" type="datetime3">
              <a:rPr lang="en-US" smtClean="0"/>
              <a:t>8 September 2017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pPr algn="r"/>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F15AB3BA-773E-074B-BCCF-95D59833E8FF}" type="datetime3">
              <a:rPr lang="en-US" smtClean="0"/>
              <a:t>8 September 2017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pPr algn="r"/>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0201" y="155323"/>
            <a:ext cx="8750200" cy="58812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0201" y="840242"/>
            <a:ext cx="8750200" cy="563675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hf hdr="0" ftr="0"/>
  <p:txStyles>
    <p:titleStyle>
      <a:lvl1pPr algn="l" defTabSz="914400" rtl="0" eaLnBrk="1" latinLnBrk="0" hangingPunct="1">
        <a:spcBef>
          <a:spcPct val="0"/>
        </a:spcBef>
        <a:buNone/>
        <a:defRPr sz="3200" kern="1200" spc="-100" baseline="0">
          <a:solidFill>
            <a:schemeClr val="tx2"/>
          </a:solidFill>
          <a:latin typeface="Avenir Next Condensed Demi Bold"/>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mbria"/>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mbria"/>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mbria"/>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mbria"/>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mbria"/>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gif"/></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oleObject" Target="../embeddings/oleObject3.bin"/><Relationship Id="rId3" Type="http://schemas.openxmlformats.org/officeDocument/2006/relationships/image" Target="../media/image11.jpeg"/><Relationship Id="rId7" Type="http://schemas.openxmlformats.org/officeDocument/2006/relationships/image" Target="../media/image14.jpeg"/><Relationship Id="rId12"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3.jpeg"/><Relationship Id="rId11" Type="http://schemas.openxmlformats.org/officeDocument/2006/relationships/oleObject" Target="../embeddings/oleObject2.bin"/><Relationship Id="rId5" Type="http://schemas.openxmlformats.org/officeDocument/2006/relationships/hyperlink" Target="http://images.google.com/imgres?imgurl=www.elements.nb.ca/theme/health/patty/sick.jpg&amp;imgrefurl=http://www.elements.nb.ca/theme/health/theme.htm&amp;h=128&amp;w=75&amp;prev=/images?q=sick+clipart&amp;svnum=10&amp;hl=en&amp;lr=&amp;ie=UTF-8&amp;safe=off" TargetMode="External"/><Relationship Id="rId10" Type="http://schemas.openxmlformats.org/officeDocument/2006/relationships/image" Target="../media/image8.png"/><Relationship Id="rId4" Type="http://schemas.openxmlformats.org/officeDocument/2006/relationships/image" Target="../media/image12.png"/><Relationship Id="rId9" Type="http://schemas.openxmlformats.org/officeDocument/2006/relationships/oleObject" Target="../embeddings/oleObject1.bin"/><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38473"/>
            <a:ext cx="7848600" cy="1233467"/>
          </a:xfrm>
        </p:spPr>
        <p:txBody>
          <a:bodyPr/>
          <a:lstStyle/>
          <a:p>
            <a:r>
              <a:rPr lang="en-US" dirty="0" smtClean="0"/>
              <a:t>Drug Discovery: History and Paradigms</a:t>
            </a:r>
            <a:endParaRPr lang="en-US" dirty="0"/>
          </a:p>
        </p:txBody>
      </p:sp>
      <p:sp>
        <p:nvSpPr>
          <p:cNvPr id="3" name="Subtitle 2"/>
          <p:cNvSpPr>
            <a:spLocks noGrp="1"/>
          </p:cNvSpPr>
          <p:nvPr>
            <p:ph type="subTitle" idx="1"/>
          </p:nvPr>
        </p:nvSpPr>
        <p:spPr>
          <a:xfrm>
            <a:off x="685801" y="3013853"/>
            <a:ext cx="4929995" cy="1497762"/>
          </a:xfrm>
        </p:spPr>
        <p:txBody>
          <a:bodyPr/>
          <a:lstStyle/>
          <a:p>
            <a:r>
              <a:rPr lang="en-US" smtClean="0"/>
              <a:t>Jeremy Yang, Associate Instructor</a:t>
            </a:r>
            <a:r>
              <a:rPr lang="en-US"/>
              <a:t/>
            </a:r>
            <a:br>
              <a:rPr lang="en-US"/>
            </a:br>
            <a:r>
              <a:rPr lang="en-US" smtClean="0"/>
              <a:t>IU School of Informatics and Computing</a:t>
            </a:r>
            <a:endParaRPr lang="en-US" dirty="0"/>
          </a:p>
          <a:p>
            <a:r>
              <a:rPr lang="en-US" dirty="0"/>
              <a:t> </a:t>
            </a:r>
          </a:p>
        </p:txBody>
      </p:sp>
      <p:pic>
        <p:nvPicPr>
          <p:cNvPr id="4" name="Picture 3" descr="DSDHT Logo.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92490" y="6176952"/>
            <a:ext cx="626506" cy="591422"/>
          </a:xfrm>
          <a:prstGeom prst="rect">
            <a:avLst/>
          </a:prstGeom>
        </p:spPr>
      </p:pic>
      <p:sp>
        <p:nvSpPr>
          <p:cNvPr id="7" name="Subtitle 2"/>
          <p:cNvSpPr txBox="1">
            <a:spLocks/>
          </p:cNvSpPr>
          <p:nvPr/>
        </p:nvSpPr>
        <p:spPr>
          <a:xfrm>
            <a:off x="1495406" y="6182457"/>
            <a:ext cx="5957817" cy="585917"/>
          </a:xfrm>
          <a:prstGeom prst="rect">
            <a:avLst/>
          </a:prstGeom>
        </p:spPr>
        <p:txBody>
          <a:bodyPr vert="horz" lIns="91440" tIns="45720" rIns="91440" bIns="45720" rtlCol="0">
            <a:noAutofit/>
          </a:bodyPr>
          <a:lstStyle>
            <a:lvl1pPr marL="0" indent="0" algn="l"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Avenir Next Condensed Medium"/>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Cambria"/>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Cambria"/>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Cambria"/>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Cambria"/>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r>
              <a:rPr lang="en-US" sz="1400"/>
              <a:t>DATA SCIENCE FOR DRUG DISCOVERY, HEALTH AND TRANSLATIONAL </a:t>
            </a:r>
            <a:r>
              <a:rPr lang="en-US" sz="1400" smtClean="0"/>
              <a:t>MEDICINE (DSDHT) INFO I-590</a:t>
            </a:r>
            <a:endParaRPr lang="en-US" sz="1400"/>
          </a:p>
        </p:txBody>
      </p:sp>
      <p:sp>
        <p:nvSpPr>
          <p:cNvPr id="6" name="Title 1"/>
          <p:cNvSpPr txBox="1">
            <a:spLocks/>
          </p:cNvSpPr>
          <p:nvPr/>
        </p:nvSpPr>
        <p:spPr>
          <a:xfrm>
            <a:off x="685800" y="5257800"/>
            <a:ext cx="7998288" cy="5881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spc="-100" baseline="0">
                <a:solidFill>
                  <a:schemeClr val="tx2"/>
                </a:solidFill>
                <a:latin typeface="Avenir Next Condensed Demi Bold"/>
                <a:ea typeface="+mj-ea"/>
                <a:cs typeface="+mj-cs"/>
              </a:defRPr>
            </a:lvl1pPr>
          </a:lstStyle>
          <a:p>
            <a:r>
              <a:rPr lang="en-US" sz="2000" i="1" smtClean="0"/>
              <a:t>Based on </a:t>
            </a:r>
            <a:r>
              <a:rPr lang="en-US" sz="2000" i="1" dirty="0" smtClean="0"/>
              <a:t>slides by Prof. </a:t>
            </a:r>
            <a:r>
              <a:rPr lang="en-US" sz="2000" i="1" smtClean="0"/>
              <a:t>David Wild, 2013 edition of course.</a:t>
            </a:r>
            <a:endParaRPr lang="en-US" sz="2000" i="1" dirty="0"/>
          </a:p>
        </p:txBody>
      </p:sp>
      <p:sp>
        <p:nvSpPr>
          <p:cNvPr id="9" name="Title 1"/>
          <p:cNvSpPr txBox="1">
            <a:spLocks/>
          </p:cNvSpPr>
          <p:nvPr/>
        </p:nvSpPr>
        <p:spPr>
          <a:xfrm>
            <a:off x="685800" y="4623799"/>
            <a:ext cx="7998288" cy="5881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spc="-100" baseline="0">
                <a:solidFill>
                  <a:schemeClr val="tx2"/>
                </a:solidFill>
                <a:latin typeface="Avenir Next Condensed Demi Bold"/>
                <a:ea typeface="+mj-ea"/>
                <a:cs typeface="+mj-cs"/>
              </a:defRPr>
            </a:lvl1pPr>
          </a:lstStyle>
          <a:p>
            <a:r>
              <a:rPr lang="en-US" sz="2000" i="1" smtClean="0"/>
              <a:t>Instructor: Prof. Joanne Luciano</a:t>
            </a:r>
            <a:endParaRPr lang="en-US" sz="2000" i="1" dirty="0"/>
          </a:p>
        </p:txBody>
      </p:sp>
    </p:spTree>
    <p:extLst>
      <p:ext uri="{BB962C8B-B14F-4D97-AF65-F5344CB8AC3E}">
        <p14:creationId xmlns:p14="http://schemas.microsoft.com/office/powerpoint/2010/main" val="1015053575"/>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Stagnation in new drug therapies</a:t>
            </a:r>
            <a:endParaRPr lang="en-US"/>
          </a:p>
        </p:txBody>
      </p:sp>
      <p:pic>
        <p:nvPicPr>
          <p:cNvPr id="9" name="Content Placeholder 4" descr="Screen shot 2011-07-01 at 1.52.05 PM.png"/>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l="3967" r="-5032" b="15403"/>
          <a:stretch/>
        </p:blipFill>
        <p:spPr>
          <a:xfrm>
            <a:off x="4001068" y="677242"/>
            <a:ext cx="3953756" cy="2807829"/>
          </a:xfrm>
        </p:spPr>
      </p:pic>
      <p:pic>
        <p:nvPicPr>
          <p:cNvPr id="6" name="Picture 5" descr="Evolution of R&amp;D Spending and NDAs submitted.gi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 y="914400"/>
            <a:ext cx="3810000" cy="2845741"/>
          </a:xfrm>
          <a:prstGeom prst="rect">
            <a:avLst/>
          </a:prstGeom>
        </p:spPr>
      </p:pic>
      <p:pic>
        <p:nvPicPr>
          <p:cNvPr id="4" name="Picture 3" descr="phasfail.gi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6199" y="3886200"/>
            <a:ext cx="3924869" cy="2667000"/>
          </a:xfrm>
          <a:prstGeom prst="rect">
            <a:avLst/>
          </a:prstGeom>
        </p:spPr>
      </p:pic>
      <p:pic>
        <p:nvPicPr>
          <p:cNvPr id="17" name="Picture 16"/>
          <p:cNvPicPr>
            <a:picLocks noChangeAspect="1"/>
          </p:cNvPicPr>
          <p:nvPr/>
        </p:nvPicPr>
        <p:blipFill>
          <a:blip r:embed="rId5"/>
          <a:stretch>
            <a:fillRect/>
          </a:stretch>
        </p:blipFill>
        <p:spPr>
          <a:xfrm>
            <a:off x="4267200" y="3962400"/>
            <a:ext cx="4419600" cy="2786861"/>
          </a:xfrm>
          <a:prstGeom prst="rect">
            <a:avLst/>
          </a:prstGeom>
        </p:spPr>
      </p:pic>
      <p:sp>
        <p:nvSpPr>
          <p:cNvPr id="18" name="Rectangle 17"/>
          <p:cNvSpPr/>
          <p:nvPr/>
        </p:nvSpPr>
        <p:spPr>
          <a:xfrm>
            <a:off x="685800" y="6550223"/>
            <a:ext cx="2616384" cy="307777"/>
          </a:xfrm>
          <a:prstGeom prst="rect">
            <a:avLst/>
          </a:prstGeom>
        </p:spPr>
        <p:txBody>
          <a:bodyPr wrap="none">
            <a:spAutoFit/>
          </a:bodyPr>
          <a:lstStyle/>
          <a:p>
            <a:r>
              <a:rPr lang="en-US" sz="1400"/>
              <a:t>Graphs taken from </a:t>
            </a:r>
            <a:r>
              <a:rPr lang="en-US" sz="1400" err="1"/>
              <a:t>Vanosta.be</a:t>
            </a:r>
            <a:endParaRPr lang="en-US" sz="1400"/>
          </a:p>
        </p:txBody>
      </p:sp>
      <p:pic>
        <p:nvPicPr>
          <p:cNvPr id="14" name="Content Placeholder 4" descr="Screen shot 2011-07-01 at 1.52.05 PM.png"/>
          <p:cNvPicPr>
            <a:picLocks noChangeAspect="1"/>
          </p:cNvPicPr>
          <p:nvPr/>
        </p:nvPicPr>
        <p:blipFill rotWithShape="1">
          <a:blip r:embed="rId2" cstate="screen">
            <a:extLst>
              <a:ext uri="{28A0092B-C50C-407E-A947-70E740481C1C}">
                <a14:useLocalDpi xmlns:a14="http://schemas.microsoft.com/office/drawing/2010/main"/>
              </a:ext>
            </a:extLst>
          </a:blip>
          <a:srcRect l="1561" t="91280" r="9661" b="-153"/>
          <a:stretch/>
        </p:blipFill>
        <p:spPr>
          <a:xfrm>
            <a:off x="4416724" y="3359987"/>
            <a:ext cx="3814961" cy="323492"/>
          </a:xfrm>
          <a:prstGeom prst="rect">
            <a:avLst/>
          </a:prstGeom>
        </p:spPr>
      </p:pic>
    </p:spTree>
    <p:extLst>
      <p:ext uri="{BB962C8B-B14F-4D97-AF65-F5344CB8AC3E}">
        <p14:creationId xmlns:p14="http://schemas.microsoft.com/office/powerpoint/2010/main" val="9007343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Drug Withdrawals</a:t>
            </a:r>
            <a:endParaRPr lang="en-US"/>
          </a:p>
        </p:txBody>
      </p:sp>
      <p:sp>
        <p:nvSpPr>
          <p:cNvPr id="9" name="TextBox 8"/>
          <p:cNvSpPr txBox="1"/>
          <p:nvPr/>
        </p:nvSpPr>
        <p:spPr>
          <a:xfrm>
            <a:off x="7096125" y="3825456"/>
            <a:ext cx="1794276" cy="2031325"/>
          </a:xfrm>
          <a:prstGeom prst="rect">
            <a:avLst/>
          </a:prstGeom>
          <a:noFill/>
        </p:spPr>
        <p:txBody>
          <a:bodyPr wrap="square" rtlCol="0">
            <a:spAutoFit/>
          </a:bodyPr>
          <a:lstStyle/>
          <a:p>
            <a:r>
              <a:rPr lang="en-US" smtClean="0"/>
              <a:t>Since 2000, due to safety and efficacy alerts.</a:t>
            </a:r>
          </a:p>
          <a:p>
            <a:endParaRPr lang="en-US"/>
          </a:p>
          <a:p>
            <a:r>
              <a:rPr lang="en-US" smtClean="0"/>
              <a:t>Evidence of flawed system?</a:t>
            </a: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 y="879721"/>
            <a:ext cx="6819900" cy="5553075"/>
          </a:xfrm>
          <a:prstGeom prst="rect">
            <a:avLst/>
          </a:prstGeom>
        </p:spPr>
      </p:pic>
      <p:sp>
        <p:nvSpPr>
          <p:cNvPr id="8" name="Rectangle 7"/>
          <p:cNvSpPr/>
          <p:nvPr/>
        </p:nvSpPr>
        <p:spPr>
          <a:xfrm>
            <a:off x="5172074" y="6315075"/>
            <a:ext cx="3971925" cy="461665"/>
          </a:xfrm>
          <a:prstGeom prst="rect">
            <a:avLst/>
          </a:prstGeom>
          <a:solidFill>
            <a:schemeClr val="bg1">
              <a:lumMod val="85000"/>
            </a:schemeClr>
          </a:solidFill>
        </p:spPr>
        <p:txBody>
          <a:bodyPr wrap="square">
            <a:spAutoFit/>
          </a:bodyPr>
          <a:lstStyle/>
          <a:p>
            <a:pPr algn="r"/>
            <a:r>
              <a:rPr lang="en-US" sz="1200" smtClean="0"/>
              <a:t>Withdrawal information taken from http</a:t>
            </a:r>
            <a:r>
              <a:rPr lang="en-US" sz="1200"/>
              <a:t>://</a:t>
            </a:r>
            <a:r>
              <a:rPr lang="en-US" sz="1200" err="1"/>
              <a:t>en.wikipedia.org</a:t>
            </a:r>
            <a:r>
              <a:rPr lang="en-US" sz="1200"/>
              <a:t>/wiki/</a:t>
            </a:r>
            <a:r>
              <a:rPr lang="en-US" sz="1200" err="1" smtClean="0"/>
              <a:t>List_of_withdrawn_drugs</a:t>
            </a:r>
            <a:r>
              <a:rPr lang="en-US" sz="1200" smtClean="0"/>
              <a:t>.</a:t>
            </a:r>
            <a:endParaRPr lang="en-US" sz="1200"/>
          </a:p>
        </p:txBody>
      </p:sp>
    </p:spTree>
    <p:extLst>
      <p:ext uri="{BB962C8B-B14F-4D97-AF65-F5344CB8AC3E}">
        <p14:creationId xmlns:p14="http://schemas.microsoft.com/office/powerpoint/2010/main" val="34497176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 y="155323"/>
            <a:ext cx="8750200" cy="1441574"/>
          </a:xfrm>
        </p:spPr>
        <p:txBody>
          <a:bodyPr/>
          <a:lstStyle/>
          <a:p>
            <a:r>
              <a:rPr lang="en-US"/>
              <a:t>Drug discovery paradigms:</a:t>
            </a:r>
            <a:br>
              <a:rPr lang="en-US"/>
            </a:br>
            <a:r>
              <a:rPr lang="en-US" smtClean="0"/>
              <a:t>Integrative</a:t>
            </a:r>
            <a:endParaRPr lang="en-US"/>
          </a:p>
        </p:txBody>
      </p:sp>
      <p:sp>
        <p:nvSpPr>
          <p:cNvPr id="3" name="Content Placeholder 2"/>
          <p:cNvSpPr>
            <a:spLocks noGrp="1"/>
          </p:cNvSpPr>
          <p:nvPr>
            <p:ph idx="1"/>
          </p:nvPr>
        </p:nvSpPr>
        <p:spPr>
          <a:xfrm>
            <a:off x="781049" y="1895475"/>
            <a:ext cx="8109351" cy="4502023"/>
          </a:xfrm>
        </p:spPr>
        <p:txBody>
          <a:bodyPr>
            <a:normAutofit fontScale="92500" lnSpcReduction="20000"/>
          </a:bodyPr>
          <a:lstStyle/>
          <a:p>
            <a:pPr indent="-342900"/>
            <a:r>
              <a:rPr lang="en-US" sz="2600" b="1">
                <a:solidFill>
                  <a:srgbClr val="FF6600"/>
                </a:solidFill>
              </a:rPr>
              <a:t>~2010+ </a:t>
            </a:r>
            <a:endParaRPr lang="en-US" sz="2600" b="1"/>
          </a:p>
          <a:p>
            <a:pPr indent="-342900"/>
            <a:r>
              <a:rPr lang="en-US" sz="2600" b="1" smtClean="0">
                <a:solidFill>
                  <a:srgbClr val="FF6600"/>
                </a:solidFill>
              </a:rPr>
              <a:t>Science and technology</a:t>
            </a:r>
          </a:p>
          <a:p>
            <a:pPr lvl="1" indent="-342900"/>
            <a:r>
              <a:rPr lang="en-US" sz="2200" b="1" smtClean="0">
                <a:solidFill>
                  <a:srgbClr val="FF6600"/>
                </a:solidFill>
              </a:rPr>
              <a:t>Systems biology</a:t>
            </a:r>
          </a:p>
          <a:p>
            <a:pPr lvl="1" indent="-342900"/>
            <a:r>
              <a:rPr lang="en-US" sz="2200" b="1">
                <a:solidFill>
                  <a:srgbClr val="FF6600"/>
                </a:solidFill>
              </a:rPr>
              <a:t>I</a:t>
            </a:r>
            <a:r>
              <a:rPr lang="en-US" sz="2200" b="1" smtClean="0">
                <a:solidFill>
                  <a:srgbClr val="FF6600"/>
                </a:solidFill>
              </a:rPr>
              <a:t>nformatics</a:t>
            </a:r>
          </a:p>
          <a:p>
            <a:pPr lvl="1" indent="-342900"/>
            <a:r>
              <a:rPr lang="en-US" sz="2200" b="1">
                <a:solidFill>
                  <a:srgbClr val="FF6600"/>
                </a:solidFill>
              </a:rPr>
              <a:t>D</a:t>
            </a:r>
            <a:r>
              <a:rPr lang="en-US" sz="2200" b="1" smtClean="0">
                <a:solidFill>
                  <a:srgbClr val="FF6600"/>
                </a:solidFill>
              </a:rPr>
              <a:t>ata science</a:t>
            </a:r>
          </a:p>
          <a:p>
            <a:pPr indent="-342900"/>
            <a:r>
              <a:rPr lang="pt-BR" sz="2600" b="1" smtClean="0">
                <a:solidFill>
                  <a:srgbClr val="FF6600"/>
                </a:solidFill>
              </a:rPr>
              <a:t>Data integration</a:t>
            </a:r>
          </a:p>
          <a:p>
            <a:pPr lvl="1" indent="-342900"/>
            <a:r>
              <a:rPr lang="pt-BR" sz="2200" b="1">
                <a:solidFill>
                  <a:srgbClr val="FF6600"/>
                </a:solidFill>
              </a:rPr>
              <a:t>M</a:t>
            </a:r>
            <a:r>
              <a:rPr lang="pt-BR" sz="2200" b="1" smtClean="0">
                <a:solidFill>
                  <a:srgbClr val="FF6600"/>
                </a:solidFill>
              </a:rPr>
              <a:t>olecular </a:t>
            </a:r>
          </a:p>
          <a:p>
            <a:pPr lvl="1" indent="-342900"/>
            <a:r>
              <a:rPr lang="pt-BR" sz="2200" b="1">
                <a:solidFill>
                  <a:srgbClr val="FF6600"/>
                </a:solidFill>
              </a:rPr>
              <a:t>C</a:t>
            </a:r>
            <a:r>
              <a:rPr lang="pt-BR" sz="2200" b="1" smtClean="0">
                <a:solidFill>
                  <a:srgbClr val="FF6600"/>
                </a:solidFill>
              </a:rPr>
              <a:t>linical</a:t>
            </a:r>
          </a:p>
          <a:p>
            <a:pPr lvl="1" indent="-342900"/>
            <a:r>
              <a:rPr lang="pt-BR" sz="2200" b="1" smtClean="0">
                <a:solidFill>
                  <a:srgbClr val="FF6600"/>
                </a:solidFill>
              </a:rPr>
              <a:t>Genomic</a:t>
            </a:r>
          </a:p>
          <a:p>
            <a:pPr lvl="1" indent="-342900"/>
            <a:r>
              <a:rPr lang="pt-BR" sz="2200" b="1" smtClean="0">
                <a:solidFill>
                  <a:srgbClr val="FF6600"/>
                </a:solidFill>
              </a:rPr>
              <a:t>Bibliological</a:t>
            </a:r>
          </a:p>
          <a:p>
            <a:pPr lvl="1" indent="-342900"/>
            <a:r>
              <a:rPr lang="pt-BR" sz="2200" b="1" smtClean="0">
                <a:solidFill>
                  <a:srgbClr val="FF6600"/>
                </a:solidFill>
              </a:rPr>
              <a:t>Epidemiological</a:t>
            </a:r>
          </a:p>
          <a:p>
            <a:pPr indent="-342900"/>
            <a:r>
              <a:rPr lang="pt-BR" sz="2600" b="1" smtClean="0">
                <a:solidFill>
                  <a:srgbClr val="FF6600"/>
                </a:solidFill>
              </a:rPr>
              <a:t>Integrates other paradigms</a:t>
            </a:r>
            <a:endParaRPr lang="pt-BR" sz="2600" b="1">
              <a:solidFill>
                <a:srgbClr val="FF6600"/>
              </a:solidFill>
            </a:endParaRPr>
          </a:p>
          <a:p>
            <a:pPr lvl="1" indent="-342900"/>
            <a:endParaRPr lang="pt-BR" sz="2200" b="1" smtClean="0">
              <a:solidFill>
                <a:srgbClr val="FF6600"/>
              </a:solidFill>
            </a:endParaRPr>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559623" y="2869946"/>
            <a:ext cx="3457575" cy="2593181"/>
          </a:xfrm>
          <a:prstGeom prst="rect">
            <a:avLst/>
          </a:prstGeom>
          <a:ln>
            <a:solidFill>
              <a:schemeClr val="bg1">
                <a:lumMod val="75000"/>
              </a:schemeClr>
            </a:solidFill>
          </a:ln>
        </p:spPr>
      </p:pic>
      <p:sp>
        <p:nvSpPr>
          <p:cNvPr id="7" name="Rectangle 6"/>
          <p:cNvSpPr/>
          <p:nvPr/>
        </p:nvSpPr>
        <p:spPr>
          <a:xfrm>
            <a:off x="5559624" y="5463127"/>
            <a:ext cx="3457575" cy="523220"/>
          </a:xfrm>
          <a:prstGeom prst="rect">
            <a:avLst/>
          </a:prstGeom>
          <a:solidFill>
            <a:schemeClr val="bg1">
              <a:lumMod val="85000"/>
            </a:schemeClr>
          </a:solidFill>
        </p:spPr>
        <p:txBody>
          <a:bodyPr wrap="square">
            <a:spAutoFit/>
          </a:bodyPr>
          <a:lstStyle/>
          <a:p>
            <a:pPr algn="ctr"/>
            <a:r>
              <a:rPr lang="en-US" sz="1400" smtClean="0"/>
              <a:t>Barabasi and Oltvai, Nature Reviews, 2004</a:t>
            </a:r>
            <a:endParaRPr lang="en-US" sz="1400"/>
          </a:p>
        </p:txBody>
      </p:sp>
    </p:spTree>
    <p:extLst>
      <p:ext uri="{BB962C8B-B14F-4D97-AF65-F5344CB8AC3E}">
        <p14:creationId xmlns:p14="http://schemas.microsoft.com/office/powerpoint/2010/main" val="37232570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CFEC368-1D7A-4F81-ABF6-AE0E36BAF64C}" type="slidenum">
              <a:rPr lang="en-US" smtClean="0"/>
              <a:pPr/>
              <a:t>13</a:t>
            </a:fld>
            <a:endParaRPr lang="en-US"/>
          </a:p>
        </p:txBody>
      </p:sp>
      <p:sp>
        <p:nvSpPr>
          <p:cNvPr id="5" name="Rectangle 2"/>
          <p:cNvSpPr txBox="1">
            <a:spLocks noChangeArrowheads="1"/>
          </p:cNvSpPr>
          <p:nvPr/>
        </p:nvSpPr>
        <p:spPr>
          <a:xfrm>
            <a:off x="152400" y="152400"/>
            <a:ext cx="8382000" cy="609600"/>
          </a:xfrm>
          <a:prstGeom prst="rect">
            <a:avLst/>
          </a:prstGeom>
        </p:spPr>
        <p:txBody>
          <a:bodyPr/>
          <a:lstStyle>
            <a:lvl1pPr algn="l" defTabSz="914400" rtl="0" eaLnBrk="1" latinLnBrk="0" hangingPunct="1">
              <a:spcBef>
                <a:spcPct val="0"/>
              </a:spcBef>
              <a:buNone/>
              <a:defRPr sz="3200" kern="1200" spc="-100" baseline="0">
                <a:solidFill>
                  <a:schemeClr val="tx2"/>
                </a:solidFill>
                <a:latin typeface="Avenir Next Condensed Demi Bold"/>
                <a:ea typeface="+mj-ea"/>
                <a:cs typeface="+mj-cs"/>
              </a:defRPr>
            </a:lvl1pPr>
          </a:lstStyle>
          <a:p>
            <a:r>
              <a:rPr lang="en-US" smtClean="0"/>
              <a:t>Rational Drug Discovery "Pipeline" ... </a:t>
            </a:r>
          </a:p>
          <a:p>
            <a:r>
              <a:rPr lang="en-US" smtClean="0"/>
              <a:t>... a myth?</a:t>
            </a:r>
            <a:endParaRPr lang="en-US"/>
          </a:p>
        </p:txBody>
      </p:sp>
      <p:grpSp>
        <p:nvGrpSpPr>
          <p:cNvPr id="8" name="Group 7"/>
          <p:cNvGrpSpPr/>
          <p:nvPr/>
        </p:nvGrpSpPr>
        <p:grpSpPr>
          <a:xfrm>
            <a:off x="585788" y="1615535"/>
            <a:ext cx="6862762" cy="4669346"/>
            <a:chOff x="1671638" y="1310735"/>
            <a:chExt cx="6862762" cy="4669346"/>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238"/>
            <a:stretch/>
          </p:blipFill>
          <p:spPr>
            <a:xfrm>
              <a:off x="1671638" y="1310735"/>
              <a:ext cx="6862762" cy="2809875"/>
            </a:xfrm>
            <a:prstGeom prst="rect">
              <a:avLst/>
            </a:prstGeom>
            <a:ln w="76200">
              <a:solidFill>
                <a:schemeClr val="bg1">
                  <a:lumMod val="85000"/>
                </a:schemeClr>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1638" y="4484656"/>
              <a:ext cx="6858000" cy="1495425"/>
            </a:xfrm>
            <a:prstGeom prst="rect">
              <a:avLst/>
            </a:prstGeom>
            <a:ln w="76200">
              <a:solidFill>
                <a:schemeClr val="bg1">
                  <a:lumMod val="85000"/>
                </a:schemeClr>
              </a:solidFill>
            </a:ln>
          </p:spPr>
        </p:pic>
        <p:sp>
          <p:nvSpPr>
            <p:cNvPr id="7" name="Rectangle 6"/>
            <p:cNvSpPr/>
            <p:nvPr/>
          </p:nvSpPr>
          <p:spPr>
            <a:xfrm>
              <a:off x="1671638" y="4120611"/>
              <a:ext cx="6862761" cy="3640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54441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CFEC368-1D7A-4F81-ABF6-AE0E36BAF64C}" type="slidenum">
              <a:rPr lang="en-US" smtClean="0"/>
              <a:pPr/>
              <a:t>14</a:t>
            </a:fld>
            <a:endParaRPr lang="en-US"/>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31774" y="992038"/>
            <a:ext cx="5199928" cy="5418216"/>
          </a:xfrm>
          <a:prstGeom prst="rect">
            <a:avLst/>
          </a:prstGeom>
        </p:spPr>
      </p:pic>
      <p:sp>
        <p:nvSpPr>
          <p:cNvPr id="8" name="Rectangle 2"/>
          <p:cNvSpPr txBox="1">
            <a:spLocks noChangeArrowheads="1"/>
          </p:cNvSpPr>
          <p:nvPr/>
        </p:nvSpPr>
        <p:spPr>
          <a:xfrm>
            <a:off x="152400" y="152400"/>
            <a:ext cx="6998898" cy="609600"/>
          </a:xfrm>
          <a:prstGeom prst="rect">
            <a:avLst/>
          </a:prstGeom>
        </p:spPr>
        <p:txBody>
          <a:bodyPr/>
          <a:lstStyle>
            <a:lvl1pPr algn="l" defTabSz="914400" rtl="0" eaLnBrk="1" latinLnBrk="0" hangingPunct="1">
              <a:spcBef>
                <a:spcPct val="0"/>
              </a:spcBef>
              <a:buNone/>
              <a:defRPr sz="3200" kern="1200" spc="-100" baseline="0">
                <a:solidFill>
                  <a:schemeClr val="tx2"/>
                </a:solidFill>
                <a:latin typeface="Avenir Next Condensed Demi Bold"/>
                <a:ea typeface="+mj-ea"/>
                <a:cs typeface="+mj-cs"/>
              </a:defRPr>
            </a:lvl1pPr>
          </a:lstStyle>
          <a:p>
            <a:r>
              <a:rPr lang="en-US" smtClean="0"/>
              <a:t>Navigating the Ecosystem of Translational Sciences</a:t>
            </a:r>
            <a:endParaRPr lang="en-US"/>
          </a:p>
        </p:txBody>
      </p:sp>
      <p:sp>
        <p:nvSpPr>
          <p:cNvPr id="4" name="Rectangle 3"/>
          <p:cNvSpPr/>
          <p:nvPr/>
        </p:nvSpPr>
        <p:spPr>
          <a:xfrm>
            <a:off x="66675" y="6410254"/>
            <a:ext cx="6705600" cy="369332"/>
          </a:xfrm>
          <a:prstGeom prst="rect">
            <a:avLst/>
          </a:prstGeom>
          <a:solidFill>
            <a:schemeClr val="bg1">
              <a:lumMod val="85000"/>
            </a:schemeClr>
          </a:solidFill>
        </p:spPr>
        <p:txBody>
          <a:bodyPr wrap="square">
            <a:spAutoFit/>
          </a:bodyPr>
          <a:lstStyle/>
          <a:p>
            <a:pPr algn="ctr"/>
            <a:r>
              <a:rPr lang="en-US"/>
              <a:t>http://www.geneticalliance.org/programs/biotrust/nets</a:t>
            </a:r>
          </a:p>
        </p:txBody>
      </p:sp>
    </p:spTree>
    <p:extLst>
      <p:ext uri="{BB962C8B-B14F-4D97-AF65-F5344CB8AC3E}">
        <p14:creationId xmlns:p14="http://schemas.microsoft.com/office/powerpoint/2010/main" val="22585520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4294967295"/>
          </p:nvPr>
        </p:nvSpPr>
        <p:spPr>
          <a:xfrm>
            <a:off x="0" y="6528816"/>
            <a:ext cx="2895600" cy="329184"/>
          </a:xfrm>
          <a:prstGeom prst="rect">
            <a:avLst/>
          </a:prstGeom>
        </p:spPr>
        <p:txBody>
          <a:bodyPr/>
          <a:lstStyle/>
          <a:p>
            <a:fld id="{94A63A76-3692-E349-B737-5FFBED4BF7AB}" type="datetime3">
              <a:rPr lang="en-US" smtClean="0"/>
              <a:t>8 September 2017</a:t>
            </a:fld>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15</a:t>
            </a:fld>
            <a:endParaRPr lang="en-US"/>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62994" y="1078874"/>
            <a:ext cx="5116591" cy="5331380"/>
          </a:xfrm>
          <a:prstGeom prst="rect">
            <a:avLst/>
          </a:prstGeom>
        </p:spPr>
      </p:pic>
      <p:sp>
        <p:nvSpPr>
          <p:cNvPr id="8" name="Rectangle 2"/>
          <p:cNvSpPr txBox="1">
            <a:spLocks noChangeArrowheads="1"/>
          </p:cNvSpPr>
          <p:nvPr/>
        </p:nvSpPr>
        <p:spPr>
          <a:xfrm>
            <a:off x="152400" y="152400"/>
            <a:ext cx="7016151" cy="609600"/>
          </a:xfrm>
          <a:prstGeom prst="rect">
            <a:avLst/>
          </a:prstGeom>
        </p:spPr>
        <p:txBody>
          <a:bodyPr/>
          <a:lstStyle>
            <a:lvl1pPr algn="l" defTabSz="914400" rtl="0" eaLnBrk="1" latinLnBrk="0" hangingPunct="1">
              <a:spcBef>
                <a:spcPct val="0"/>
              </a:spcBef>
              <a:buNone/>
              <a:defRPr sz="3200" kern="1200" spc="-100" baseline="0">
                <a:solidFill>
                  <a:schemeClr val="tx2"/>
                </a:solidFill>
                <a:latin typeface="Avenir Next Condensed Demi Bold"/>
                <a:ea typeface="+mj-ea"/>
                <a:cs typeface="+mj-cs"/>
              </a:defRPr>
            </a:lvl1pPr>
          </a:lstStyle>
          <a:p>
            <a:r>
              <a:rPr lang="en-US" smtClean="0"/>
              <a:t>Navigating the Ecosystem of Translational Sciences</a:t>
            </a:r>
            <a:endParaRPr lang="en-US"/>
          </a:p>
        </p:txBody>
      </p:sp>
      <p:sp>
        <p:nvSpPr>
          <p:cNvPr id="4" name="Rectangle 3"/>
          <p:cNvSpPr/>
          <p:nvPr/>
        </p:nvSpPr>
        <p:spPr>
          <a:xfrm>
            <a:off x="66675" y="6410254"/>
            <a:ext cx="6705600" cy="369332"/>
          </a:xfrm>
          <a:prstGeom prst="rect">
            <a:avLst/>
          </a:prstGeom>
          <a:solidFill>
            <a:schemeClr val="bg1">
              <a:lumMod val="85000"/>
            </a:schemeClr>
          </a:solidFill>
        </p:spPr>
        <p:txBody>
          <a:bodyPr wrap="square">
            <a:spAutoFit/>
          </a:bodyPr>
          <a:lstStyle/>
          <a:p>
            <a:pPr algn="ctr"/>
            <a:r>
              <a:rPr lang="en-US"/>
              <a:t>http://www.geneticalliance.org/programs/biotrust/nets</a:t>
            </a:r>
          </a:p>
        </p:txBody>
      </p:sp>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970901" y="896541"/>
            <a:ext cx="4429124" cy="5196839"/>
          </a:xfrm>
          <a:prstGeom prst="rect">
            <a:avLst/>
          </a:prstGeom>
        </p:spPr>
      </p:pic>
    </p:spTree>
    <p:extLst>
      <p:ext uri="{BB962C8B-B14F-4D97-AF65-F5344CB8AC3E}">
        <p14:creationId xmlns:p14="http://schemas.microsoft.com/office/powerpoint/2010/main" val="1033069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CFEC368-1D7A-4F81-ABF6-AE0E36BAF64C}" type="slidenum">
              <a:rPr lang="en-US" smtClean="0"/>
              <a:pPr/>
              <a:t>16</a:t>
            </a:fld>
            <a:endParaRPr lang="en-US"/>
          </a:p>
        </p:txBody>
      </p:sp>
      <p:sp>
        <p:nvSpPr>
          <p:cNvPr id="5" name="Rectangle 2"/>
          <p:cNvSpPr txBox="1">
            <a:spLocks noChangeArrowheads="1"/>
          </p:cNvSpPr>
          <p:nvPr/>
        </p:nvSpPr>
        <p:spPr>
          <a:xfrm>
            <a:off x="152400" y="152400"/>
            <a:ext cx="7067909" cy="609600"/>
          </a:xfrm>
          <a:prstGeom prst="rect">
            <a:avLst/>
          </a:prstGeom>
        </p:spPr>
        <p:txBody>
          <a:bodyPr/>
          <a:lstStyle>
            <a:lvl1pPr algn="l" defTabSz="914400" rtl="0" eaLnBrk="1" latinLnBrk="0" hangingPunct="1">
              <a:spcBef>
                <a:spcPct val="0"/>
              </a:spcBef>
              <a:buNone/>
              <a:defRPr sz="3200" kern="1200" spc="-100" baseline="0">
                <a:solidFill>
                  <a:schemeClr val="tx2"/>
                </a:solidFill>
                <a:latin typeface="Avenir Next Condensed Demi Bold"/>
                <a:ea typeface="+mj-ea"/>
                <a:cs typeface="+mj-cs"/>
              </a:defRPr>
            </a:lvl1pPr>
          </a:lstStyle>
          <a:p>
            <a:r>
              <a:rPr lang="en-US" smtClean="0"/>
              <a:t>Navigating the Ecosystem of Translational Sciences</a:t>
            </a:r>
            <a:endParaRPr lang="en-US"/>
          </a:p>
        </p:txBody>
      </p:sp>
      <p:pic>
        <p:nvPicPr>
          <p:cNvPr id="6" name="Picture 5"/>
          <p:cNvPicPr>
            <a:picLocks noChangeAspect="1"/>
          </p:cNvPicPr>
          <p:nvPr/>
        </p:nvPicPr>
        <p:blipFill rotWithShape="1">
          <a:blip r:embed="rId2" cstate="email">
            <a:extLst>
              <a:ext uri="{28A0092B-C50C-407E-A947-70E740481C1C}">
                <a14:useLocalDpi xmlns:a14="http://schemas.microsoft.com/office/drawing/2010/main" val="0"/>
              </a:ext>
            </a:extLst>
          </a:blip>
          <a:srcRect l="6795" t="5282" r="13661" b="43447"/>
          <a:stretch/>
        </p:blipFill>
        <p:spPr>
          <a:xfrm>
            <a:off x="2409825" y="1628775"/>
            <a:ext cx="6800850" cy="5143500"/>
          </a:xfrm>
          <a:prstGeom prst="rect">
            <a:avLst/>
          </a:prstGeom>
          <a:ln w="38100">
            <a:solidFill>
              <a:srgbClr val="FF0000"/>
            </a:solidFill>
            <a:prstDash val="sysDash"/>
          </a:ln>
        </p:spPr>
      </p:pic>
      <p:sp>
        <p:nvSpPr>
          <p:cNvPr id="7" name="TextBox 6"/>
          <p:cNvSpPr txBox="1"/>
          <p:nvPr/>
        </p:nvSpPr>
        <p:spPr>
          <a:xfrm>
            <a:off x="133350" y="1614082"/>
            <a:ext cx="2143125" cy="2031325"/>
          </a:xfrm>
          <a:prstGeom prst="rect">
            <a:avLst/>
          </a:prstGeom>
          <a:noFill/>
        </p:spPr>
        <p:txBody>
          <a:bodyPr wrap="square" rtlCol="0">
            <a:spAutoFit/>
          </a:bodyPr>
          <a:lstStyle/>
          <a:p>
            <a:pPr algn="r"/>
            <a:r>
              <a:rPr lang="en-US" smtClean="0"/>
              <a:t>Collaboration and feedback loops among: clinical and non-clinical research, basic science and </a:t>
            </a:r>
            <a:r>
              <a:rPr lang="en-US" b="1" smtClean="0"/>
              <a:t>data science</a:t>
            </a:r>
            <a:endParaRPr lang="en-US" b="1"/>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71475" y="4497489"/>
            <a:ext cx="1409700" cy="1654047"/>
          </a:xfrm>
          <a:prstGeom prst="rect">
            <a:avLst/>
          </a:prstGeom>
        </p:spPr>
      </p:pic>
      <p:sp>
        <p:nvSpPr>
          <p:cNvPr id="9" name="Rectangle 8"/>
          <p:cNvSpPr/>
          <p:nvPr/>
        </p:nvSpPr>
        <p:spPr>
          <a:xfrm>
            <a:off x="495300" y="4629910"/>
            <a:ext cx="1038225" cy="799339"/>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9" idx="3"/>
            <a:endCxn id="6" idx="1"/>
          </p:cNvCxnSpPr>
          <p:nvPr/>
        </p:nvCxnSpPr>
        <p:spPr>
          <a:xfrm flipV="1">
            <a:off x="1533525" y="4200525"/>
            <a:ext cx="876300" cy="82905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7071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CFEC368-1D7A-4F81-ABF6-AE0E36BAF64C}" type="slidenum">
              <a:rPr lang="en-US" smtClean="0"/>
              <a:pPr/>
              <a:t>17</a:t>
            </a:fld>
            <a:endParaRPr lang="en-US"/>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412835"/>
            <a:ext cx="9144000" cy="6032329"/>
          </a:xfrm>
          <a:prstGeom prst="rect">
            <a:avLst/>
          </a:prstGeom>
        </p:spPr>
      </p:pic>
    </p:spTree>
    <p:extLst>
      <p:ext uri="{BB962C8B-B14F-4D97-AF65-F5344CB8AC3E}">
        <p14:creationId xmlns:p14="http://schemas.microsoft.com/office/powerpoint/2010/main" val="30144659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 y="155323"/>
            <a:ext cx="8750200" cy="1149602"/>
          </a:xfrm>
        </p:spPr>
        <p:txBody>
          <a:bodyPr/>
          <a:lstStyle/>
          <a:p>
            <a:r>
              <a:rPr lang="en-US" smtClean="0"/>
              <a:t>Drug Discovery Paradigms:</a:t>
            </a:r>
            <a:br>
              <a:rPr lang="en-US" smtClean="0"/>
            </a:br>
            <a:r>
              <a:rPr lang="en-US" smtClean="0"/>
              <a:t>Take </a:t>
            </a:r>
            <a:r>
              <a:rPr lang="en-US" dirty="0"/>
              <a:t>home </a:t>
            </a:r>
            <a:r>
              <a:rPr lang="en-US" dirty="0" smtClean="0"/>
              <a:t>messages</a:t>
            </a:r>
            <a:endParaRPr lang="en-US" dirty="0"/>
          </a:p>
        </p:txBody>
      </p:sp>
      <p:sp>
        <p:nvSpPr>
          <p:cNvPr id="3" name="Content Placeholder 2"/>
          <p:cNvSpPr>
            <a:spLocks noGrp="1"/>
          </p:cNvSpPr>
          <p:nvPr>
            <p:ph idx="1"/>
          </p:nvPr>
        </p:nvSpPr>
        <p:spPr>
          <a:xfrm>
            <a:off x="140201" y="1676400"/>
            <a:ext cx="8750200" cy="4800600"/>
          </a:xfrm>
        </p:spPr>
        <p:txBody>
          <a:bodyPr/>
          <a:lstStyle/>
          <a:p>
            <a:r>
              <a:rPr lang="en-US" dirty="0" smtClean="0"/>
              <a:t>Historically, </a:t>
            </a:r>
            <a:r>
              <a:rPr lang="en-US" dirty="0"/>
              <a:t>finding </a:t>
            </a:r>
            <a:r>
              <a:rPr lang="en-US"/>
              <a:t>new </a:t>
            </a:r>
            <a:r>
              <a:rPr lang="en-US" smtClean="0"/>
              <a:t>medicines </a:t>
            </a:r>
            <a:r>
              <a:rPr lang="en-US"/>
              <a:t>was </a:t>
            </a:r>
            <a:r>
              <a:rPr lang="en-US" smtClean="0"/>
              <a:t>empirical </a:t>
            </a:r>
            <a:r>
              <a:rPr lang="en-US" dirty="0"/>
              <a:t>(i.e</a:t>
            </a:r>
            <a:r>
              <a:rPr lang="en-US" dirty="0" smtClean="0"/>
              <a:t>. </a:t>
            </a:r>
            <a:r>
              <a:rPr lang="en-US" dirty="0"/>
              <a:t>natural products, </a:t>
            </a:r>
            <a:r>
              <a:rPr lang="en-US" dirty="0" smtClean="0"/>
              <a:t>traditional medicine).</a:t>
            </a:r>
          </a:p>
          <a:p>
            <a:r>
              <a:rPr lang="en-US" smtClean="0"/>
              <a:t>Science has produced </a:t>
            </a:r>
            <a:r>
              <a:rPr lang="en-US" dirty="0" smtClean="0"/>
              <a:t>“wonder drugs” such as antibiotics and vaccines</a:t>
            </a:r>
            <a:r>
              <a:rPr lang="en-US" smtClean="0"/>
              <a:t>.  But "wonder drugs" do not exist for all conditions.</a:t>
            </a:r>
            <a:endParaRPr lang="en-US" dirty="0"/>
          </a:p>
          <a:p>
            <a:r>
              <a:rPr lang="en-US" dirty="0" smtClean="0"/>
              <a:t>Molecular biology has transformed drug discovery into a rational design process </a:t>
            </a:r>
            <a:r>
              <a:rPr lang="mr-IN" dirty="0" smtClean="0"/>
              <a:t>–</a:t>
            </a:r>
            <a:r>
              <a:rPr lang="en-US" dirty="0" smtClean="0"/>
              <a:t> when it works</a:t>
            </a:r>
            <a:r>
              <a:rPr lang="en-US" smtClean="0"/>
              <a:t>. </a:t>
            </a:r>
            <a:r>
              <a:rPr lang="en-US"/>
              <a:t>S</a:t>
            </a:r>
            <a:r>
              <a:rPr lang="en-US" smtClean="0"/>
              <a:t>ome </a:t>
            </a:r>
            <a:r>
              <a:rPr lang="en-US" dirty="0"/>
              <a:t>great successes, </a:t>
            </a:r>
            <a:r>
              <a:rPr lang="en-US"/>
              <a:t>but </a:t>
            </a:r>
            <a:r>
              <a:rPr lang="en-US" smtClean="0"/>
              <a:t>process may have </a:t>
            </a:r>
            <a:r>
              <a:rPr lang="en-US" dirty="0"/>
              <a:t>“run out of steam</a:t>
            </a:r>
            <a:r>
              <a:rPr lang="en-US" dirty="0" smtClean="0"/>
              <a:t>”.</a:t>
            </a:r>
            <a:endParaRPr lang="en-US" dirty="0"/>
          </a:p>
          <a:p>
            <a:r>
              <a:rPr lang="en-US"/>
              <a:t>The </a:t>
            </a:r>
            <a:r>
              <a:rPr lang="en-US" smtClean="0"/>
              <a:t>current rational </a:t>
            </a:r>
            <a:r>
              <a:rPr lang="en-US" dirty="0"/>
              <a:t>drug discovery &amp; development process </a:t>
            </a:r>
            <a:r>
              <a:rPr lang="en-US"/>
              <a:t>is </a:t>
            </a:r>
            <a:r>
              <a:rPr lang="en-US" smtClean="0"/>
              <a:t>lengthy, expensive </a:t>
            </a:r>
            <a:r>
              <a:rPr lang="en-US" dirty="0"/>
              <a:t>and </a:t>
            </a:r>
            <a:r>
              <a:rPr lang="en-US" smtClean="0"/>
              <a:t>risky.</a:t>
            </a:r>
          </a:p>
          <a:p>
            <a:r>
              <a:rPr lang="en-US" smtClean="0"/>
              <a:t>New integrative paradigm combines systems biology and data science.</a:t>
            </a:r>
            <a:endParaRPr lang="en-US" dirty="0"/>
          </a:p>
        </p:txBody>
      </p:sp>
    </p:spTree>
    <p:extLst>
      <p:ext uri="{BB962C8B-B14F-4D97-AF65-F5344CB8AC3E}">
        <p14:creationId xmlns:p14="http://schemas.microsoft.com/office/powerpoint/2010/main" val="33217653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CFEC368-1D7A-4F81-ABF6-AE0E36BAF64C}" type="slidenum">
              <a:rPr lang="en-US" smtClean="0"/>
              <a:pPr/>
              <a:t>2</a:t>
            </a:fld>
            <a:endParaRPr lang="en-US"/>
          </a:p>
        </p:txBody>
      </p:sp>
      <p:sp>
        <p:nvSpPr>
          <p:cNvPr id="11" name="Rounded Rectangle 10"/>
          <p:cNvSpPr/>
          <p:nvPr/>
        </p:nvSpPr>
        <p:spPr>
          <a:xfrm>
            <a:off x="6519862" y="3733063"/>
            <a:ext cx="2176463" cy="1438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Module 8: </a:t>
            </a:r>
          </a:p>
          <a:p>
            <a:pPr algn="ctr"/>
            <a:r>
              <a:rPr lang="en-US" smtClean="0"/>
              <a:t>Cheminformatics</a:t>
            </a:r>
            <a:endParaRPr lang="en-US"/>
          </a:p>
        </p:txBody>
      </p:sp>
      <p:sp>
        <p:nvSpPr>
          <p:cNvPr id="12" name="Rounded Rectangle 11"/>
          <p:cNvSpPr/>
          <p:nvPr/>
        </p:nvSpPr>
        <p:spPr>
          <a:xfrm>
            <a:off x="433387" y="5180212"/>
            <a:ext cx="8262938" cy="5715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Data science</a:t>
            </a:r>
            <a:endParaRPr lang="en-US">
              <a:solidFill>
                <a:schemeClr val="tx1"/>
              </a:solidFill>
            </a:endParaRPr>
          </a:p>
        </p:txBody>
      </p:sp>
      <p:sp>
        <p:nvSpPr>
          <p:cNvPr id="13" name="Rounded Rectangle 12"/>
          <p:cNvSpPr/>
          <p:nvPr/>
        </p:nvSpPr>
        <p:spPr>
          <a:xfrm>
            <a:off x="433387" y="2657387"/>
            <a:ext cx="8262938" cy="10668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latin typeface="Arial" panose="020B0604020202020204" pitchFamily="34" charset="0"/>
              </a:rPr>
              <a:t>Q1 How can data science help researchers find new drugs and reuse old ones</a:t>
            </a:r>
            <a:r>
              <a:rPr lang="en-US" smtClean="0">
                <a:solidFill>
                  <a:srgbClr val="000000"/>
                </a:solidFill>
                <a:latin typeface="Arial" panose="020B0604020202020204" pitchFamily="34" charset="0"/>
              </a:rPr>
              <a:t>?</a:t>
            </a:r>
            <a:endParaRPr lang="en-US"/>
          </a:p>
        </p:txBody>
      </p:sp>
      <p:sp>
        <p:nvSpPr>
          <p:cNvPr id="10" name="Rounded Rectangle 9"/>
          <p:cNvSpPr/>
          <p:nvPr/>
        </p:nvSpPr>
        <p:spPr>
          <a:xfrm>
            <a:off x="4491037" y="3733063"/>
            <a:ext cx="2176463" cy="1438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Module 7: </a:t>
            </a:r>
          </a:p>
          <a:p>
            <a:pPr algn="ctr"/>
            <a:r>
              <a:rPr lang="en-US" smtClean="0"/>
              <a:t>Bioinformatics and medicine</a:t>
            </a:r>
            <a:endParaRPr lang="en-US"/>
          </a:p>
        </p:txBody>
      </p:sp>
      <p:sp>
        <p:nvSpPr>
          <p:cNvPr id="9" name="Rounded Rectangle 8"/>
          <p:cNvSpPr/>
          <p:nvPr/>
        </p:nvSpPr>
        <p:spPr>
          <a:xfrm>
            <a:off x="2462212" y="3733062"/>
            <a:ext cx="2176463" cy="1438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Module 6: </a:t>
            </a:r>
          </a:p>
          <a:p>
            <a:pPr algn="ctr"/>
            <a:r>
              <a:rPr lang="en-US" smtClean="0"/>
              <a:t>Bioinformatics introduction</a:t>
            </a:r>
            <a:endParaRPr lang="en-US"/>
          </a:p>
        </p:txBody>
      </p:sp>
      <p:sp>
        <p:nvSpPr>
          <p:cNvPr id="8" name="Rounded Rectangle 7"/>
          <p:cNvSpPr/>
          <p:nvPr/>
        </p:nvSpPr>
        <p:spPr>
          <a:xfrm>
            <a:off x="433387" y="3733063"/>
            <a:ext cx="2176463" cy="1438275"/>
          </a:xfrm>
          <a:prstGeom prst="roundRect">
            <a:avLst/>
          </a:prstGeom>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Module 5: </a:t>
            </a:r>
          </a:p>
          <a:p>
            <a:pPr algn="ctr"/>
            <a:r>
              <a:rPr lang="en-US" smtClean="0"/>
              <a:t>The drug discovery process</a:t>
            </a:r>
            <a:endParaRPr lang="en-US"/>
          </a:p>
        </p:txBody>
      </p:sp>
      <p:sp>
        <p:nvSpPr>
          <p:cNvPr id="14" name="Title 1"/>
          <p:cNvSpPr txBox="1">
            <a:spLocks/>
          </p:cNvSpPr>
          <p:nvPr/>
        </p:nvSpPr>
        <p:spPr>
          <a:xfrm>
            <a:off x="140201" y="155323"/>
            <a:ext cx="8750200" cy="1159127"/>
          </a:xfrm>
          <a:prstGeom prst="rect">
            <a:avLst/>
          </a:prstGeom>
        </p:spPr>
        <p:txBody>
          <a:bodyPr/>
          <a:lstStyle>
            <a:lvl1pPr algn="l" defTabSz="914400" rtl="0" eaLnBrk="1" latinLnBrk="0" hangingPunct="1">
              <a:spcBef>
                <a:spcPct val="0"/>
              </a:spcBef>
              <a:buNone/>
              <a:defRPr sz="3200" kern="1200" spc="-100" baseline="0">
                <a:solidFill>
                  <a:schemeClr val="tx2"/>
                </a:solidFill>
                <a:latin typeface="Avenir Next Condensed Demi Bold"/>
                <a:ea typeface="+mj-ea"/>
                <a:cs typeface="+mj-cs"/>
              </a:defRPr>
            </a:lvl1pPr>
          </a:lstStyle>
          <a:p>
            <a:r>
              <a:rPr lang="en-US" smtClean="0"/>
              <a:t>Drug discovery history and paradigms: </a:t>
            </a:r>
            <a:br>
              <a:rPr lang="en-US" smtClean="0"/>
            </a:br>
            <a:r>
              <a:rPr lang="en-US" smtClean="0"/>
              <a:t>DSDHT context &amp; relevance</a:t>
            </a:r>
            <a:endParaRPr lang="en-US"/>
          </a:p>
        </p:txBody>
      </p:sp>
      <p:sp>
        <p:nvSpPr>
          <p:cNvPr id="15" name="Subtitle 2"/>
          <p:cNvSpPr txBox="1">
            <a:spLocks/>
          </p:cNvSpPr>
          <p:nvPr/>
        </p:nvSpPr>
        <p:spPr>
          <a:xfrm>
            <a:off x="1193481" y="1640725"/>
            <a:ext cx="5957817" cy="585917"/>
          </a:xfrm>
          <a:prstGeom prst="rect">
            <a:avLst/>
          </a:prstGeom>
        </p:spPr>
        <p:txBody>
          <a:bodyPr vert="horz" lIns="91440" tIns="45720" rIns="91440" bIns="45720" rtlCol="0">
            <a:noAutofit/>
          </a:bodyPr>
          <a:lstStyle>
            <a:lvl1pPr marL="0" indent="0" algn="l"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Avenir Next Condensed Medium"/>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Cambria"/>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Cambria"/>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Cambria"/>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Cambria"/>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r>
              <a:rPr lang="en-US" sz="1400"/>
              <a:t>DATA SCIENCE FOR DRUG DISCOVERY, HEALTH AND TRANSLATIONAL </a:t>
            </a:r>
            <a:r>
              <a:rPr lang="en-US" sz="1400" smtClean="0"/>
              <a:t>MEDICINE (DSDHT) INFO I-590</a:t>
            </a:r>
            <a:endParaRPr lang="en-US" sz="1400"/>
          </a:p>
        </p:txBody>
      </p:sp>
      <p:pic>
        <p:nvPicPr>
          <p:cNvPr id="17" name="Picture 16" descr="DSDHT Logo.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79237" y="1635220"/>
            <a:ext cx="626506" cy="591422"/>
          </a:xfrm>
          <a:prstGeom prst="rect">
            <a:avLst/>
          </a:prstGeom>
        </p:spPr>
      </p:pic>
    </p:spTree>
    <p:extLst>
      <p:ext uri="{BB962C8B-B14F-4D97-AF65-F5344CB8AC3E}">
        <p14:creationId xmlns:p14="http://schemas.microsoft.com/office/powerpoint/2010/main" val="13343608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 y="155323"/>
            <a:ext cx="8750200" cy="835277"/>
          </a:xfrm>
        </p:spPr>
        <p:txBody>
          <a:bodyPr/>
          <a:lstStyle/>
          <a:p>
            <a:r>
              <a:rPr lang="en-US" smtClean="0"/>
              <a:t>Drug discovery paradigms</a:t>
            </a:r>
            <a:endParaRPr lang="en-US"/>
          </a:p>
        </p:txBody>
      </p:sp>
      <p:sp>
        <p:nvSpPr>
          <p:cNvPr id="3" name="Content Placeholder 2"/>
          <p:cNvSpPr>
            <a:spLocks noGrp="1"/>
          </p:cNvSpPr>
          <p:nvPr>
            <p:ph idx="1"/>
          </p:nvPr>
        </p:nvSpPr>
        <p:spPr>
          <a:xfrm>
            <a:off x="923925" y="1333500"/>
            <a:ext cx="7966476" cy="3114675"/>
          </a:xfrm>
        </p:spPr>
        <p:txBody>
          <a:bodyPr>
            <a:normAutofit fontScale="92500" lnSpcReduction="20000"/>
          </a:bodyPr>
          <a:lstStyle/>
          <a:p>
            <a:pPr indent="-342900"/>
            <a:r>
              <a:rPr lang="en-US" sz="2600" b="1" smtClean="0">
                <a:solidFill>
                  <a:srgbClr val="FF6600"/>
                </a:solidFill>
              </a:rPr>
              <a:t>Empirical</a:t>
            </a:r>
            <a:r>
              <a:rPr lang="en-US" sz="2000" smtClean="0"/>
              <a:t> </a:t>
            </a:r>
            <a:endParaRPr lang="en-US" sz="2000" dirty="0"/>
          </a:p>
          <a:p>
            <a:pPr lvl="1" indent="-342900"/>
            <a:r>
              <a:rPr lang="en-US" sz="2200" smtClean="0"/>
              <a:t>~200k BCE+</a:t>
            </a:r>
            <a:endParaRPr lang="en-US" sz="2200" dirty="0" smtClean="0"/>
          </a:p>
          <a:p>
            <a:pPr indent="-342900"/>
            <a:r>
              <a:rPr lang="en-US" sz="2600" b="1" smtClean="0">
                <a:solidFill>
                  <a:srgbClr val="FF6600"/>
                </a:solidFill>
              </a:rPr>
              <a:t>Vitamins, vaccines &amp; antibiotics </a:t>
            </a:r>
          </a:p>
          <a:p>
            <a:pPr lvl="1" indent="-342900"/>
            <a:r>
              <a:rPr lang="en-US" sz="2200" smtClean="0"/>
              <a:t>~</a:t>
            </a:r>
            <a:r>
              <a:rPr lang="en-US" sz="2200" dirty="0" smtClean="0"/>
              <a:t>1800+</a:t>
            </a:r>
            <a:endParaRPr lang="en-US" sz="2200" b="1" dirty="0" smtClean="0">
              <a:solidFill>
                <a:srgbClr val="FF6600"/>
              </a:solidFill>
            </a:endParaRPr>
          </a:p>
          <a:p>
            <a:pPr indent="-342900"/>
            <a:r>
              <a:rPr lang="en-US" sz="2600" b="1" smtClean="0">
                <a:solidFill>
                  <a:srgbClr val="FF6600"/>
                </a:solidFill>
              </a:rPr>
              <a:t>Rational</a:t>
            </a:r>
            <a:r>
              <a:rPr lang="en-US" sz="2600" smtClean="0"/>
              <a:t>  </a:t>
            </a:r>
          </a:p>
          <a:p>
            <a:pPr lvl="1" indent="-342900"/>
            <a:r>
              <a:rPr lang="en-US" sz="2200" smtClean="0"/>
              <a:t>~</a:t>
            </a:r>
            <a:r>
              <a:rPr lang="en-US" sz="2200" dirty="0" smtClean="0"/>
              <a:t>1960+</a:t>
            </a:r>
            <a:endParaRPr lang="en-US" sz="2200" dirty="0"/>
          </a:p>
          <a:p>
            <a:pPr indent="-342900"/>
            <a:r>
              <a:rPr lang="en-US" sz="2600" b="1" smtClean="0">
                <a:solidFill>
                  <a:srgbClr val="FF6600"/>
                </a:solidFill>
              </a:rPr>
              <a:t>Integrative</a:t>
            </a:r>
            <a:r>
              <a:rPr lang="en-US" sz="2600" b="1" smtClean="0"/>
              <a:t> </a:t>
            </a:r>
            <a:r>
              <a:rPr lang="en-US" sz="2600" smtClean="0"/>
              <a:t> </a:t>
            </a:r>
          </a:p>
          <a:p>
            <a:pPr lvl="1" indent="-342900"/>
            <a:r>
              <a:rPr lang="en-US" sz="2200" smtClean="0"/>
              <a:t>~</a:t>
            </a:r>
            <a:r>
              <a:rPr lang="en-US" sz="2200" dirty="0" smtClean="0"/>
              <a:t>2010</a:t>
            </a:r>
            <a:r>
              <a:rPr lang="en-US" sz="2200" smtClean="0"/>
              <a:t>+ </a:t>
            </a:r>
            <a:r>
              <a:rPr lang="en-US" sz="2200" dirty="0"/>
              <a:t/>
            </a:r>
            <a:br>
              <a:rPr lang="en-US" sz="2200" dirty="0"/>
            </a:br>
            <a:endParaRPr lang="en-US" sz="2200" dirty="0"/>
          </a:p>
        </p:txBody>
      </p:sp>
      <p:sp>
        <p:nvSpPr>
          <p:cNvPr id="6" name="Rectangle 5"/>
          <p:cNvSpPr/>
          <p:nvPr/>
        </p:nvSpPr>
        <p:spPr>
          <a:xfrm>
            <a:off x="923925" y="4930641"/>
            <a:ext cx="7444474" cy="1200329"/>
          </a:xfrm>
          <a:prstGeom prst="rect">
            <a:avLst/>
          </a:prstGeom>
        </p:spPr>
        <p:txBody>
          <a:bodyPr wrap="none">
            <a:spAutoFit/>
          </a:bodyPr>
          <a:lstStyle/>
          <a:p>
            <a:r>
              <a:rPr lang="en-US" sz="2400" b="1" smtClean="0">
                <a:solidFill>
                  <a:srgbClr val="FF6600"/>
                </a:solidFill>
                <a:latin typeface="Cambria" panose="02040503050406030204" pitchFamily="18" charset="0"/>
              </a:rPr>
              <a:t>Context: Public health, science, medicine</a:t>
            </a:r>
          </a:p>
          <a:p>
            <a:endParaRPr lang="en-US" sz="2400" b="1">
              <a:solidFill>
                <a:srgbClr val="FF6600"/>
              </a:solidFill>
              <a:latin typeface="Cambria" panose="02040503050406030204" pitchFamily="18" charset="0"/>
            </a:endParaRPr>
          </a:p>
          <a:p>
            <a:r>
              <a:rPr lang="en-US" sz="2400" b="1" smtClean="0">
                <a:solidFill>
                  <a:srgbClr val="FF6600"/>
                </a:solidFill>
                <a:latin typeface="Cambria" panose="02040503050406030204" pitchFamily="18" charset="0"/>
              </a:rPr>
              <a:t>Why care about history?  All paradigms active </a:t>
            </a:r>
            <a:r>
              <a:rPr lang="en-US" sz="2400" b="1" i="1" smtClean="0">
                <a:solidFill>
                  <a:srgbClr val="FF6600"/>
                </a:solidFill>
                <a:latin typeface="Cambria" panose="02040503050406030204" pitchFamily="18" charset="0"/>
              </a:rPr>
              <a:t>now</a:t>
            </a:r>
            <a:r>
              <a:rPr lang="en-US" sz="2400" b="1" smtClean="0">
                <a:solidFill>
                  <a:srgbClr val="FF6600"/>
                </a:solidFill>
                <a:latin typeface="Cambria" panose="02040503050406030204" pitchFamily="18" charset="0"/>
              </a:rPr>
              <a:t>.  </a:t>
            </a:r>
          </a:p>
        </p:txBody>
      </p:sp>
    </p:spTree>
    <p:extLst>
      <p:ext uri="{BB962C8B-B14F-4D97-AF65-F5344CB8AC3E}">
        <p14:creationId xmlns:p14="http://schemas.microsoft.com/office/powerpoint/2010/main" val="28959535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 y="155323"/>
            <a:ext cx="8750200" cy="1159127"/>
          </a:xfrm>
        </p:spPr>
        <p:txBody>
          <a:bodyPr/>
          <a:lstStyle/>
          <a:p>
            <a:r>
              <a:rPr lang="en-US"/>
              <a:t>Drug discovery paradigms: </a:t>
            </a:r>
            <a:br>
              <a:rPr lang="en-US"/>
            </a:br>
            <a:r>
              <a:rPr lang="en-US"/>
              <a:t>Empirical</a:t>
            </a:r>
          </a:p>
        </p:txBody>
      </p:sp>
      <p:sp>
        <p:nvSpPr>
          <p:cNvPr id="3" name="Content Placeholder 2"/>
          <p:cNvSpPr>
            <a:spLocks noGrp="1"/>
          </p:cNvSpPr>
          <p:nvPr>
            <p:ph idx="1"/>
          </p:nvPr>
        </p:nvSpPr>
        <p:spPr>
          <a:xfrm>
            <a:off x="895349" y="1885949"/>
            <a:ext cx="7995051" cy="4511549"/>
          </a:xfrm>
        </p:spPr>
        <p:txBody>
          <a:bodyPr>
            <a:normAutofit fontScale="92500" lnSpcReduction="20000"/>
          </a:bodyPr>
          <a:lstStyle/>
          <a:p>
            <a:pPr indent="-342900"/>
            <a:r>
              <a:rPr lang="en-US" sz="2600" b="1" smtClean="0">
                <a:solidFill>
                  <a:srgbClr val="FF6600"/>
                </a:solidFill>
              </a:rPr>
              <a:t>~200k BCE (human existence)</a:t>
            </a:r>
          </a:p>
          <a:p>
            <a:pPr indent="-342900"/>
            <a:r>
              <a:rPr lang="en-US" sz="2600" b="1">
                <a:solidFill>
                  <a:srgbClr val="FF6600"/>
                </a:solidFill>
              </a:rPr>
              <a:t>754 - First pharmacy opened in Baghdad</a:t>
            </a:r>
            <a:endParaRPr lang="en-US" sz="2600"/>
          </a:p>
          <a:p>
            <a:pPr indent="-342900"/>
            <a:r>
              <a:rPr lang="en-US" sz="2600" b="1">
                <a:solidFill>
                  <a:srgbClr val="FF6600"/>
                </a:solidFill>
              </a:rPr>
              <a:t>1800s – major pharmas, mass production</a:t>
            </a:r>
          </a:p>
          <a:p>
            <a:pPr indent="-342900"/>
            <a:r>
              <a:rPr lang="en-US" sz="2600" b="1">
                <a:solidFill>
                  <a:srgbClr val="FF6600"/>
                </a:solidFill>
              </a:rPr>
              <a:t>Natural products, traditional medicines</a:t>
            </a:r>
          </a:p>
          <a:p>
            <a:pPr indent="-342900"/>
            <a:r>
              <a:rPr lang="en-US" sz="2600" b="1">
                <a:solidFill>
                  <a:srgbClr val="FF6600"/>
                </a:solidFill>
              </a:rPr>
              <a:t>Limited disease </a:t>
            </a:r>
            <a:r>
              <a:rPr lang="en-US" sz="2600" b="1" smtClean="0">
                <a:solidFill>
                  <a:srgbClr val="FF6600"/>
                </a:solidFill>
              </a:rPr>
              <a:t>scope: </a:t>
            </a:r>
            <a:r>
              <a:rPr lang="en-US" sz="2600" b="1">
                <a:solidFill>
                  <a:srgbClr val="FF6600"/>
                </a:solidFill>
              </a:rPr>
              <a:t>pain relief, infectious </a:t>
            </a:r>
            <a:r>
              <a:rPr lang="en-US" sz="2600" b="1" smtClean="0">
                <a:solidFill>
                  <a:srgbClr val="FF6600"/>
                </a:solidFill>
              </a:rPr>
              <a:t>disease</a:t>
            </a:r>
            <a:r>
              <a:rPr lang="en-US" dirty="0"/>
              <a:t/>
            </a:r>
            <a:br>
              <a:rPr lang="en-US" dirty="0"/>
            </a:br>
            <a:endParaRPr lang="en-US" dirty="0"/>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714624" y="4601346"/>
            <a:ext cx="2581276" cy="1714129"/>
          </a:xfrm>
          <a:prstGeom prst="rect">
            <a:avLst/>
          </a:prstGeom>
        </p:spPr>
      </p:pic>
      <p:sp>
        <p:nvSpPr>
          <p:cNvPr id="7" name="TextBox 6"/>
          <p:cNvSpPr txBox="1"/>
          <p:nvPr/>
        </p:nvSpPr>
        <p:spPr>
          <a:xfrm>
            <a:off x="428624" y="6321698"/>
            <a:ext cx="4867275" cy="369332"/>
          </a:xfrm>
          <a:prstGeom prst="rect">
            <a:avLst/>
          </a:prstGeom>
          <a:noFill/>
        </p:spPr>
        <p:txBody>
          <a:bodyPr wrap="square" rtlCol="0">
            <a:spAutoFit/>
          </a:bodyPr>
          <a:lstStyle/>
          <a:p>
            <a:pPr algn="ctr"/>
            <a:r>
              <a:rPr lang="en-US" smtClean="0"/>
              <a:t>poppy flower, pods, seeds</a:t>
            </a:r>
            <a:endParaRPr lang="en-US"/>
          </a:p>
        </p:txBody>
      </p:sp>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8625" y="4607199"/>
            <a:ext cx="2285999" cy="1714499"/>
          </a:xfrm>
          <a:prstGeom prst="rect">
            <a:avLst/>
          </a:prstGeom>
        </p:spPr>
      </p:pic>
    </p:spTree>
    <p:extLst>
      <p:ext uri="{BB962C8B-B14F-4D97-AF65-F5344CB8AC3E}">
        <p14:creationId xmlns:p14="http://schemas.microsoft.com/office/powerpoint/2010/main" val="23947347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 y="155323"/>
            <a:ext cx="8750200" cy="1441574"/>
          </a:xfrm>
        </p:spPr>
        <p:txBody>
          <a:bodyPr/>
          <a:lstStyle/>
          <a:p>
            <a:r>
              <a:rPr lang="en-US"/>
              <a:t>Drug discovery paradigms: </a:t>
            </a:r>
            <a:br>
              <a:rPr lang="en-US"/>
            </a:br>
            <a:r>
              <a:rPr lang="en-US"/>
              <a:t>Vitamins, vaccines &amp; antibiotics</a:t>
            </a:r>
          </a:p>
        </p:txBody>
      </p:sp>
      <p:sp>
        <p:nvSpPr>
          <p:cNvPr id="3" name="Content Placeholder 2"/>
          <p:cNvSpPr>
            <a:spLocks noGrp="1"/>
          </p:cNvSpPr>
          <p:nvPr>
            <p:ph idx="1"/>
          </p:nvPr>
        </p:nvSpPr>
        <p:spPr>
          <a:xfrm>
            <a:off x="904875" y="2057399"/>
            <a:ext cx="7985526" cy="4340099"/>
          </a:xfrm>
        </p:spPr>
        <p:txBody>
          <a:bodyPr>
            <a:normAutofit fontScale="92500" lnSpcReduction="20000"/>
          </a:bodyPr>
          <a:lstStyle/>
          <a:p>
            <a:pPr indent="-342900"/>
            <a:r>
              <a:rPr lang="en-US" sz="2600" b="1">
                <a:solidFill>
                  <a:srgbClr val="FF6600"/>
                </a:solidFill>
              </a:rPr>
              <a:t>~1800+</a:t>
            </a:r>
          </a:p>
          <a:p>
            <a:pPr indent="-342900"/>
            <a:r>
              <a:rPr lang="en-US" sz="2600" b="1" smtClean="0">
                <a:solidFill>
                  <a:srgbClr val="FF6600"/>
                </a:solidFill>
              </a:rPr>
              <a:t>Science: nutrition, immunology, microbiology </a:t>
            </a:r>
            <a:endParaRPr lang="en-US" sz="2600" b="1">
              <a:solidFill>
                <a:srgbClr val="FF6600"/>
              </a:solidFill>
            </a:endParaRPr>
          </a:p>
          <a:p>
            <a:pPr indent="-342900"/>
            <a:r>
              <a:rPr lang="en-US" sz="2600" b="1">
                <a:solidFill>
                  <a:srgbClr val="FF6600"/>
                </a:solidFill>
              </a:rPr>
              <a:t>Vitamin deficiency diseases: scurvy (C), pellagra (B3), beriberi (B1), rickets (D</a:t>
            </a:r>
            <a:r>
              <a:rPr lang="en-US" sz="2600" b="1" smtClean="0">
                <a:solidFill>
                  <a:srgbClr val="FF6600"/>
                </a:solidFill>
              </a:rPr>
              <a:t>)</a:t>
            </a:r>
          </a:p>
          <a:p>
            <a:pPr indent="-342900"/>
            <a:r>
              <a:rPr lang="en-US" sz="2600" b="1" smtClean="0">
                <a:solidFill>
                  <a:srgbClr val="FF6600"/>
                </a:solidFill>
              </a:rPr>
              <a:t>Malnutrition, infectious diseases predominant risks</a:t>
            </a:r>
            <a:endParaRPr lang="en-US" sz="2600" b="1">
              <a:solidFill>
                <a:srgbClr val="FF6600"/>
              </a:solidFill>
            </a:endParaRPr>
          </a:p>
          <a:p>
            <a:pPr indent="-342900"/>
            <a:r>
              <a:rPr lang="en-US" sz="2600" b="1">
                <a:solidFill>
                  <a:srgbClr val="FF6600"/>
                </a:solidFill>
              </a:rPr>
              <a:t>Penicillin, polio vaccine &amp; other “wonder drugs</a:t>
            </a:r>
            <a:r>
              <a:rPr lang="en-US" sz="2600" b="1" smtClean="0">
                <a:solidFill>
                  <a:srgbClr val="FF6600"/>
                </a:solidFill>
              </a:rPr>
              <a:t>” </a:t>
            </a:r>
            <a:r>
              <a:rPr lang="en-US" dirty="0"/>
              <a:t/>
            </a:r>
            <a:br>
              <a:rPr lang="en-US" dirty="0"/>
            </a:b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950" y="4318900"/>
            <a:ext cx="4762500" cy="2343150"/>
          </a:xfrm>
          <a:prstGeom prst="rect">
            <a:avLst/>
          </a:prstGeom>
        </p:spPr>
      </p:pic>
      <p:sp>
        <p:nvSpPr>
          <p:cNvPr id="7" name="TextBox 6"/>
          <p:cNvSpPr txBox="1"/>
          <p:nvPr/>
        </p:nvSpPr>
        <p:spPr>
          <a:xfrm>
            <a:off x="895349" y="6321698"/>
            <a:ext cx="2581276" cy="369332"/>
          </a:xfrm>
          <a:prstGeom prst="rect">
            <a:avLst/>
          </a:prstGeom>
          <a:noFill/>
        </p:spPr>
        <p:txBody>
          <a:bodyPr wrap="square" rtlCol="0">
            <a:spAutoFit/>
          </a:bodyPr>
          <a:lstStyle/>
          <a:p>
            <a:pPr algn="ctr"/>
            <a:r>
              <a:rPr lang="en-US" smtClean="0"/>
              <a:t>penicillin</a:t>
            </a:r>
            <a:endParaRPr lang="en-US"/>
          </a:p>
        </p:txBody>
      </p:sp>
    </p:spTree>
    <p:extLst>
      <p:ext uri="{BB962C8B-B14F-4D97-AF65-F5344CB8AC3E}">
        <p14:creationId xmlns:p14="http://schemas.microsoft.com/office/powerpoint/2010/main" val="6398546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 y="155323"/>
            <a:ext cx="8750200" cy="1441574"/>
          </a:xfrm>
        </p:spPr>
        <p:txBody>
          <a:bodyPr/>
          <a:lstStyle/>
          <a:p>
            <a:r>
              <a:rPr lang="en-US"/>
              <a:t>Drug discovery paradigms: </a:t>
            </a:r>
            <a:br>
              <a:rPr lang="en-US"/>
            </a:br>
            <a:r>
              <a:rPr lang="en-US"/>
              <a:t>Vitamins, vaccines &amp; antibiotics</a:t>
            </a:r>
          </a:p>
        </p:txBody>
      </p:sp>
      <p:sp>
        <p:nvSpPr>
          <p:cNvPr id="3" name="Content Placeholder 2"/>
          <p:cNvSpPr>
            <a:spLocks noGrp="1"/>
          </p:cNvSpPr>
          <p:nvPr>
            <p:ph idx="1"/>
          </p:nvPr>
        </p:nvSpPr>
        <p:spPr>
          <a:xfrm>
            <a:off x="904875" y="1704974"/>
            <a:ext cx="7985526" cy="4340099"/>
          </a:xfrm>
        </p:spPr>
        <p:txBody>
          <a:bodyPr>
            <a:normAutofit fontScale="92500" lnSpcReduction="20000"/>
          </a:bodyPr>
          <a:lstStyle/>
          <a:p>
            <a:pPr indent="-342900"/>
            <a:r>
              <a:rPr lang="en-US" sz="2600" b="1" smtClean="0">
                <a:solidFill>
                  <a:srgbClr val="FF6600"/>
                </a:solidFill>
              </a:rPr>
              <a:t>A few statistics</a:t>
            </a:r>
            <a:endParaRPr lang="en-US" sz="2600" b="1">
              <a:solidFill>
                <a:srgbClr val="FF6600"/>
              </a:solidFill>
            </a:endParaRPr>
          </a:p>
          <a:p>
            <a:pPr lvl="1" indent="-342900"/>
            <a:r>
              <a:rPr lang="en-US" sz="2200" b="1" smtClean="0">
                <a:solidFill>
                  <a:srgbClr val="FF6600"/>
                </a:solidFill>
              </a:rPr>
              <a:t>Black Death, a.k.a. Bubonic Plague</a:t>
            </a:r>
          </a:p>
          <a:p>
            <a:pPr lvl="2" indent="-342900"/>
            <a:r>
              <a:rPr lang="en-US" sz="2000" b="1" smtClean="0">
                <a:solidFill>
                  <a:srgbClr val="FF6600"/>
                </a:solidFill>
              </a:rPr>
              <a:t>1340-1400</a:t>
            </a:r>
          </a:p>
          <a:p>
            <a:pPr lvl="2" indent="-342900"/>
            <a:r>
              <a:rPr lang="en-US" sz="2000" b="1" smtClean="0">
                <a:solidFill>
                  <a:srgbClr val="FF6600"/>
                </a:solidFill>
              </a:rPr>
              <a:t>~</a:t>
            </a:r>
            <a:r>
              <a:rPr lang="en-US" sz="2000" b="1">
                <a:solidFill>
                  <a:srgbClr val="FF6600"/>
                </a:solidFill>
              </a:rPr>
              <a:t>100 million deaths, ⅓ European population</a:t>
            </a:r>
          </a:p>
          <a:p>
            <a:pPr lvl="1" indent="-342900"/>
            <a:r>
              <a:rPr lang="en-US" sz="2200" b="1">
                <a:solidFill>
                  <a:srgbClr val="FF6600"/>
                </a:solidFill>
              </a:rPr>
              <a:t>1918 </a:t>
            </a:r>
            <a:r>
              <a:rPr lang="en-US" sz="2200" b="1" smtClean="0">
                <a:solidFill>
                  <a:srgbClr val="FF6600"/>
                </a:solidFill>
              </a:rPr>
              <a:t>influenza epidemic</a:t>
            </a:r>
          </a:p>
          <a:p>
            <a:pPr lvl="2" indent="-342900"/>
            <a:r>
              <a:rPr lang="en-US" sz="2000" b="1" smtClean="0">
                <a:solidFill>
                  <a:srgbClr val="FF6600"/>
                </a:solidFill>
              </a:rPr>
              <a:t>~20 </a:t>
            </a:r>
            <a:r>
              <a:rPr lang="en-US" sz="2000" b="1">
                <a:solidFill>
                  <a:srgbClr val="FF6600"/>
                </a:solidFill>
              </a:rPr>
              <a:t>million deaths, ~1% world population</a:t>
            </a:r>
            <a:r>
              <a:rPr lang="en-US" sz="2000" b="1" smtClean="0">
                <a:solidFill>
                  <a:srgbClr val="FF6600"/>
                </a:solidFill>
              </a:rPr>
              <a:t>.</a:t>
            </a:r>
            <a:endParaRPr lang="en-US" dirty="0"/>
          </a:p>
          <a:p>
            <a:pPr lvl="1" indent="-342900"/>
            <a:r>
              <a:rPr lang="en-US" sz="2200" b="1" smtClean="0">
                <a:solidFill>
                  <a:srgbClr val="FF6600"/>
                </a:solidFill>
              </a:rPr>
              <a:t>Life expectancy</a:t>
            </a:r>
            <a:endParaRPr lang="en-US" b="1" smtClean="0">
              <a:solidFill>
                <a:srgbClr val="FF6600"/>
              </a:solidFill>
            </a:endParaRPr>
          </a:p>
          <a:p>
            <a:pPr lvl="1" indent="-342900"/>
            <a:r>
              <a:rPr lang="en-US" sz="2200" b="1" smtClean="0">
                <a:solidFill>
                  <a:srgbClr val="FF6600"/>
                </a:solidFill>
              </a:rPr>
              <a:t>Infant mortality (</a:t>
            </a:r>
            <a:r>
              <a:rPr lang="en-US" b="1">
                <a:solidFill>
                  <a:srgbClr val="FF6600"/>
                </a:solidFill>
              </a:rPr>
              <a:t>d</a:t>
            </a:r>
            <a:r>
              <a:rPr lang="en-US" sz="2000" b="1" smtClean="0">
                <a:solidFill>
                  <a:srgbClr val="FF6600"/>
                </a:solidFill>
              </a:rPr>
              <a:t>eath in first year)</a:t>
            </a:r>
          </a:p>
        </p:txBody>
      </p:sp>
    </p:spTree>
    <p:extLst>
      <p:ext uri="{BB962C8B-B14F-4D97-AF65-F5344CB8AC3E}">
        <p14:creationId xmlns:p14="http://schemas.microsoft.com/office/powerpoint/2010/main" val="26673137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 y="155323"/>
            <a:ext cx="8750200" cy="1441574"/>
          </a:xfrm>
        </p:spPr>
        <p:txBody>
          <a:bodyPr/>
          <a:lstStyle/>
          <a:p>
            <a:r>
              <a:rPr lang="en-US"/>
              <a:t>Drug discovery paradigms: </a:t>
            </a:r>
            <a:br>
              <a:rPr lang="en-US"/>
            </a:br>
            <a:r>
              <a:rPr lang="en-US"/>
              <a:t>Vitamins, vaccines &amp; antibiotics</a:t>
            </a:r>
          </a:p>
        </p:txBody>
      </p:sp>
      <p:sp>
        <p:nvSpPr>
          <p:cNvPr id="3" name="Content Placeholder 2"/>
          <p:cNvSpPr>
            <a:spLocks noGrp="1"/>
          </p:cNvSpPr>
          <p:nvPr>
            <p:ph idx="1"/>
          </p:nvPr>
        </p:nvSpPr>
        <p:spPr>
          <a:xfrm>
            <a:off x="904875" y="1704974"/>
            <a:ext cx="7985526" cy="4340099"/>
          </a:xfrm>
        </p:spPr>
        <p:txBody>
          <a:bodyPr>
            <a:normAutofit fontScale="92500" lnSpcReduction="20000"/>
          </a:bodyPr>
          <a:lstStyle/>
          <a:p>
            <a:pPr indent="-342900"/>
            <a:r>
              <a:rPr lang="en-US" sz="2600" b="1" smtClean="0">
                <a:solidFill>
                  <a:srgbClr val="FF6600"/>
                </a:solidFill>
              </a:rPr>
              <a:t>A few statistics</a:t>
            </a:r>
            <a:endParaRPr lang="en-US" sz="2600" b="1">
              <a:solidFill>
                <a:srgbClr val="FF6600"/>
              </a:solidFill>
            </a:endParaRPr>
          </a:p>
          <a:p>
            <a:pPr lvl="1" indent="-342900"/>
            <a:r>
              <a:rPr lang="en-US" sz="2200" b="1" smtClean="0">
                <a:solidFill>
                  <a:srgbClr val="FF6600"/>
                </a:solidFill>
              </a:rPr>
              <a:t>Black Death, a.k.a. Bubonic Plague</a:t>
            </a:r>
          </a:p>
          <a:p>
            <a:pPr lvl="2" indent="-342900"/>
            <a:r>
              <a:rPr lang="en-US" sz="2000" b="1" smtClean="0">
                <a:solidFill>
                  <a:srgbClr val="FF6600"/>
                </a:solidFill>
              </a:rPr>
              <a:t>1340-1400</a:t>
            </a:r>
          </a:p>
          <a:p>
            <a:pPr lvl="2" indent="-342900"/>
            <a:r>
              <a:rPr lang="en-US" sz="2000" b="1" smtClean="0">
                <a:solidFill>
                  <a:srgbClr val="FF6600"/>
                </a:solidFill>
              </a:rPr>
              <a:t>~</a:t>
            </a:r>
            <a:r>
              <a:rPr lang="en-US" sz="2000" b="1">
                <a:solidFill>
                  <a:srgbClr val="FF6600"/>
                </a:solidFill>
              </a:rPr>
              <a:t>100 million deaths, ⅓ European population</a:t>
            </a:r>
          </a:p>
          <a:p>
            <a:pPr lvl="1" indent="-342900"/>
            <a:r>
              <a:rPr lang="en-US" sz="2200" b="1">
                <a:solidFill>
                  <a:srgbClr val="FF6600"/>
                </a:solidFill>
              </a:rPr>
              <a:t>1918 </a:t>
            </a:r>
            <a:r>
              <a:rPr lang="en-US" sz="2200" b="1" smtClean="0">
                <a:solidFill>
                  <a:srgbClr val="FF6600"/>
                </a:solidFill>
              </a:rPr>
              <a:t>influenza epidemic</a:t>
            </a:r>
          </a:p>
          <a:p>
            <a:pPr lvl="2" indent="-342900"/>
            <a:r>
              <a:rPr lang="en-US" sz="2000" b="1" smtClean="0">
                <a:solidFill>
                  <a:srgbClr val="FF6600"/>
                </a:solidFill>
              </a:rPr>
              <a:t>~20 </a:t>
            </a:r>
            <a:r>
              <a:rPr lang="en-US" sz="2000" b="1">
                <a:solidFill>
                  <a:srgbClr val="FF6600"/>
                </a:solidFill>
              </a:rPr>
              <a:t>million deaths, ~1% world population</a:t>
            </a:r>
            <a:r>
              <a:rPr lang="en-US" sz="2000" b="1" smtClean="0">
                <a:solidFill>
                  <a:srgbClr val="FF6600"/>
                </a:solidFill>
              </a:rPr>
              <a:t>.</a:t>
            </a:r>
            <a:endParaRPr lang="en-US" dirty="0"/>
          </a:p>
          <a:p>
            <a:pPr lvl="1" indent="-342900"/>
            <a:r>
              <a:rPr lang="en-US" sz="2200" b="1" smtClean="0">
                <a:solidFill>
                  <a:srgbClr val="FF6600"/>
                </a:solidFill>
              </a:rPr>
              <a:t>Life expectancy</a:t>
            </a:r>
            <a:endParaRPr lang="en-US" b="1" smtClean="0">
              <a:solidFill>
                <a:srgbClr val="FF6600"/>
              </a:solidFill>
            </a:endParaRPr>
          </a:p>
          <a:p>
            <a:pPr lvl="1" indent="-342900"/>
            <a:r>
              <a:rPr lang="en-US" sz="2200" b="1" smtClean="0">
                <a:solidFill>
                  <a:srgbClr val="FF6600"/>
                </a:solidFill>
              </a:rPr>
              <a:t>Infant mortality (</a:t>
            </a:r>
            <a:r>
              <a:rPr lang="en-US" b="1">
                <a:solidFill>
                  <a:srgbClr val="FF6600"/>
                </a:solidFill>
              </a:rPr>
              <a:t>d</a:t>
            </a:r>
            <a:r>
              <a:rPr lang="en-US" sz="2000" b="1" smtClean="0">
                <a:solidFill>
                  <a:srgbClr val="FF6600"/>
                </a:solidFill>
              </a:rPr>
              <a:t>eath in first year)</a:t>
            </a:r>
          </a:p>
        </p:txBody>
      </p:sp>
      <p:graphicFrame>
        <p:nvGraphicFramePr>
          <p:cNvPr id="6" name="Table 5"/>
          <p:cNvGraphicFramePr>
            <a:graphicFrameLocks noGrp="1"/>
          </p:cNvGraphicFramePr>
          <p:nvPr>
            <p:extLst>
              <p:ext uri="{D42A27DB-BD31-4B8C-83A1-F6EECF244321}">
                <p14:modId xmlns:p14="http://schemas.microsoft.com/office/powerpoint/2010/main" val="3513668927"/>
              </p:ext>
            </p:extLst>
          </p:nvPr>
        </p:nvGraphicFramePr>
        <p:xfrm>
          <a:off x="1114425" y="3596640"/>
          <a:ext cx="4933950" cy="3261360"/>
        </p:xfrm>
        <a:graphic>
          <a:graphicData uri="http://schemas.openxmlformats.org/drawingml/2006/table">
            <a:tbl>
              <a:tblPr firstRow="1" bandRow="1">
                <a:tableStyleId>{7DF18680-E054-41AD-8BC1-D1AEF772440D}</a:tableStyleId>
              </a:tblPr>
              <a:tblGrid>
                <a:gridCol w="1821653">
                  <a:extLst>
                    <a:ext uri="{9D8B030D-6E8A-4147-A177-3AD203B41FA5}">
                      <a16:colId xmlns:a16="http://schemas.microsoft.com/office/drawing/2014/main" val="4034202279"/>
                    </a:ext>
                  </a:extLst>
                </a:gridCol>
                <a:gridCol w="803887">
                  <a:extLst>
                    <a:ext uri="{9D8B030D-6E8A-4147-A177-3AD203B41FA5}">
                      <a16:colId xmlns:a16="http://schemas.microsoft.com/office/drawing/2014/main" val="3264285132"/>
                    </a:ext>
                  </a:extLst>
                </a:gridCol>
                <a:gridCol w="1209518">
                  <a:extLst>
                    <a:ext uri="{9D8B030D-6E8A-4147-A177-3AD203B41FA5}">
                      <a16:colId xmlns:a16="http://schemas.microsoft.com/office/drawing/2014/main" val="1845528548"/>
                    </a:ext>
                  </a:extLst>
                </a:gridCol>
                <a:gridCol w="1098892">
                  <a:extLst>
                    <a:ext uri="{9D8B030D-6E8A-4147-A177-3AD203B41FA5}">
                      <a16:colId xmlns:a16="http://schemas.microsoft.com/office/drawing/2014/main" val="2968625037"/>
                    </a:ext>
                  </a:extLst>
                </a:gridCol>
              </a:tblGrid>
              <a:tr h="378038">
                <a:tc>
                  <a:txBody>
                    <a:bodyPr/>
                    <a:lstStyle/>
                    <a:p>
                      <a:r>
                        <a:rPr lang="en-US" sz="1400" smtClean="0"/>
                        <a:t>Country</a:t>
                      </a:r>
                      <a:endParaRPr lang="en-US" sz="1400"/>
                    </a:p>
                  </a:txBody>
                  <a:tcPr/>
                </a:tc>
                <a:tc>
                  <a:txBody>
                    <a:bodyPr/>
                    <a:lstStyle/>
                    <a:p>
                      <a:pPr algn="ctr"/>
                      <a:r>
                        <a:rPr lang="en-US" sz="1400" smtClean="0"/>
                        <a:t>Year</a:t>
                      </a:r>
                      <a:endParaRPr lang="en-US" sz="1400"/>
                    </a:p>
                  </a:txBody>
                  <a:tcPr/>
                </a:tc>
                <a:tc>
                  <a:txBody>
                    <a:bodyPr/>
                    <a:lstStyle/>
                    <a:p>
                      <a:pPr algn="ctr"/>
                      <a:r>
                        <a:rPr lang="en-US" sz="1400" smtClean="0"/>
                        <a:t>Life expectancy</a:t>
                      </a:r>
                      <a:endParaRPr lang="en-US" sz="1400"/>
                    </a:p>
                  </a:txBody>
                  <a:tcPr/>
                </a:tc>
                <a:tc>
                  <a:txBody>
                    <a:bodyPr/>
                    <a:lstStyle/>
                    <a:p>
                      <a:pPr algn="ctr"/>
                      <a:r>
                        <a:rPr lang="en-US" sz="1400" smtClean="0"/>
                        <a:t>Infant mortality</a:t>
                      </a:r>
                      <a:endParaRPr lang="en-US" sz="1400"/>
                    </a:p>
                  </a:txBody>
                  <a:tcPr/>
                </a:tc>
                <a:extLst>
                  <a:ext uri="{0D108BD9-81ED-4DB2-BD59-A6C34878D82A}">
                    <a16:rowId xmlns:a16="http://schemas.microsoft.com/office/drawing/2014/main" val="3627080544"/>
                  </a:ext>
                </a:extLst>
              </a:tr>
              <a:tr h="270557">
                <a:tc rowSpan="3">
                  <a:txBody>
                    <a:bodyPr/>
                    <a:lstStyle/>
                    <a:p>
                      <a:r>
                        <a:rPr lang="en-US" sz="1400" smtClean="0"/>
                        <a:t>Canada</a:t>
                      </a:r>
                      <a:endParaRPr lang="en-US" sz="1400"/>
                    </a:p>
                  </a:txBody>
                  <a:tcPr/>
                </a:tc>
                <a:tc>
                  <a:txBody>
                    <a:bodyPr/>
                    <a:lstStyle/>
                    <a:p>
                      <a:pPr algn="ctr"/>
                      <a:r>
                        <a:rPr lang="en-US" sz="1400" smtClean="0"/>
                        <a:t>1900</a:t>
                      </a:r>
                      <a:endParaRPr lang="en-US" sz="1400"/>
                    </a:p>
                  </a:txBody>
                  <a:tcPr/>
                </a:tc>
                <a:tc>
                  <a:txBody>
                    <a:bodyPr/>
                    <a:lstStyle/>
                    <a:p>
                      <a:pPr algn="ctr"/>
                      <a:r>
                        <a:rPr lang="en-US" sz="1400" smtClean="0"/>
                        <a:t>48</a:t>
                      </a:r>
                      <a:endParaRPr lang="en-US" sz="1400"/>
                    </a:p>
                  </a:txBody>
                  <a:tcPr/>
                </a:tc>
                <a:tc>
                  <a:txBody>
                    <a:bodyPr/>
                    <a:lstStyle/>
                    <a:p>
                      <a:pPr algn="ctr"/>
                      <a:r>
                        <a:rPr lang="en-US" sz="1400" smtClean="0"/>
                        <a:t>18.7%</a:t>
                      </a:r>
                      <a:endParaRPr lang="en-US" sz="1400"/>
                    </a:p>
                  </a:txBody>
                  <a:tcPr/>
                </a:tc>
                <a:extLst>
                  <a:ext uri="{0D108BD9-81ED-4DB2-BD59-A6C34878D82A}">
                    <a16:rowId xmlns:a16="http://schemas.microsoft.com/office/drawing/2014/main" val="1367562531"/>
                  </a:ext>
                </a:extLst>
              </a:tr>
              <a:tr h="270557">
                <a:tc vMerge="1">
                  <a:txBody>
                    <a:bodyPr/>
                    <a:lstStyle/>
                    <a:p>
                      <a:endParaRPr lang="en-US" sz="1400"/>
                    </a:p>
                  </a:txBody>
                  <a:tcPr/>
                </a:tc>
                <a:tc>
                  <a:txBody>
                    <a:bodyPr/>
                    <a:lstStyle/>
                    <a:p>
                      <a:pPr algn="ctr"/>
                      <a:r>
                        <a:rPr lang="en-US" sz="1400" smtClean="0"/>
                        <a:t>1950</a:t>
                      </a:r>
                      <a:endParaRPr lang="en-US" sz="1400"/>
                    </a:p>
                  </a:txBody>
                  <a:tcPr/>
                </a:tc>
                <a:tc>
                  <a:txBody>
                    <a:bodyPr/>
                    <a:lstStyle/>
                    <a:p>
                      <a:pPr algn="ctr"/>
                      <a:r>
                        <a:rPr lang="en-US" sz="1400" smtClean="0"/>
                        <a:t>68</a:t>
                      </a:r>
                      <a:endParaRPr lang="en-US" sz="1400"/>
                    </a:p>
                  </a:txBody>
                  <a:tcPr/>
                </a:tc>
                <a:tc>
                  <a:txBody>
                    <a:bodyPr/>
                    <a:lstStyle/>
                    <a:p>
                      <a:pPr algn="ctr"/>
                      <a:r>
                        <a:rPr lang="en-US" sz="1400" smtClean="0"/>
                        <a:t>4.1%</a:t>
                      </a:r>
                      <a:endParaRPr lang="en-US" sz="1400"/>
                    </a:p>
                  </a:txBody>
                  <a:tcPr/>
                </a:tc>
                <a:extLst>
                  <a:ext uri="{0D108BD9-81ED-4DB2-BD59-A6C34878D82A}">
                    <a16:rowId xmlns:a16="http://schemas.microsoft.com/office/drawing/2014/main" val="4058556641"/>
                  </a:ext>
                </a:extLst>
              </a:tr>
              <a:tr h="270557">
                <a:tc vMerge="1">
                  <a:txBody>
                    <a:bodyPr/>
                    <a:lstStyle/>
                    <a:p>
                      <a:endParaRPr lang="en-US" sz="1400"/>
                    </a:p>
                  </a:txBody>
                  <a:tcPr/>
                </a:tc>
                <a:tc>
                  <a:txBody>
                    <a:bodyPr/>
                    <a:lstStyle/>
                    <a:p>
                      <a:pPr algn="ctr"/>
                      <a:r>
                        <a:rPr lang="en-US" sz="1400" smtClean="0"/>
                        <a:t>2000</a:t>
                      </a:r>
                      <a:endParaRPr lang="en-US" sz="1400"/>
                    </a:p>
                  </a:txBody>
                  <a:tcPr/>
                </a:tc>
                <a:tc>
                  <a:txBody>
                    <a:bodyPr/>
                    <a:lstStyle/>
                    <a:p>
                      <a:pPr algn="ctr"/>
                      <a:r>
                        <a:rPr lang="en-US" sz="1400" smtClean="0"/>
                        <a:t>79</a:t>
                      </a:r>
                      <a:endParaRPr lang="en-US" sz="1400"/>
                    </a:p>
                  </a:txBody>
                  <a:tcPr/>
                </a:tc>
                <a:tc>
                  <a:txBody>
                    <a:bodyPr/>
                    <a:lstStyle/>
                    <a:p>
                      <a:pPr algn="ctr"/>
                      <a:r>
                        <a:rPr lang="en-US" sz="1400" smtClean="0"/>
                        <a:t>0.5%</a:t>
                      </a:r>
                      <a:endParaRPr lang="en-US" sz="1400"/>
                    </a:p>
                  </a:txBody>
                  <a:tcPr/>
                </a:tc>
                <a:extLst>
                  <a:ext uri="{0D108BD9-81ED-4DB2-BD59-A6C34878D82A}">
                    <a16:rowId xmlns:a16="http://schemas.microsoft.com/office/drawing/2014/main" val="2742931449"/>
                  </a:ext>
                </a:extLst>
              </a:tr>
              <a:tr h="270557">
                <a:tc rowSpan="3">
                  <a:txBody>
                    <a:bodyPr/>
                    <a:lstStyle/>
                    <a:p>
                      <a:r>
                        <a:rPr lang="en-US" sz="1400" smtClean="0"/>
                        <a:t>China</a:t>
                      </a:r>
                      <a:endParaRPr lang="en-US" sz="1400"/>
                    </a:p>
                  </a:txBody>
                  <a:tcPr/>
                </a:tc>
                <a:tc>
                  <a:txBody>
                    <a:bodyPr/>
                    <a:lstStyle/>
                    <a:p>
                      <a:pPr algn="ctr"/>
                      <a:r>
                        <a:rPr lang="en-US" sz="1400" smtClean="0"/>
                        <a:t>1900</a:t>
                      </a:r>
                      <a:endParaRPr lang="en-US" sz="1400"/>
                    </a:p>
                  </a:txBody>
                  <a:tcPr/>
                </a:tc>
                <a:tc>
                  <a:txBody>
                    <a:bodyPr/>
                    <a:lstStyle/>
                    <a:p>
                      <a:pPr algn="ctr"/>
                      <a:r>
                        <a:rPr lang="en-US" sz="1400" smtClean="0"/>
                        <a:t>32</a:t>
                      </a:r>
                      <a:endParaRPr lang="en-US" sz="1400"/>
                    </a:p>
                  </a:txBody>
                  <a:tcPr/>
                </a:tc>
                <a:tc>
                  <a:txBody>
                    <a:bodyPr/>
                    <a:lstStyle/>
                    <a:p>
                      <a:pPr algn="ctr"/>
                      <a:endParaRPr lang="en-US" sz="1400"/>
                    </a:p>
                  </a:txBody>
                  <a:tcPr/>
                </a:tc>
                <a:extLst>
                  <a:ext uri="{0D108BD9-81ED-4DB2-BD59-A6C34878D82A}">
                    <a16:rowId xmlns:a16="http://schemas.microsoft.com/office/drawing/2014/main" val="3290132515"/>
                  </a:ext>
                </a:extLst>
              </a:tr>
              <a:tr h="270557">
                <a:tc vMerge="1">
                  <a:txBody>
                    <a:bodyPr/>
                    <a:lstStyle/>
                    <a:p>
                      <a:endParaRPr lang="en-US" sz="1400"/>
                    </a:p>
                  </a:txBody>
                  <a:tcPr/>
                </a:tc>
                <a:tc>
                  <a:txBody>
                    <a:bodyPr/>
                    <a:lstStyle/>
                    <a:p>
                      <a:pPr algn="ctr"/>
                      <a:r>
                        <a:rPr lang="en-US" sz="1400" smtClean="0"/>
                        <a:t>1950</a:t>
                      </a:r>
                      <a:endParaRPr lang="en-US" sz="1400"/>
                    </a:p>
                  </a:txBody>
                  <a:tcPr/>
                </a:tc>
                <a:tc>
                  <a:txBody>
                    <a:bodyPr/>
                    <a:lstStyle/>
                    <a:p>
                      <a:pPr algn="ctr"/>
                      <a:r>
                        <a:rPr lang="en-US" sz="1400" smtClean="0"/>
                        <a:t>40</a:t>
                      </a:r>
                      <a:endParaRPr lang="en-US" sz="1400"/>
                    </a:p>
                  </a:txBody>
                  <a:tcPr/>
                </a:tc>
                <a:tc>
                  <a:txBody>
                    <a:bodyPr/>
                    <a:lstStyle/>
                    <a:p>
                      <a:pPr algn="ctr"/>
                      <a:r>
                        <a:rPr lang="en-US" sz="1400" smtClean="0"/>
                        <a:t>19.5%</a:t>
                      </a:r>
                      <a:endParaRPr lang="en-US" sz="1400"/>
                    </a:p>
                  </a:txBody>
                  <a:tcPr/>
                </a:tc>
                <a:extLst>
                  <a:ext uri="{0D108BD9-81ED-4DB2-BD59-A6C34878D82A}">
                    <a16:rowId xmlns:a16="http://schemas.microsoft.com/office/drawing/2014/main" val="548212927"/>
                  </a:ext>
                </a:extLst>
              </a:tr>
              <a:tr h="270557">
                <a:tc vMerge="1">
                  <a:txBody>
                    <a:bodyPr/>
                    <a:lstStyle/>
                    <a:p>
                      <a:endParaRPr lang="en-US" sz="1400"/>
                    </a:p>
                  </a:txBody>
                  <a:tcPr/>
                </a:tc>
                <a:tc>
                  <a:txBody>
                    <a:bodyPr/>
                    <a:lstStyle/>
                    <a:p>
                      <a:pPr algn="ctr"/>
                      <a:r>
                        <a:rPr lang="en-US" sz="1400" smtClean="0"/>
                        <a:t>2000</a:t>
                      </a:r>
                      <a:endParaRPr lang="en-US" sz="1400"/>
                    </a:p>
                  </a:txBody>
                  <a:tcPr/>
                </a:tc>
                <a:tc>
                  <a:txBody>
                    <a:bodyPr/>
                    <a:lstStyle/>
                    <a:p>
                      <a:pPr algn="ctr"/>
                      <a:r>
                        <a:rPr lang="en-US" sz="1400" smtClean="0"/>
                        <a:t>72</a:t>
                      </a:r>
                      <a:endParaRPr lang="en-US" sz="1400"/>
                    </a:p>
                  </a:txBody>
                  <a:tcPr/>
                </a:tc>
                <a:tc>
                  <a:txBody>
                    <a:bodyPr/>
                    <a:lstStyle/>
                    <a:p>
                      <a:pPr algn="ctr"/>
                      <a:r>
                        <a:rPr lang="en-US" sz="1400" smtClean="0"/>
                        <a:t>3.0%</a:t>
                      </a:r>
                      <a:endParaRPr lang="en-US" sz="1400"/>
                    </a:p>
                  </a:txBody>
                  <a:tcPr/>
                </a:tc>
                <a:extLst>
                  <a:ext uri="{0D108BD9-81ED-4DB2-BD59-A6C34878D82A}">
                    <a16:rowId xmlns:a16="http://schemas.microsoft.com/office/drawing/2014/main" val="3331305131"/>
                  </a:ext>
                </a:extLst>
              </a:tr>
              <a:tr h="270557">
                <a:tc rowSpan="3">
                  <a:txBody>
                    <a:bodyPr/>
                    <a:lstStyle/>
                    <a:p>
                      <a:r>
                        <a:rPr lang="en-US" sz="1400" smtClean="0"/>
                        <a:t>USA</a:t>
                      </a:r>
                      <a:endParaRPr lang="en-US" sz="1400"/>
                    </a:p>
                  </a:txBody>
                  <a:tcPr/>
                </a:tc>
                <a:tc>
                  <a:txBody>
                    <a:bodyPr/>
                    <a:lstStyle/>
                    <a:p>
                      <a:pPr algn="ctr"/>
                      <a:r>
                        <a:rPr lang="en-US" sz="1400" smtClean="0"/>
                        <a:t>1900</a:t>
                      </a:r>
                      <a:endParaRPr lang="en-US" sz="1400"/>
                    </a:p>
                  </a:txBody>
                  <a:tcPr/>
                </a:tc>
                <a:tc>
                  <a:txBody>
                    <a:bodyPr/>
                    <a:lstStyle/>
                    <a:p>
                      <a:pPr algn="ctr"/>
                      <a:r>
                        <a:rPr lang="en-US" sz="1400" smtClean="0"/>
                        <a:t>49</a:t>
                      </a:r>
                      <a:endParaRPr lang="en-US" sz="1400"/>
                    </a:p>
                  </a:txBody>
                  <a:tcPr/>
                </a:tc>
                <a:tc>
                  <a:txBody>
                    <a:bodyPr/>
                    <a:lstStyle/>
                    <a:p>
                      <a:pPr algn="ctr"/>
                      <a:endParaRPr lang="en-US" sz="1400"/>
                    </a:p>
                  </a:txBody>
                  <a:tcPr/>
                </a:tc>
                <a:extLst>
                  <a:ext uri="{0D108BD9-81ED-4DB2-BD59-A6C34878D82A}">
                    <a16:rowId xmlns:a16="http://schemas.microsoft.com/office/drawing/2014/main" val="2111051220"/>
                  </a:ext>
                </a:extLst>
              </a:tr>
              <a:tr h="270557">
                <a:tc vMerge="1">
                  <a:txBody>
                    <a:bodyPr/>
                    <a:lstStyle/>
                    <a:p>
                      <a:endParaRPr lang="en-US" sz="1400"/>
                    </a:p>
                  </a:txBody>
                  <a:tcPr/>
                </a:tc>
                <a:tc>
                  <a:txBody>
                    <a:bodyPr/>
                    <a:lstStyle/>
                    <a:p>
                      <a:pPr algn="ctr"/>
                      <a:r>
                        <a:rPr lang="en-US" sz="1400" smtClean="0"/>
                        <a:t>1950</a:t>
                      </a:r>
                      <a:endParaRPr lang="en-US" sz="1400"/>
                    </a:p>
                  </a:txBody>
                  <a:tcPr/>
                </a:tc>
                <a:tc>
                  <a:txBody>
                    <a:bodyPr/>
                    <a:lstStyle/>
                    <a:p>
                      <a:pPr algn="ctr"/>
                      <a:r>
                        <a:rPr lang="en-US" sz="1400" smtClean="0"/>
                        <a:t>68</a:t>
                      </a:r>
                      <a:endParaRPr lang="en-US" sz="1400"/>
                    </a:p>
                  </a:txBody>
                  <a:tcPr/>
                </a:tc>
                <a:tc>
                  <a:txBody>
                    <a:bodyPr/>
                    <a:lstStyle/>
                    <a:p>
                      <a:pPr algn="ctr"/>
                      <a:r>
                        <a:rPr lang="en-US" sz="1400" smtClean="0"/>
                        <a:t>3.3%</a:t>
                      </a:r>
                      <a:endParaRPr lang="en-US" sz="1400"/>
                    </a:p>
                  </a:txBody>
                  <a:tcPr/>
                </a:tc>
                <a:extLst>
                  <a:ext uri="{0D108BD9-81ED-4DB2-BD59-A6C34878D82A}">
                    <a16:rowId xmlns:a16="http://schemas.microsoft.com/office/drawing/2014/main" val="1590966590"/>
                  </a:ext>
                </a:extLst>
              </a:tr>
              <a:tr h="270557">
                <a:tc vMerge="1">
                  <a:txBody>
                    <a:bodyPr/>
                    <a:lstStyle/>
                    <a:p>
                      <a:endParaRPr lang="en-US" sz="1400"/>
                    </a:p>
                  </a:txBody>
                  <a:tcPr/>
                </a:tc>
                <a:tc>
                  <a:txBody>
                    <a:bodyPr/>
                    <a:lstStyle/>
                    <a:p>
                      <a:pPr algn="ctr"/>
                      <a:r>
                        <a:rPr lang="en-US" sz="1400" smtClean="0"/>
                        <a:t>2000</a:t>
                      </a:r>
                      <a:endParaRPr lang="en-US" sz="1400"/>
                    </a:p>
                  </a:txBody>
                  <a:tcPr/>
                </a:tc>
                <a:tc>
                  <a:txBody>
                    <a:bodyPr/>
                    <a:lstStyle/>
                    <a:p>
                      <a:pPr algn="ctr"/>
                      <a:r>
                        <a:rPr lang="en-US" sz="1400" smtClean="0"/>
                        <a:t>77</a:t>
                      </a:r>
                      <a:endParaRPr lang="en-US" sz="1400"/>
                    </a:p>
                  </a:txBody>
                  <a:tcPr/>
                </a:tc>
                <a:tc>
                  <a:txBody>
                    <a:bodyPr/>
                    <a:lstStyle/>
                    <a:p>
                      <a:pPr algn="ctr"/>
                      <a:r>
                        <a:rPr lang="en-US" sz="1400" smtClean="0"/>
                        <a:t>0.7%</a:t>
                      </a:r>
                      <a:endParaRPr lang="en-US" sz="1400"/>
                    </a:p>
                  </a:txBody>
                  <a:tcPr/>
                </a:tc>
                <a:extLst>
                  <a:ext uri="{0D108BD9-81ED-4DB2-BD59-A6C34878D82A}">
                    <a16:rowId xmlns:a16="http://schemas.microsoft.com/office/drawing/2014/main" val="2148255664"/>
                  </a:ext>
                </a:extLst>
              </a:tr>
            </a:tbl>
          </a:graphicData>
        </a:graphic>
      </p:graphicFrame>
      <p:sp>
        <p:nvSpPr>
          <p:cNvPr id="7" name="TextBox 6"/>
          <p:cNvSpPr txBox="1"/>
          <p:nvPr/>
        </p:nvSpPr>
        <p:spPr>
          <a:xfrm>
            <a:off x="6765725" y="4324263"/>
            <a:ext cx="1330525" cy="523220"/>
          </a:xfrm>
          <a:prstGeom prst="rect">
            <a:avLst/>
          </a:prstGeom>
          <a:solidFill>
            <a:schemeClr val="bg1">
              <a:lumMod val="85000"/>
            </a:schemeClr>
          </a:solidFill>
        </p:spPr>
        <p:txBody>
          <a:bodyPr wrap="square" rtlCol="0">
            <a:spAutoFit/>
          </a:bodyPr>
          <a:lstStyle/>
          <a:p>
            <a:r>
              <a:rPr lang="en-US" sz="1400" smtClean="0"/>
              <a:t>data from </a:t>
            </a:r>
          </a:p>
          <a:p>
            <a:r>
              <a:rPr lang="en-US" sz="1400" smtClean="0"/>
              <a:t>gapminder.org</a:t>
            </a:r>
            <a:endParaRPr lang="en-US" sz="1400"/>
          </a:p>
        </p:txBody>
      </p:sp>
    </p:spTree>
    <p:extLst>
      <p:ext uri="{BB962C8B-B14F-4D97-AF65-F5344CB8AC3E}">
        <p14:creationId xmlns:p14="http://schemas.microsoft.com/office/powerpoint/2010/main" val="15409159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 y="155323"/>
            <a:ext cx="8750200" cy="1330577"/>
          </a:xfrm>
        </p:spPr>
        <p:txBody>
          <a:bodyPr/>
          <a:lstStyle/>
          <a:p>
            <a:r>
              <a:rPr lang="en-US"/>
              <a:t>Drug discovery paradigms:</a:t>
            </a:r>
            <a:br>
              <a:rPr lang="en-US"/>
            </a:br>
            <a:r>
              <a:rPr lang="en-US" smtClean="0"/>
              <a:t>Rational</a:t>
            </a:r>
            <a:endParaRPr lang="en-US"/>
          </a:p>
        </p:txBody>
      </p:sp>
      <p:sp>
        <p:nvSpPr>
          <p:cNvPr id="3" name="Content Placeholder 2"/>
          <p:cNvSpPr>
            <a:spLocks noGrp="1"/>
          </p:cNvSpPr>
          <p:nvPr>
            <p:ph idx="1"/>
          </p:nvPr>
        </p:nvSpPr>
        <p:spPr>
          <a:xfrm>
            <a:off x="971549" y="1609725"/>
            <a:ext cx="7918851" cy="4787773"/>
          </a:xfrm>
        </p:spPr>
        <p:txBody>
          <a:bodyPr>
            <a:normAutofit fontScale="92500" lnSpcReduction="20000"/>
          </a:bodyPr>
          <a:lstStyle/>
          <a:p>
            <a:pPr indent="-342900"/>
            <a:r>
              <a:rPr lang="en-US" sz="2600" b="1">
                <a:solidFill>
                  <a:srgbClr val="FF6600"/>
                </a:solidFill>
              </a:rPr>
              <a:t>~1960</a:t>
            </a:r>
            <a:r>
              <a:rPr lang="en-US" sz="2600" b="1" smtClean="0">
                <a:solidFill>
                  <a:srgbClr val="FF6600"/>
                </a:solidFill>
              </a:rPr>
              <a:t>+</a:t>
            </a:r>
          </a:p>
          <a:p>
            <a:pPr indent="-342900"/>
            <a:r>
              <a:rPr lang="en-US" sz="2600" b="1" smtClean="0">
                <a:solidFill>
                  <a:srgbClr val="FF6600"/>
                </a:solidFill>
              </a:rPr>
              <a:t>Scientific: molecular biology, computer science</a:t>
            </a:r>
          </a:p>
          <a:p>
            <a:pPr indent="-342900"/>
            <a:r>
              <a:rPr lang="en-US" sz="2600" b="1">
                <a:solidFill>
                  <a:srgbClr val="FF6600"/>
                </a:solidFill>
              </a:rPr>
              <a:t>“Lock and key” concept: </a:t>
            </a:r>
            <a:r>
              <a:rPr lang="en-US" sz="2600" b="1" smtClean="0">
                <a:solidFill>
                  <a:srgbClr val="FF6600"/>
                </a:solidFill>
              </a:rPr>
              <a:t>target </a:t>
            </a:r>
            <a:r>
              <a:rPr lang="en-US" sz="2600" b="1">
                <a:solidFill>
                  <a:srgbClr val="FF6600"/>
                </a:solidFill>
              </a:rPr>
              <a:t>protein, selective </a:t>
            </a:r>
            <a:r>
              <a:rPr lang="en-US" sz="2600" b="1" smtClean="0">
                <a:solidFill>
                  <a:srgbClr val="FF6600"/>
                </a:solidFill>
              </a:rPr>
              <a:t>drug</a:t>
            </a:r>
          </a:p>
          <a:p>
            <a:pPr indent="-342900"/>
            <a:r>
              <a:rPr lang="en-US" sz="2600" b="1">
                <a:solidFill>
                  <a:srgbClr val="FF6600"/>
                </a:solidFill>
              </a:rPr>
              <a:t>Some big successes (e.g. HIV</a:t>
            </a:r>
            <a:r>
              <a:rPr lang="en-US" sz="2600" b="1" smtClean="0">
                <a:solidFill>
                  <a:srgbClr val="FF6600"/>
                </a:solidFill>
              </a:rPr>
              <a:t>)</a:t>
            </a:r>
          </a:p>
          <a:p>
            <a:pPr indent="-342900"/>
            <a:r>
              <a:rPr lang="en-US" sz="2600" b="1" smtClean="0">
                <a:solidFill>
                  <a:srgbClr val="FF6600"/>
                </a:solidFill>
              </a:rPr>
              <a:t>Expanded </a:t>
            </a:r>
            <a:r>
              <a:rPr lang="en-US" sz="2600" b="1">
                <a:solidFill>
                  <a:srgbClr val="FF6600"/>
                </a:solidFill>
              </a:rPr>
              <a:t>disease </a:t>
            </a:r>
            <a:r>
              <a:rPr lang="en-US" sz="2600" b="1" smtClean="0">
                <a:solidFill>
                  <a:srgbClr val="FF6600"/>
                </a:solidFill>
              </a:rPr>
              <a:t>scope: </a:t>
            </a:r>
            <a:r>
              <a:rPr lang="en-US" sz="2600" b="1">
                <a:solidFill>
                  <a:srgbClr val="FF6600"/>
                </a:solidFill>
              </a:rPr>
              <a:t>metabolic, cancer, mental</a:t>
            </a:r>
          </a:p>
          <a:p>
            <a:pPr indent="-342900"/>
            <a:endParaRPr lang="en-US" sz="2600" smtClean="0"/>
          </a:p>
          <a:p>
            <a:pPr lvl="1" indent="-342900"/>
            <a:endParaRPr lang="en-US" sz="2200" dirty="0"/>
          </a:p>
        </p:txBody>
      </p:sp>
      <p:pic>
        <p:nvPicPr>
          <p:cNvPr id="6" name="Picture 5"/>
          <p:cNvPicPr>
            <a:picLocks noChangeAspect="1"/>
          </p:cNvPicPr>
          <p:nvPr/>
        </p:nvPicPr>
        <p:blipFill rotWithShape="1">
          <a:blip r:embed="rId2" cstate="email">
            <a:extLst>
              <a:ext uri="{28A0092B-C50C-407E-A947-70E740481C1C}">
                <a14:useLocalDpi xmlns:a14="http://schemas.microsoft.com/office/drawing/2010/main" val="0"/>
              </a:ext>
            </a:extLst>
          </a:blip>
          <a:srcRect b="14460"/>
          <a:stretch/>
        </p:blipFill>
        <p:spPr>
          <a:xfrm>
            <a:off x="140201" y="4003611"/>
            <a:ext cx="4235904" cy="2695575"/>
          </a:xfrm>
          <a:prstGeom prst="rect">
            <a:avLst/>
          </a:prstGeom>
        </p:spPr>
      </p:pic>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07453" y="4306072"/>
            <a:ext cx="1285876" cy="1714501"/>
          </a:xfrm>
          <a:prstGeom prst="rect">
            <a:avLst/>
          </a:prstGeom>
        </p:spPr>
      </p:pic>
    </p:spTree>
    <p:extLst>
      <p:ext uri="{BB962C8B-B14F-4D97-AF65-F5344CB8AC3E}">
        <p14:creationId xmlns:p14="http://schemas.microsoft.com/office/powerpoint/2010/main" val="3546783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7" name="Line 3"/>
          <p:cNvSpPr>
            <a:spLocks noChangeShapeType="1"/>
          </p:cNvSpPr>
          <p:nvPr/>
        </p:nvSpPr>
        <p:spPr bwMode="auto">
          <a:xfrm>
            <a:off x="609600" y="1295400"/>
            <a:ext cx="7848600" cy="4419600"/>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pic>
        <p:nvPicPr>
          <p:cNvPr id="2" name="Picture 1" descr="shutterstock_57341071.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968826" y="2363788"/>
            <a:ext cx="1395984" cy="1524000"/>
          </a:xfrm>
          <a:prstGeom prst="rect">
            <a:avLst/>
          </a:prstGeom>
        </p:spPr>
      </p:pic>
      <p:sp>
        <p:nvSpPr>
          <p:cNvPr id="687106" name="Rectangle 2"/>
          <p:cNvSpPr>
            <a:spLocks noGrp="1" noChangeArrowheads="1"/>
          </p:cNvSpPr>
          <p:nvPr>
            <p:ph type="title" sz="quarter"/>
          </p:nvPr>
        </p:nvSpPr>
        <p:spPr>
          <a:xfrm>
            <a:off x="152400" y="152400"/>
            <a:ext cx="8382000" cy="609600"/>
          </a:xfrm>
        </p:spPr>
        <p:txBody>
          <a:bodyPr/>
          <a:lstStyle/>
          <a:p>
            <a:r>
              <a:rPr lang="en-US"/>
              <a:t>Rational Drug Discovery </a:t>
            </a:r>
            <a:r>
              <a:rPr lang="en-US" smtClean="0"/>
              <a:t>"Pipeline"</a:t>
            </a:r>
            <a:endParaRPr lang="en-US"/>
          </a:p>
        </p:txBody>
      </p:sp>
      <p:pic>
        <p:nvPicPr>
          <p:cNvPr id="687109" name="Picture 5" descr="chemical"/>
          <p:cNvPicPr>
            <a:picLocks noChangeAspect="1" noChangeArrowheads="1"/>
          </p:cNvPicPr>
          <p:nvPr/>
        </p:nvPicPr>
        <p:blipFill>
          <a:blip r:embed="rId4" cstate="email">
            <a:extLst>
              <a:ext uri="{28A0092B-C50C-407E-A947-70E740481C1C}">
                <a14:useLocalDpi xmlns:a14="http://schemas.microsoft.com/office/drawing/2010/main" val="0"/>
              </a:ext>
            </a:extLst>
          </a:blip>
          <a:srcRect b="24390"/>
          <a:stretch>
            <a:fillRect/>
          </a:stretch>
        </p:blipFill>
        <p:spPr bwMode="auto">
          <a:xfrm>
            <a:off x="4724400" y="3124200"/>
            <a:ext cx="838200" cy="677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687110" name="Picture 6" descr="sick">
            <a:hlinkClick r:id="rId5"/>
          </p:cNvPr>
          <p:cNvPicPr>
            <a:picLocks noChangeAspect="1" noChangeArrowheads="1"/>
          </p:cNvPicPr>
          <p:nvPr/>
        </p:nvPicPr>
        <p:blipFill>
          <a:blip r:embed="rId6">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33400" y="990600"/>
            <a:ext cx="573088" cy="990600"/>
          </a:xfrm>
          <a:prstGeom prst="rect">
            <a:avLst/>
          </a:prstGeom>
          <a:noFill/>
          <a:extLst>
            <a:ext uri="{909E8E84-426E-40dd-AFC4-6F175D3DCCD1}">
              <a14:hiddenFill xmlns:a14="http://schemas.microsoft.com/office/drawing/2010/main" xmlns="">
                <a:solidFill>
                  <a:srgbClr val="FFFFFF"/>
                </a:solidFill>
              </a14:hiddenFill>
            </a:ext>
          </a:extLst>
        </p:spPr>
      </p:pic>
      <p:pic>
        <p:nvPicPr>
          <p:cNvPr id="687111" name="Picture 7" descr="dock"/>
          <p:cNvPicPr>
            <a:picLocks noGrp="1" noChangeAspect="1" noChangeArrowheads="1"/>
          </p:cNvPicPr>
          <p:nvPr>
            <p:ph sz="quarter" idx="2"/>
          </p:nvPr>
        </p:nvPicPr>
        <p:blipFill>
          <a:blip r:embed="rId7" cstate="email">
            <a:clrChange>
              <a:clrFrom>
                <a:srgbClr val="000000"/>
              </a:clrFrom>
              <a:clrTo>
                <a:srgbClr val="000000">
                  <a:alpha val="0"/>
                </a:srgbClr>
              </a:clrTo>
            </a:clrChange>
            <a:lum bright="18000"/>
            <a:extLst>
              <a:ext uri="{28A0092B-C50C-407E-A947-70E740481C1C}">
                <a14:useLocalDpi xmlns:a14="http://schemas.microsoft.com/office/drawing/2010/main" val="0"/>
              </a:ext>
            </a:extLst>
          </a:blip>
          <a:srcRect r="31482" b="2647"/>
          <a:stretch>
            <a:fillRect/>
          </a:stretch>
        </p:blipFill>
        <p:spPr>
          <a:xfrm>
            <a:off x="1371600" y="1524000"/>
            <a:ext cx="1025525" cy="1066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pic>
        <p:nvPicPr>
          <p:cNvPr id="687112" name="Picture 8" descr="s-tyrosine"/>
          <p:cNvPicPr>
            <a:picLocks noGrp="1" noChangeAspect="1" noChangeArrowheads="1"/>
          </p:cNvPicPr>
          <p:nvPr>
            <p:ph sz="quarter" idx="3"/>
          </p:nvPr>
        </p:nvPicPr>
        <p:blipFill>
          <a:blip r:embed="rId8" cstate="email">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a:xfrm>
            <a:off x="2327275" y="1782763"/>
            <a:ext cx="1162050" cy="15938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graphicFrame>
        <p:nvGraphicFramePr>
          <p:cNvPr id="687113" name="Object 9"/>
          <p:cNvGraphicFramePr>
            <a:graphicFrameLocks noGrp="1" noChangeAspect="1"/>
          </p:cNvGraphicFramePr>
          <p:nvPr>
            <p:ph sz="quarter" idx="1"/>
          </p:nvPr>
        </p:nvGraphicFramePr>
        <p:xfrm>
          <a:off x="5992813" y="4297363"/>
          <a:ext cx="1047750" cy="1127125"/>
        </p:xfrm>
        <a:graphic>
          <a:graphicData uri="http://schemas.openxmlformats.org/presentationml/2006/ole">
            <mc:AlternateContent xmlns:mc="http://schemas.openxmlformats.org/markup-compatibility/2006">
              <mc:Choice xmlns:v="urn:schemas-microsoft-com:vml" Requires="v">
                <p:oleObj spid="_x0000_s2276" name="Bitmap Image" r:id="rId9" imgW="1886213" imgH="1809524" progId="Paint.Picture">
                  <p:embed/>
                </p:oleObj>
              </mc:Choice>
              <mc:Fallback>
                <p:oleObj name="Bitmap Image" r:id="rId9" imgW="1886213" imgH="1809524" progId="Paint.Picture">
                  <p:embed/>
                  <p:pic>
                    <p:nvPicPr>
                      <p:cNvPr id="0" name=""/>
                      <p:cNvPicPr>
                        <a:picLocks noChangeAspect="1" noChangeArrowheads="1"/>
                      </p:cNvPicPr>
                      <p:nvPr/>
                    </p:nvPicPr>
                    <p:blipFill>
                      <a:blip r:embed="rId10">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992813" y="4297363"/>
                        <a:ext cx="1047750" cy="1127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87114" name="Object 10"/>
          <p:cNvGraphicFramePr>
            <a:graphicFrameLocks noChangeAspect="1"/>
          </p:cNvGraphicFramePr>
          <p:nvPr/>
        </p:nvGraphicFramePr>
        <p:xfrm>
          <a:off x="8364538" y="5105400"/>
          <a:ext cx="779462" cy="1219200"/>
        </p:xfrm>
        <a:graphic>
          <a:graphicData uri="http://schemas.openxmlformats.org/presentationml/2006/ole">
            <mc:AlternateContent xmlns:mc="http://schemas.openxmlformats.org/markup-compatibility/2006">
              <mc:Choice xmlns:v="urn:schemas-microsoft-com:vml" Requires="v">
                <p:oleObj spid="_x0000_s2277" name="Bitmap Image" r:id="rId11" imgW="1047619" imgH="1638529" progId="Paint.Picture">
                  <p:embed/>
                </p:oleObj>
              </mc:Choice>
              <mc:Fallback>
                <p:oleObj name="Bitmap Image" r:id="rId11" imgW="1047619" imgH="1638529" progId="Paint.Picture">
                  <p:embed/>
                  <p:pic>
                    <p:nvPicPr>
                      <p:cNvPr id="0" name=""/>
                      <p:cNvPicPr>
                        <a:picLocks noChangeAspect="1" noChangeArrowheads="1"/>
                      </p:cNvPicPr>
                      <p:nvPr/>
                    </p:nvPicPr>
                    <p:blipFill>
                      <a:blip r:embed="rId1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8364538" y="5105400"/>
                        <a:ext cx="779462" cy="121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87115" name="Text Box 11"/>
          <p:cNvSpPr txBox="1">
            <a:spLocks noChangeArrowheads="1"/>
          </p:cNvSpPr>
          <p:nvPr/>
        </p:nvSpPr>
        <p:spPr bwMode="auto">
          <a:xfrm>
            <a:off x="1127125" y="952500"/>
            <a:ext cx="16129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i="1">
                <a:solidFill>
                  <a:srgbClr val="FF6600"/>
                </a:solidFill>
                <a:latin typeface="Times New Roman" charset="0"/>
              </a:rPr>
              <a:t>Identify disease</a:t>
            </a:r>
          </a:p>
        </p:txBody>
      </p:sp>
      <p:sp>
        <p:nvSpPr>
          <p:cNvPr id="687116" name="Text Box 12"/>
          <p:cNvSpPr txBox="1">
            <a:spLocks noChangeArrowheads="1"/>
          </p:cNvSpPr>
          <p:nvPr/>
        </p:nvSpPr>
        <p:spPr bwMode="auto">
          <a:xfrm>
            <a:off x="152400" y="2209800"/>
            <a:ext cx="1924050" cy="91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i="1">
                <a:solidFill>
                  <a:srgbClr val="FF6600"/>
                </a:solidFill>
                <a:latin typeface="Times New Roman" charset="0"/>
              </a:rPr>
              <a:t>Isolate protein</a:t>
            </a:r>
          </a:p>
          <a:p>
            <a:pPr eaLnBrk="0" hangingPunct="0"/>
            <a:r>
              <a:rPr lang="en-US" i="1">
                <a:solidFill>
                  <a:srgbClr val="FF6600"/>
                </a:solidFill>
                <a:latin typeface="Times New Roman" charset="0"/>
              </a:rPr>
              <a:t>involved in </a:t>
            </a:r>
          </a:p>
          <a:p>
            <a:pPr eaLnBrk="0" hangingPunct="0"/>
            <a:r>
              <a:rPr lang="en-US" i="1">
                <a:solidFill>
                  <a:srgbClr val="FF6600"/>
                </a:solidFill>
                <a:latin typeface="Times New Roman" charset="0"/>
              </a:rPr>
              <a:t>disease (2-5 years)</a:t>
            </a:r>
          </a:p>
        </p:txBody>
      </p:sp>
      <p:sp>
        <p:nvSpPr>
          <p:cNvPr id="687117" name="Text Box 13"/>
          <p:cNvSpPr txBox="1">
            <a:spLocks noChangeArrowheads="1"/>
          </p:cNvSpPr>
          <p:nvPr/>
        </p:nvSpPr>
        <p:spPr bwMode="auto">
          <a:xfrm>
            <a:off x="3352800" y="1371600"/>
            <a:ext cx="2305050" cy="91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i="1">
                <a:solidFill>
                  <a:srgbClr val="FF6600"/>
                </a:solidFill>
                <a:latin typeface="Times New Roman" charset="0"/>
              </a:rPr>
              <a:t>Find a drug effective</a:t>
            </a:r>
          </a:p>
          <a:p>
            <a:pPr eaLnBrk="0" hangingPunct="0"/>
            <a:r>
              <a:rPr lang="en-US" i="1">
                <a:solidFill>
                  <a:srgbClr val="FF6600"/>
                </a:solidFill>
                <a:latin typeface="Times New Roman" charset="0"/>
              </a:rPr>
              <a:t>against disease protein</a:t>
            </a:r>
          </a:p>
          <a:p>
            <a:pPr eaLnBrk="0" hangingPunct="0"/>
            <a:r>
              <a:rPr lang="en-US" i="1">
                <a:solidFill>
                  <a:srgbClr val="FF6600"/>
                </a:solidFill>
                <a:latin typeface="Times New Roman" charset="0"/>
              </a:rPr>
              <a:t>(2-5 years)</a:t>
            </a:r>
          </a:p>
        </p:txBody>
      </p:sp>
      <p:sp>
        <p:nvSpPr>
          <p:cNvPr id="687119" name="Text Box 15"/>
          <p:cNvSpPr txBox="1">
            <a:spLocks noChangeArrowheads="1"/>
          </p:cNvSpPr>
          <p:nvPr/>
        </p:nvSpPr>
        <p:spPr bwMode="auto">
          <a:xfrm>
            <a:off x="2057400" y="3505200"/>
            <a:ext cx="18669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i="1">
                <a:solidFill>
                  <a:srgbClr val="FF6600"/>
                </a:solidFill>
                <a:latin typeface="Times New Roman" charset="0"/>
              </a:rPr>
              <a:t>Preclinical testing</a:t>
            </a:r>
          </a:p>
          <a:p>
            <a:pPr eaLnBrk="0" hangingPunct="0"/>
            <a:r>
              <a:rPr lang="en-US" i="1">
                <a:solidFill>
                  <a:srgbClr val="FF6600"/>
                </a:solidFill>
                <a:latin typeface="Times New Roman" charset="0"/>
              </a:rPr>
              <a:t>(1-3 years)</a:t>
            </a:r>
          </a:p>
        </p:txBody>
      </p:sp>
      <p:sp>
        <p:nvSpPr>
          <p:cNvPr id="687120" name="Text Box 16"/>
          <p:cNvSpPr txBox="1">
            <a:spLocks noChangeArrowheads="1"/>
          </p:cNvSpPr>
          <p:nvPr/>
        </p:nvSpPr>
        <p:spPr bwMode="auto">
          <a:xfrm>
            <a:off x="3581400" y="4191000"/>
            <a:ext cx="15748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i="1">
                <a:solidFill>
                  <a:srgbClr val="FF6600"/>
                </a:solidFill>
                <a:latin typeface="Times New Roman" charset="0"/>
              </a:rPr>
              <a:t>Formulation &amp;</a:t>
            </a:r>
          </a:p>
          <a:p>
            <a:pPr eaLnBrk="0" hangingPunct="0"/>
            <a:r>
              <a:rPr lang="en-US" i="1">
                <a:solidFill>
                  <a:srgbClr val="FF6600"/>
                </a:solidFill>
                <a:latin typeface="Times New Roman" charset="0"/>
              </a:rPr>
              <a:t>Scale-up</a:t>
            </a:r>
          </a:p>
        </p:txBody>
      </p:sp>
      <p:sp>
        <p:nvSpPr>
          <p:cNvPr id="687121" name="Text Box 17"/>
          <p:cNvSpPr txBox="1">
            <a:spLocks noChangeArrowheads="1"/>
          </p:cNvSpPr>
          <p:nvPr/>
        </p:nvSpPr>
        <p:spPr bwMode="auto">
          <a:xfrm>
            <a:off x="5791200" y="3657600"/>
            <a:ext cx="27432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r" eaLnBrk="0" hangingPunct="0"/>
            <a:r>
              <a:rPr lang="en-US" i="1">
                <a:solidFill>
                  <a:srgbClr val="FF6600"/>
                </a:solidFill>
                <a:latin typeface="Times New Roman" charset="0"/>
              </a:rPr>
              <a:t>Human clinical trials</a:t>
            </a:r>
          </a:p>
          <a:p>
            <a:pPr algn="r" eaLnBrk="0" hangingPunct="0"/>
            <a:r>
              <a:rPr lang="en-US" i="1">
                <a:solidFill>
                  <a:srgbClr val="FF6600"/>
                </a:solidFill>
                <a:latin typeface="Times New Roman" charset="0"/>
              </a:rPr>
              <a:t>(2-10 years)</a:t>
            </a:r>
          </a:p>
        </p:txBody>
      </p:sp>
      <p:sp>
        <p:nvSpPr>
          <p:cNvPr id="687123" name="Text Box 19"/>
          <p:cNvSpPr txBox="1">
            <a:spLocks noChangeArrowheads="1"/>
          </p:cNvSpPr>
          <p:nvPr/>
        </p:nvSpPr>
        <p:spPr bwMode="auto">
          <a:xfrm>
            <a:off x="6858000" y="5791200"/>
            <a:ext cx="15113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r" eaLnBrk="0" hangingPunct="0"/>
            <a:r>
              <a:rPr lang="en-US" i="1">
                <a:solidFill>
                  <a:srgbClr val="FF6600"/>
                </a:solidFill>
                <a:latin typeface="Times New Roman" charset="0"/>
              </a:rPr>
              <a:t>FDA approval</a:t>
            </a:r>
          </a:p>
          <a:p>
            <a:pPr algn="r" eaLnBrk="0" hangingPunct="0"/>
            <a:r>
              <a:rPr lang="en-US" i="1">
                <a:solidFill>
                  <a:srgbClr val="FF6600"/>
                </a:solidFill>
                <a:latin typeface="Times New Roman" charset="0"/>
              </a:rPr>
              <a:t>(2-3 years)</a:t>
            </a:r>
          </a:p>
        </p:txBody>
      </p:sp>
      <p:sp>
        <p:nvSpPr>
          <p:cNvPr id="687124" name="Text Box 20"/>
          <p:cNvSpPr txBox="1">
            <a:spLocks noChangeArrowheads="1"/>
          </p:cNvSpPr>
          <p:nvPr/>
        </p:nvSpPr>
        <p:spPr bwMode="auto">
          <a:xfrm rot="-3434167">
            <a:off x="5158581" y="4061619"/>
            <a:ext cx="1184275" cy="376238"/>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b="1" i="1">
                <a:solidFill>
                  <a:srgbClr val="FF0000"/>
                </a:solidFill>
                <a:latin typeface="Arial Black" charset="0"/>
              </a:rPr>
              <a:t>File IND</a:t>
            </a:r>
          </a:p>
        </p:txBody>
      </p:sp>
      <p:sp>
        <p:nvSpPr>
          <p:cNvPr id="687125" name="Text Box 21"/>
          <p:cNvSpPr txBox="1">
            <a:spLocks noChangeArrowheads="1"/>
          </p:cNvSpPr>
          <p:nvPr/>
        </p:nvSpPr>
        <p:spPr bwMode="auto">
          <a:xfrm rot="-3330963">
            <a:off x="6857206" y="5029994"/>
            <a:ext cx="1273175" cy="376238"/>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b="1" i="1">
                <a:solidFill>
                  <a:srgbClr val="FF0000"/>
                </a:solidFill>
                <a:latin typeface="Arial Black" charset="0"/>
              </a:rPr>
              <a:t>File NDA</a:t>
            </a:r>
          </a:p>
        </p:txBody>
      </p:sp>
      <p:graphicFrame>
        <p:nvGraphicFramePr>
          <p:cNvPr id="687108" name="Object 4"/>
          <p:cNvGraphicFramePr>
            <a:graphicFrameLocks noGrp="1" noChangeAspect="1"/>
          </p:cNvGraphicFramePr>
          <p:nvPr>
            <p:ph sz="quarter" idx="4"/>
          </p:nvPr>
        </p:nvGraphicFramePr>
        <p:xfrm>
          <a:off x="4495800" y="3505200"/>
          <a:ext cx="823913" cy="796925"/>
        </p:xfrm>
        <a:graphic>
          <a:graphicData uri="http://schemas.openxmlformats.org/presentationml/2006/ole">
            <mc:AlternateContent xmlns:mc="http://schemas.openxmlformats.org/markup-compatibility/2006">
              <mc:Choice xmlns:v="urn:schemas-microsoft-com:vml" Requires="v">
                <p:oleObj spid="_x0000_s2278" name="Bitmap Image" r:id="rId13" imgW="2152951" imgH="1580952" progId="Paint.Picture">
                  <p:embed/>
                </p:oleObj>
              </mc:Choice>
              <mc:Fallback>
                <p:oleObj name="Bitmap Image" r:id="rId13" imgW="2152951" imgH="1580952" progId="Paint.Picture">
                  <p:embed/>
                  <p:pic>
                    <p:nvPicPr>
                      <p:cNvPr id="0" name=""/>
                      <p:cNvPicPr>
                        <a:picLocks noChangeAspect="1" noChangeArrowheads="1"/>
                      </p:cNvPicPr>
                      <p:nvPr/>
                    </p:nvPicPr>
                    <p:blipFill>
                      <a:blip r:embed="rId14">
                        <a:clrChange>
                          <a:clrFrom>
                            <a:srgbClr val="004080"/>
                          </a:clrFrom>
                          <a:clrTo>
                            <a:srgbClr val="004080">
                              <a:alpha val="0"/>
                            </a:srgbClr>
                          </a:clrTo>
                        </a:clrChange>
                        <a:extLst>
                          <a:ext uri="{28A0092B-C50C-407E-A947-70E740481C1C}">
                            <a14:useLocalDpi xmlns:a14="http://schemas.microsoft.com/office/drawing/2010/main" val="0"/>
                          </a:ext>
                        </a:extLst>
                      </a:blip>
                      <a:srcRect/>
                      <a:stretch>
                        <a:fillRect/>
                      </a:stretch>
                    </p:blipFill>
                    <p:spPr bwMode="auto">
                      <a:xfrm>
                        <a:off x="4495800" y="3505200"/>
                        <a:ext cx="823913" cy="796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 name="TextBox 3"/>
          <p:cNvSpPr txBox="1"/>
          <p:nvPr/>
        </p:nvSpPr>
        <p:spPr>
          <a:xfrm>
            <a:off x="777569" y="4302125"/>
            <a:ext cx="2051539" cy="369332"/>
          </a:xfrm>
          <a:prstGeom prst="rect">
            <a:avLst/>
          </a:prstGeom>
          <a:noFill/>
        </p:spPr>
        <p:txBody>
          <a:bodyPr wrap="square" rtlCol="0">
            <a:spAutoFit/>
          </a:bodyPr>
          <a:lstStyle/>
          <a:p>
            <a:r>
              <a:rPr lang="en-US" b="1" smtClean="0">
                <a:solidFill>
                  <a:schemeClr val="bg1">
                    <a:lumMod val="50000"/>
                  </a:schemeClr>
                </a:solidFill>
              </a:rPr>
              <a:t>DISCOVERY</a:t>
            </a:r>
            <a:endParaRPr lang="en-US" b="1">
              <a:solidFill>
                <a:schemeClr val="bg1">
                  <a:lumMod val="50000"/>
                </a:schemeClr>
              </a:solidFill>
            </a:endParaRPr>
          </a:p>
        </p:txBody>
      </p:sp>
      <p:sp>
        <p:nvSpPr>
          <p:cNvPr id="25" name="TextBox 24"/>
          <p:cNvSpPr txBox="1"/>
          <p:nvPr/>
        </p:nvSpPr>
        <p:spPr>
          <a:xfrm>
            <a:off x="3606311" y="5480019"/>
            <a:ext cx="2051539" cy="369332"/>
          </a:xfrm>
          <a:prstGeom prst="rect">
            <a:avLst/>
          </a:prstGeom>
          <a:noFill/>
        </p:spPr>
        <p:txBody>
          <a:bodyPr wrap="square" rtlCol="0">
            <a:spAutoFit/>
          </a:bodyPr>
          <a:lstStyle/>
          <a:p>
            <a:r>
              <a:rPr lang="en-US" b="1" smtClean="0">
                <a:solidFill>
                  <a:schemeClr val="bg1">
                    <a:lumMod val="50000"/>
                  </a:schemeClr>
                </a:solidFill>
              </a:rPr>
              <a:t>DEVELOPMENT</a:t>
            </a:r>
            <a:endParaRPr lang="en-US" b="1">
              <a:solidFill>
                <a:schemeClr val="bg1">
                  <a:lumMod val="50000"/>
                </a:schemeClr>
              </a:solidFill>
            </a:endParaRPr>
          </a:p>
        </p:txBody>
      </p:sp>
      <p:sp>
        <p:nvSpPr>
          <p:cNvPr id="26" name="TextBox 25"/>
          <p:cNvSpPr txBox="1"/>
          <p:nvPr/>
        </p:nvSpPr>
        <p:spPr>
          <a:xfrm>
            <a:off x="6083425" y="2751449"/>
            <a:ext cx="2232147" cy="369332"/>
          </a:xfrm>
          <a:prstGeom prst="rect">
            <a:avLst/>
          </a:prstGeom>
          <a:noFill/>
        </p:spPr>
        <p:txBody>
          <a:bodyPr wrap="square" rtlCol="0">
            <a:spAutoFit/>
          </a:bodyPr>
          <a:lstStyle/>
          <a:p>
            <a:r>
              <a:rPr lang="en-US" b="1" smtClean="0">
                <a:solidFill>
                  <a:schemeClr val="bg1">
                    <a:lumMod val="50000"/>
                  </a:schemeClr>
                </a:solidFill>
              </a:rPr>
              <a:t>CLINICAL TRIALS</a:t>
            </a:r>
            <a:endParaRPr lang="en-US" b="1">
              <a:solidFill>
                <a:schemeClr val="bg1">
                  <a:lumMod val="50000"/>
                </a:schemeClr>
              </a:solidFill>
            </a:endParaRPr>
          </a:p>
        </p:txBody>
      </p:sp>
      <p:sp>
        <p:nvSpPr>
          <p:cNvPr id="27" name="TextBox 26"/>
          <p:cNvSpPr txBox="1"/>
          <p:nvPr/>
        </p:nvSpPr>
        <p:spPr>
          <a:xfrm>
            <a:off x="7336372" y="6488668"/>
            <a:ext cx="1908064" cy="369332"/>
          </a:xfrm>
          <a:prstGeom prst="rect">
            <a:avLst/>
          </a:prstGeom>
          <a:noFill/>
        </p:spPr>
        <p:txBody>
          <a:bodyPr wrap="square" rtlCol="0">
            <a:spAutoFit/>
          </a:bodyPr>
          <a:lstStyle/>
          <a:p>
            <a:r>
              <a:rPr lang="en-US" b="1" smtClean="0">
                <a:solidFill>
                  <a:schemeClr val="bg1">
                    <a:lumMod val="50000"/>
                  </a:schemeClr>
                </a:solidFill>
              </a:rPr>
              <a:t>MARKETING &gt;&gt;</a:t>
            </a:r>
            <a:endParaRPr lang="en-US" b="1">
              <a:solidFill>
                <a:schemeClr val="bg1">
                  <a:lumMod val="50000"/>
                </a:schemeClr>
              </a:solidFill>
            </a:endParaRPr>
          </a:p>
        </p:txBody>
      </p:sp>
      <p:cxnSp>
        <p:nvCxnSpPr>
          <p:cNvPr id="6" name="Straight Connector 5"/>
          <p:cNvCxnSpPr/>
          <p:nvPr/>
        </p:nvCxnSpPr>
        <p:spPr>
          <a:xfrm>
            <a:off x="3067078" y="762000"/>
            <a:ext cx="112316" cy="580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8194784" y="771240"/>
            <a:ext cx="112316" cy="5804400"/>
          </a:xfrm>
          <a:prstGeom prst="line">
            <a:avLst/>
          </a:prstGeom>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0"/>
          </p:nvPr>
        </p:nvSpPr>
        <p:spPr/>
        <p:txBody>
          <a:bodyPr/>
          <a:lstStyle/>
          <a:p>
            <a:endParaRPr lang="en-US" smtClean="0"/>
          </a:p>
          <a:p>
            <a:endParaRPr lang="en-US" smtClean="0"/>
          </a:p>
          <a:p>
            <a:fld id="{EAC333D0-601A-3443-B358-00C5644E313D}" type="slidenum">
              <a:rPr lang="en-US" smtClean="0"/>
              <a:pPr/>
              <a:t>9</a:t>
            </a:fld>
            <a:endParaRPr lang="en-US"/>
          </a:p>
        </p:txBody>
      </p:sp>
    </p:spTree>
    <p:extLst>
      <p:ext uri="{BB962C8B-B14F-4D97-AF65-F5344CB8AC3E}">
        <p14:creationId xmlns:p14="http://schemas.microsoft.com/office/powerpoint/2010/main" val="708103195"/>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885.0">
  <ink scale="0.4982699">AAEAAAD/////AQAAAAAAAAAMAgAAAE9BdXRob3JQUFQsIFZlcnNpb249MC4xLjM4ODUuMCwgQ3VsdHVyZT1uZXV0cmFsLCBQdWJsaWNLZXlUb2tlbj0zMWJmMzg1NmFkMzY0ZTM1BQEAAAALSW5rTWF0dGVyVjEDAAAADUxpc3RgMStfaXRlbXMMTGlzdGAxK19zaXplD0xpc3RgMStfdmVyc2lvbgQAABdTaGFyZWQuSW5raW5nLklua0F0b21bXQIAAAAICAIAAAAJAwAAAAUAAAAHAAAABwMAAAAAAQAAAAgAAAAECUlua0F0b21WMQIAAAAJBAAAAAkFAAAACQYAAAAJBwAAAAkIAAAADQMFBAAAAAtQZW5TdHJva2VWMQQAAAAKQXR0cmlidXRlcwVUcmFjZQlTdGFydFRpbWUEVHlwZQQEAAQPUGVuQXR0cmlidXRlc1YxAgAAAApJbmtUcmFjZVYxAgAAABAMQWN0aW9uVHlwZVYxAgAAAAIAAAAJCQAAAAkKAAAAoGUAAAAAAAAF9f///wxBY3Rpb25UeXBlVjEBAAAAB3ZhbHVlX18ACAIAAAAAAAAAAQUAAAAEAAAACQwAAAAJDQAAAF21AAAAAAAAAfL////1////AAAAAAEGAAAABAAAAAkPAAAACRAAAACo9AAAAAAAAAHv////9f///wAAAAABBwAAAAQAAAAJEgAAAAkTAAAAvJMBAAAAAAAB7P////X///8AAAAABQgAAAANQ2xlYXJDYW52YXNWMQIAAAAJU3RhcnRUaW1lBFR5cGUABBAMQWN0aW9uVHlwZVYxAgAAAAIAAADX7wEAAAAAAAHr////9f///wAAAAAFCQAAAA9QZW5BdHRyaWJ1dGVzVjEKAAAAB19jb2xvckEHX2NvbG9yUgdfY29sb3JHB19jb2xvckIKRml0VG9DdXJ2ZQZIZWlnaHQOSWdub3JlUHJlc3N1cmUNSXNIaWdobGlnaHRlcgVTaGFwZQVXaWR0aAAAAAAAAAAABAACAgICAQYBAQxCcnVzaFNoYXBlVjECAAAABgIAAAD/+7BBAAAAAAAAAAhAAAAF6v///wxCcnVzaFNoYXBlVjEBAAAAB3ZhbHVlX18ACAIAAAABAAAAAAAAAAAACEAFCgAAAApJbmtUcmFjZVYxAwAAAA1MaXN0YDErX2l0ZW1zDExpc3RgMStfc2l6ZQ9MaXN0YDErX3ZlcnNpb24EAAAYU2hhcmVkLklua2luZy5JbmtQb2ludFtdAgAAAAgIAgAAAAkXAAAAggAAAIIAAAABDAAAAAkAAAD/+7BBAAAAAAAAAAhAAAAB6P///+r///8BAAAAAAAAAAAACEABDQAAAAoAAAAJGQAAALsAAAC7AAAAAQ8AAAAJAAAA//uwQQAAAAAAAAAIQAAAAeb////q////AQAAAAAAAAAAAAhAARAAAAAKAAAACRsAAABRAQAAUQEAAAESAAAACQAAAP/7sEEAAAAAAAAACEAAAAHk////6v///wEAAAAAAAAAAAAIQAETAAAACgAAAAkdAAAA0AAAANAAAAAHFwAAAAABAAAAAAEAAAQKSW5rUG9pbnRWMQIAAAAJHgAAAAkfAAAACSAAAAAJIQAAAAkiAAAACSMAAAAJJAAAAAklAAAACSYAAAAJJwAAAAkoAAAACSkAAAAJKgAAAAkrAAAACSwAAAAJLQAAAAkuAAAACS8AAAAJMAAAAAkxAAAACTIAAAAJMwAAAAk0AAAACTUAAAAJNgAAAAk3AAAACTgAAAAJOQAAAAk6AAAACTsAAAAJPAAAAAk9AAAACT4AAAAJPwAAAAlAAAAACUEAAAAJQgAAAAlDAAAACUQAAAAJRQAAAAlGAAAACUcAAAAJSAAAAAlJAAAACUoAAAAJSwAAAAlMAAAACU0AAAAJTgAAAAlPAAAACVAAAAAJUQAAAAlSAAAACVMAAAAJVAAAAAlVAAAACVYAAAAJVwAAAAlYAAAACVkAAAAJWgAAAAlbAAAACVwAAAAJXQAAAAleAAAACV8AAAAJYAAAAAlhAAAACWIAAAAJYwAAAAlkAAAACWUAAAAJZgAAAAlnAAAACWgAAAAJaQAAAAlqAAAACWsAAAAJbAAAAAltAAAACW4AAAAJbwAAAAlwAAAACXEAAAAJcgAAAAlzAAAACXQAAAAJdQAAAAl2AAAACXcAAAAJeAAAAAl5AAAACXoAAAAJewAAAAl8AAAACX0AAAAJfgAAAAl/AAAACYAAAAAJgQAAAAmCAAAACYMAAAAJhAAAAAmFAAAACYYAAAAJhwAAAAmIAAAACYkAAAAJigAAAAmLAAAACYwAAAAJjQAAAAmOAAAACY8AAAAJkAAAAAmRAAAACZIAAAAJkwAAAAmUAAAACZUAAAAJlgAAAAmXAAAACZgAAAAJmQAAAAmaAAAACZsAAAAJnAAAAAmdAAAACZ4AAAAJnwAAAA1+BxkAAAAAAQAAAAABAAAECklua1BvaW50VjECAAAACaAAAAAJoQAAAAmiAAAACaMAAAAJpAAAAAmlAAAACaYAAAAJpwAAAAmoAAAACakAAAAJqgAAAAmrAAAACawAAAAJrQAAAAmuAAAACa8AAAAJsAAAAAmxAAAACbIAAAAJswAAAAm0AAAACbUAAAAJtgAAAAm3AAAACbgAAAAJuQAAAAm6AAAACbsAAAAJvAAAAAm9AAAACb4AAAAJvwAAAAnAAAAACcEAAAAJwgAAAAnDAAAACcQAAAAJxQAAAAnGAAAACccAAAAJyAAAAAnJAAAACcoAAAAJywAAAAnMAAAACc0AAAAJzgAAAAnPAAAACdAAAAAJ0QAAAAnSAAAACdMAAAAJ1AAAAAnVAAAACdYAAAAJ1wAAAAnYAAAACdkAAAAJ2gAAAAnbAAAACdwAAAAJ3QAAAAneAAAACd8AAAAJ4AAAAAnhAAAACeIAAAAJ4wAAAAnkAAAACeUAAAAJ5gAAAAnnAAAACegAAAAJ6QAAAAnqAAAACesAAAAJ7AAAAAntAAAACe4AAAAJ7wAAAAnwAAAACfEAAAAJ8gAAAAnzAAAACfQAAAAJ9QAAAAn2AAAACfcAAAAJ+AAAAAn5AAAACfoAAAAJ+wAAAAn8AAAACf0AAAAJ/gAAAAn/AAAACQABAAAJAQEAAAkCAQAACQMBAAAJBAEAAAkFAQAACQYBAAAJBwEAAAkIAQAACQkBAAAJCgEAAAkLAQAACQwBAAAJDQEAAAkOAQAACQ8BAAAJEAEAAAkRAQAACRIBAAAJEwEAAAkUAQAACRUBAAAJFgEAAAkXAQAACRgBAAAJGQEAAAkaAQAACRsBAAAJHAEAAAkdAQAACR4BAAAJHwEAAAkgAQAACSEBAAAJIgEAAAkjAQAACSQBAAAJJQEAAAkmAQAACScBAAAJKAEAAAkpAQAACSoBAAAJKwEAAAksAQAACS0BAAAJLgEAAAkvAQAACTABAAAJMQEAAAkyAQAACTMBAAAJNAEAAAk1AQAACTYBAAAJNwEAAAk4AQAACTkBAAAJOgEAAAk7AQAACTwBAAAJPQEAAAk+AQAACT8BAAAJQAEAAAlBAQAACUIBAAAJQwEAAAlEAQAACUUBAAAJRgEAAAlHAQAACUgBAAAJSQEAAAlKAQAACUsBAAAJTAEAAAlNAQAACU4BAAAJTwEAAAlQAQAACVEBAAAJUgEAAAlTAQAACVQBAAAJVQEAAAlWAQAACVcBAAAJWAEAAAlZAQAACVoBAAANRQcbAAAAAAEAAAAAAgAABApJbmtQb2ludFYxAgAAAAlbAQAACVwBAAAJXQEAAAleAQAACV8BAAAJYAEAAAlhAQAACWIBAAAJYwEAAAlkAQAACWUBAAAJZgEAAAlnAQAACWgBAAAJaQEAAAlqAQAACWsBAAAJbAEAAAltAQAACW4BAAAJbwEAAAlwAQAACXEBAAAJcgEAAAlzAQAACXQBAAAJdQEAAAl2AQAACXcBAAAJeAEAAAl5AQAACXoBAAAJewEAAAl8AQAACX0BAAAJfgEAAAl/AQAACYABAAAJgQEAAAmCAQAACYMBAAAJhAEAAAmFAQAACYYBAAAJhwEAAAmIAQAACYkBAAAJigEAAAmLAQAACYwBAAAJjQEAAAmOAQAACY8BAAAJkAEAAAmRAQAACZIBAAAJkwEAAAmUAQAACZUBAAAJlgEAAAmXAQAACZgBAAAJmQEAAAmaAQAACZsBAAAJnAEAAAmdAQAACZ4BAAAJnwEAAAmgAQAACaEBAAAJogEAAAmjAQAACaQBAAAJpQEAAAmmAQAACacBAAAJqAEAAAmpAQAACaoBAAAJqwEAAAmsAQAACa0BAAAJrgEAAAmvAQAACbABAAAJsQEAAAmyAQAACbMBAAAJtAEAAAm1AQAACbYBAAAJtwEAAAm4AQAACbkBAAAJugEAAAm7AQAACbwBAAAJvQEAAAm+AQAACb8BAAAJwAEAAAnBAQAACcIBAAAJwwEAAAnEAQAACcUBAAAJxgEAAAnHAQAACcgBAAAJyQEAAAnKAQAACcsBAAAJzAEAAAnNAQAACc4BAAAJzwEAAAnQAQAACdEBAAAJ0gEAAAnTAQAACdQBAAAJ1QEAAAnWAQAACdcBAAAJ2AEAAAnZAQAACdoBAAAJ2wEAAAncAQAACd0BAAAJ3gEAAAnfAQAACeABAAAJ4QEAAAniAQAACeMBAAAJ5AEAAAnlAQAACeYBAAAJ5wEAAAnoAQAACekBAAAJ6gEAAAnrAQAACewBAAAJ7QEAAAnuAQAACe8BAAAJ8AEAAAnxAQAACfIBAAAJ8wEAAAn0AQAACfUBAAAJ9gEAAAn3AQAACfgBAAAJ+QEAAAn6AQAACfsBAAAJ/AEAAAn9AQAACf4BAAAJ/wEAAAkAAgAACQECAAAJAgIAAAkDAgAACQQCAAAJBQIAAAkGAgAACQcCAAAJCAIAAAkJAgAACQoCAAAJCwIAAAkMAgAACQ0CAAAJDgIAAAkPAgAACRACAAAJEQIAAAkSAgAACRMCAAAJFAIAAAkVAgAACRYCAAAJFwIAAAkYAgAACRkCAAAJGgIAAAkbAgAACRwCAAAJHQIAAAkeAgAACR8CAAAJIAIAAAkhAgAACSICAAAJIwIAAAkkAgAACSUCAAAJJgIAAAknAgAACSgCAAAJKQIAAAkqAgAACSsCAAAJLAIAAAktAgAACS4CAAAJLwIAAAkwAgAACTECAAAJMgIAAAkzAgAACTQCAAAJNQIAAAk2AgAACTcCAAAJOAIAAAk5AgAACToCAAAJOwIAAAk8AgAACT0CAAAJPgIAAAk/AgAACUACAAAJQQIAAAlCAgAACUMCAAAJRAIAAAlFAgAACUYCAAAJRwIAAAlIAgAACUkCAAAJSgIAAAlLAgAACUwCAAAJTQIAAAlOAgAACU8CAAAJUAIAAAlRAgAACVICAAAJUwIAAAlUAgAACVUCAAAJVgIAAAlXAgAACVgCAAAJWQIAAAlaAgAACVsCAAAJXAIAAAldAgAACV4CAAAJXwIAAAlgAgAACWECAAAJYgIAAAljAgAACWQCAAAJZQIAAAlmAgAACWcCAAAJaAIAAAlpAgAACWoCAAAJawIAAAlsAgAACW0CAAAJbgIAAAlvAgAACXACAAAJcQIAAAlyAgAACXMCAAAJdAIAAAl1AgAACXYCAAAJdwIAAAl4AgAACXkCAAAJegIAAAl7AgAACXwCAAAJfQIAAAl+AgAACX8CAAAJgAIAAAmBAgAACYICAAAJgwIAAAmEAgAACYUCAAAJhgIAAAmHAgAACYgCAAAJiQIAAAmKAgAACYsCAAAJjAIAAAmNAgAACY4CAAAJjwIAAAmQAgAACZECAAAJkgIAAAmTAgAACZQCAAAJlQIAAAmWAgAACZcCAAAJmAIAAAmZAgAACZoCAAAJmwIAAAmcAgAACZ0CAAAJngIAAAmfAgAACaACAAAJoQIAAAmiAgAACaMCAAAJpAIAAAmlAgAACaYCAAAJpwIAAAmoAgAACakCAAAJqgIAAAmrAgAADa8HHQAAAAABAAAAAAEAAAQKSW5rUG9pbnRWMQIAAAAJrAIAAAmtAgAACa4CAAAJrwIAAAmwAgAACbECAAAJsgIAAAmzAgAACbQCAAAJtQIAAAm2AgAACbcCAAAJuAIAAAm5AgAACboCAAAJuwIAAAm8AgAACb0CAAAJvgIAAAm/AgAACcACAAAJwQIAAAnCAgAACcMCAAAJxAIAAAnFAgAACcYCAAAJxwIAAAnIAgAACckCAAAJygIAAAnLAgAACcwCAAAJzQIAAAnOAgAACc8CAAAJ0AIAAAnRAgAACdICAAAJ0wIAAAnUAgAACdUCAAAJ1gIAAAnXAgAACdgCAAAJ2QIAAAnaAgAACdsCAAAJ3AIAAAndAgAACd4CAAAJ3wIAAAngAgAACeECAAAJ4gIAAAnjAgAACeQCAAAJ5QIAAAnmAgAACecCAAAJ6AIAAAnpAgAACeoCAAAJ6wIAAAnsAgAACe0CAAAJ7gIAAAnvAgAACfACAAAJ8QIAAAnyAgAACfMCAAAJ9AIAAAn1AgAACfYCAAAJ9wIAAAn4AgAACfkCAAAJ+gIAAAn7AgAACfwCAAAJ/QIAAAn+AgAACf8CAAAJAAMAAAkBAwAACQIDAAAJAwMAAAkEAwAACQUDAAAJBgMAAAkHAwAACQgDAAAJCQMAAAkKAwAACQsDAAAJDAMAAAkNAwAACQ4DAAAJDwMAAAkQAwAACREDAAAJEgMAAAkTAwAACRQDAAAJFQMAAAkWAwAACRcDAAAJGAMAAAkZAwAACRoDAAAJGwMAAAkcAwAACR0DAAAJHgMAAAkfAwAACSADAAAJIQMAAAkiAwAACSMDAAAJJAMAAAklAwAACSYDAAAJJwMAAAkoAwAACSkDAAAJKgMAAAkrAwAACSwDAAAJLQMAAAkuAwAACS8DAAAJMAMAAAkxAwAACTIDAAAJMwMAAAk0AwAACTUDAAAJNgMAAAk3AwAACTgDAAAJOQMAAAk6AwAACTsDAAAJPAMAAAk9AwAACT4DAAAJPwMAAAlAAwAACUEDAAAJQgMAAAlDAwAACUQDAAAJRQMAAAlGAwAACUcDAAAJSAMAAAlJAwAACUoDAAAJSwMAAAlMAwAACU0DAAAJTgMAAAlPAwAACVADAAAJUQMAAAlSAwAACVMDAAAJVAMAAAlVAwAACVYDAAAJVwMAAAlYAwAACVkDAAAJWgMAAAlbAwAACVwDAAAJXQMAAAleAwAACV8DAAAJYAMAAAlhAwAACWIDAAAJYwMAAAlkAwAACWUDAAAJZgMAAAlnAwAACWgDAAAJaQMAAAlqAwAACWsDAAAJbAMAAAltAwAACW4DAAAJbwMAAAlwAwAACXEDAAAJcgMAAAlzAwAACXQDAAAJdQMAAAl2AwAACXcDAAAJeAMAAAl5AwAACXoDAAAJewMAAA0wBR4AAAAKSW5rUG9pbnRWMQQAAAABWAFZDlByZXNzdXJlRmFjdG9yCVRpbWVTdGFtcAAAAAAGBgsQAgAAAODEle4NKHM/AMg1Ecg1cT8AAAA/AAAAAAAAAAABHwAAAB4AAACgRchfs6N2PwDINRHINXE/AAAAPz4AAAAAAAAAASAAAAAeAAAAoEXIX7Ojdj8Ab9eDkyB2PwAAAD8+AAAAAAAAAAEhAAAAHgAAAGBHLUL+mn0/AG/Xg5Mgdj8AAAA/TgAAAAAAAAABIgAAAB4AAAAg5K/ZUYuAP8AVefZeC3s/AAAAP04AAAAAAAAAASMAAAAeAAAAAGXiSvcGhD/AFXn2Xgt7PwAAAD9dAAAAAAAAAAEkAAAAHgAAAFAmrnRvQIk/wLwaaSr2fz8AAAA/XQAAAAAAAAABJQAAAB4AAACg53me53mOP8Ax3u16cII/AAAAP20AAAAAAAAAASYAAAAeAAAAeNQi5K/ZkT9ABS+n4OWEPwAAAD9tAAAAAAAAAAEnAAAAHgAAAFhVVVVVVZU/IKzQGazQiT8AAAA/fQAAAAAAAAABKAAAAB4AAAAw1ofG+tCYPwBTcox3u44/AAAAP30AAAAAAAAAASkAAAAeAAAASPcGlIkrnT8wk+GibpiQPwAAAD+MAAAAAAAAAAEqAAAAHgAAABC8nIKXU6A/oGYyXNQNkz8AAAA/jAAAAAAAAAABKwAAAB4AAACgTFzp3oCiPxA6gxU6g5U/AAAAP5wAAAAAAAAAASwAAAAeAAAAEI31obE+pD/Qoyvy7L2WPwAAAD+cAAAAAAAAAAEtAAAAHgAAAJgdtQj5a6Y/gA3Uzp/4lz8AAAA/rAAAAAAAAAABLgAAAB4AAAAkrnRvQJmoP0B3fKtSM5k/AAAAP6wAAAAAAAAAAS8AAAAeAAAAsD401ofGqj+wSs1kuKibPwAAAD+7AAAAAAAAAAEwAAAAHgAAACB/zY5ahKw/cLR1QWvjnD8AAAA/uwAAAAAAAAABMQAAAB4AAACsD431obGuP3C0dUFr45w/AAAAP8sAAAAAAAAAATIAAAAeAAAAAAAAAAAAsD8gHh4eHh6ePwAAAD/LAAAAAAAAAAEzAAAAHgAAACp4OQUvp7A/IB4eHh4enj8AAAA/2gAAAAAAAAABNAAAAB4AAABS8HIKXk6xP9CHxvrQWJ8/AAAAP9oAAAAAAAAAATUAAAAeAAAAipC/Zkctsj/Qh8b60FifPwAAAD/qAAAAAAAAAAE2AAAAHgAAAKbg5RS8nLI/0IfG+tBYnz8AAAA/6gAAAAAAAAABNwAAAB4AAADCMAzDMAyzP8h4t+vBSaA/AAAAP/oAAAAAAAAAATgAAAAeAAAA7KhFyF+zsz/IeLfrwUmgPwAAAD/6AAAAAAAAAAE5AAAAHgAAAAb5a3bUIrQ/yHi368FJoD8AAAA/CQEAAAAAAAABOgAAAB4AAAAkSZIkSZK0P8h4t+vBSaA/AAAAPwkBAAAAAAAAATsAAAAeAAAAQJm40r0BtT/IeLfrwUmgPwAAAD8ZAQAAAAAAAAE8AAAAHgAAAFzp3oAycbU/yHi368FJoD8AAAA/GQEAAAAAAAABPQAAAB4AAAB2OQUvp+C1P6CtC1ob56A/AAAAPykBAAAAAAAAAT4AAAAeAAAAlIkr3RtQtj+grQtaG+egPwAAAD8pAQAAAAAAAAE/AAAAHgAAALDZUYuQv7Y/oK0LWhvnoD8AAAA/OAEAAAAAAAABQAAAAB4AAADKKXg5BS+3P6CtC1ob56A/AAAAPzgBAAAAAAAAAUEAAAAeAAAA9KGxPjTWtz+A4l/IdIShPwAAAD84AQAAAAAAAAFCAAAAHgAAABDy1+yoRbg/gOJfyHSEoT8AAAA/SAEAAAAAAAABQwAAAB4AAAAsQv6aHbW4P4DiX8h0hKE/AAAAP1cBAAAAAAAAAUQAAAAeAAAAVro3oExcuT+A4l/IdIShPwAAAD9XAQAAAAAAAAFFAAAAHgAAAIAycaV7A7o/gOJfyHSEoT8AAAA/ZwEAAAAAAAABRgAAAB4AAACcgpdT8HK6P4DiX8h0hKE/AAAAP2cBAAAAAAAAAUcAAAAeAAAAxvrQWB8auz+grQtaG+egPwAAAD93AQAAAAAAAAFIAAAAHgAAAOBK9waUibs/oK0LWhvnoD8AAAA/dwEAAAAAAAABSQAAAB4AAAD+mh21CPm7P6CtC1ob56A/AAAAP3cBAAAAAAAAAUoAAAAeAAAAGutDY31ovD+grQtaG+egPwAAAD+GAQAAAAAAAAFLAAAAHgAAAERjfWisD70/yHi368FJoD8AAAA/lgEAAAAAAAABTAAAAB4AAABes6MWIX+9P8h4t+vBSaA/AAAAP5YBAAAAAAAAAU0AAAAeAAAAegPKxJXuvT/IeLfrwUmgPwAAAD+mAQAAAAAAAAFOAAAAHgAAAJZT8HIKXr4/yHi368FJoD8AAAA/pgEAAAAAAAABTwAAAB4AAAC0oxYhf82+P8h4t+vBSaA/AAAAP7UBAAAAAAAAAVAAAAAeAAAA0PM8z/M8vz/IeLfrwUmgPwAAAD+1AQAAAAAAAAFRAAAAHgAAAOhDY31orL8/yHi368FJoD8AAAA/xQEAAAAAAAABUgAAAB4AAAACysSV7g3AP8h4t+vBSaA/AAAAP8UBAAAAAAAAAVMAAAAeAAAAGIZhGIZhwD/Qh8b60FifPwAAAD/UAQAAAAAAAAFUAAAAHgAAACaudG9AmcA/0IfG+tBYnz8AAAA/1AEAAAAAAAABVQAAAB4AAAA6ahHy1+zAP9CHxvrQWJ8/AAAAP+QBAAAAAAAAAVYAAAAeAAAASpIkSZIkwT/Qh8b60FifPwAAAD/kAQAAAAAAAAFXAAAAHgAAAF5OwcspeME/0IfG+tBYnz8AAAA/9AEAAAAAAAABWAAAAB4AAAByCl5OwcvBP8h4t+vBSaA/AAAAP/QBAAAAAAAAAVkAAAAeAAAAiMb60Fgfwj/IeLfrwUmgPwAAAD/0AQAAAAAAAAFaAAAAHgAAAJyCl1PwcsI/oK0LWhvnoD8AAAA/AwIAAAAAAAABWwAAAB4AAACyPjTWh8bCP6CtC1ob56A/AAAAPxMCAAAAAAAAAVwAAAAeAAAAxvrQWB8awz+grQtaG+egPwAAAD8TAgAAAAAAAAFdAAAAHgAAANy2bdu2bcM/oK0LWhvnoD8AAAA/EwIAAAAAAAABXgAAAB4AAAD2BpSJK93DP6CtC1ob56A/AAAAPyMCAAAAAAAAAV8AAAAeAAAADMMwDMMwxD+grQtaG+egPwAAAD8yAgAAAAAAAAFgAAAAHgAAAC6n4OUUvMQ/yHi368FJoD8AAAA/MgIAAAAAAAABYQAAAB4AAABK9waUiSvFP8h4t+vBSaA/AAAAPzICAAAAAAAAAWIAAAAeAAAAZkctQv6axT/Qh8b60FifPwAAAD9CAgAAAAAAAAFjAAAAHgAAAIor3RtQJsY/0IfG+tBYnz8AAAA/QgIAAAAAAAABZAAAAB4AAACuD431obHGPyAeHh4eHp4/AAAAP1ECAAAAAAAAAWUAAAAeAAAA0PM8z/M8xz8gHh4eHh6ePwAAAD9hAgAAAAAAAAFmAAAAHgAAAPhrdtQi5Mc/cLR1QWvjnD8AAAA/YQIAAAAAAAABZwAAAB4AAAAaUCaudG/IP3C0dUFr45w/AAAAP2ECAAAAAAAAAWgAAAAeAAAATFzp3oAyyT9wtHVBa+OcPwAAAD9xAgAAAAAAAAFpAAAAHgAAAHbUIuSv2ck/cLR1QWvjnD8AAAA/cQIAAAAAAAABagAAAB4AAACgTFzp3oDKP3C0dUFr45w/AAAAP4ACAAAAAAAAAWsAAAAeAAAAwjAMwzAMyz+wSs1kuKibPwAAAD+QAgAAAAAAAAFsAAAAHgAAAOYUvJyCl8s/sErNZLiomz8AAAA/kAIAAAAAAAABbQAAAB4AAAAI+Wt21CLMP/DgJIgFbpo/AAAAP5ACAAAAAAAAAW4AAAAeAAAAKt0bUCauzD9Ad3yrUjOZPwAAAD+gAgAAAAAAAAFvAAAAHgAAAD6ZuNK9Ac0/QHd8q1IzmT8AAAA/oAIAAAAAAAABcAAAAB4AAABc6d6AMnHNP4AN1M6f+Jc/AAAAP68CAAAAAAAAAXEAAAAeAAAAcKV7A8rEzT+ADdTOn/iXPwAAAD+vAgAAAAAAAAFyAAAAHgAAAIZhGIZhGM4/0KMr8uy9lj8AAAA/vwIAAAAAAAABcwAAAB4AAACaHbUI+WvOPxA6gxU6g5U/AAAAP78CAAAAAAAAAXQAAAAeAAAArtlRi5C/zj8QOoMVOoOVPwAAAD/OAgAAAAAAAAF1AAAAHgAAAL4BZeJK984/EDqDFTqDlT8AAAA/zgIAAAAAAAABdgAAAB4AAADMKXg5BS/PP1DQ2jiHSJQ/AAAAP94CAAAAAAAAAXcAAAAeAAAA4OUUvJyCzz9Q0No4h0iUPwAAAD/eAgAAAAAAAAF4AAAAHgAAAO4NKBNXus8/UNDaOIdIlD8AAAA/7gIAAAAAAAABeQAAAB4AAAD0obE+NNbPP6BmMlzUDZM/AAAAP+4CAAAAAAAAAXoAAAAeAAAAAWXiSvcG0D+gZjJc1A2TPwAAAD/9AgAAAAAAAAF7AAAAHgAAAAUvp+DlFNA/oGYyXNQNkz8AAAA//QIAAAAAAAABfAAAAB4AAAALwzAMwzDQP+D8iX8h05E/AAAAPw0DAAAAAAAAAX0AAAAeAAAAFiF/zY5a0D/g/Il/IdORPwAAAD8dAwAAAAAAAAF+AAAAHgAAAB61CPlrdtA/4PyJfyHTkT8AAAA/HQMAAAAAAAABfwAAAB4AAAAoE1e6N6DQPzCT4aJumJA/AAAAPx0DAAAAAAAAAYAAAAAeAAAAL6fg5RS80D8wk+GibpiQPwAAAD8sAwAAAAAAAAGBAAAAHgAAADkFL6fg5dA/MJPhom6YkD8AAAA/PAMAAAAAAAABggAAAB4AAABDY31orA/RPwBTcox3u44/AAAAPzwDAAAAAAAAAYMAAAAeAAAASvcGlIkr0T8AU3KMd7uOPwAAAD88AwAAAAAAAAGEAAAAHgAAAFKLkL9mR9E/gH8h0xFGjD8AAAA/SwMAAAAAAAABhQAAAB4AAABc6d6AMnHRP4B/IdMRRow/AAAAP0sDAAAAAAAAAYYAAAAeAAAAY31orA+N0T+AfyHTEUaMPwAAAD9bAwAAAAAAAAGHAAAAHgAAAGkR8tfsqNE/IKzQGazQiT8AAAA/WwMAAAAAAAABiAAAAB4AAABt27Zt27bRPyCs0Bms0Ik/AAAAP2sDAAAAAAAAAYkAAAAeAAAAdW9AmbjS0T8grNAZrNCJPwAAAD9rAwAAAAAAAAGKAAAAHgAAAHg5BS+n4NE/oNh/YEZbhz8AAAA/egMAAAAAAAABiwAAAB4AAAB7A8rEle7RP6DYf2BGW4c/AAAAP3oDAAAAAAAAAYwAAAAeAAAAgpdT8HIK0j9ABS+n4OWEPwAAAD+KAwAAAAAAAAGNAAAAHgAAAIZhGIZhGNI/QAUvp+DlhD8AAAA/mgMAAAAAAAABjgAAAB4AAACKK90bUCbSP0AFL6fg5YQ/AAAAP5oDAAAAAAAAAY8AAAAeAAAAjPWhsT400j/AMd7tenCCPwAAAD+pAwAAAAAAAAGQAAAAHgAAAJC/ZkctQtI/wDHe7Xpwgj8AAAA/qQMAAAAAAAABkQAAAB4AAACUiSvdG1DSP8Ax3u16cII/AAAAP8MDAAAAAAAAAZIAAAAeAAAAlIkr3RtQ0j/AvBppKvZ/PwAAAD/SAwAAAAAAAAGTAAAAHgAAAJdT8HIKXtI/wLwaaSr2fz8AAAA/4gMAAAAAAAABlAAAAB4AAACXU/ByCl7SP8AVefZeC3s/AAAAP+IDAAAAAAAAAZUAAAAeAAAAmx21CPlr0j/AFXn2Xgt7PwAAAD/yAwAAAAAAAAGWAAAAHgAAAJ3neZ7nedI/wBV59l4Lez8AAAA/AQQAAAAAAAABlwAAAB4AAACd53me53nSPwBv14OTIHY/AAAAPwEEAAAAAAAAAZgAAAAeAAAAobE+NNaH0j8Ab9eDkyB2PwAAAD8RBAAAAAAAAAGZAAAAHgAAAKGxPjTWh9I/AMg1Ecg1cT8AAAA/IQQAAAAAAAABmgAAAB4AAAClewPKxJXSPwDINRHINXE/AAAAPzAEAAAAAAAAAZsAAAAeAAAApXsDysSV0j+AQig9+ZVoPwAAAD9ABAAAAAAAAAGcAAAAHgAAAKlFyF+zo9I/gEIoPfmVaD8AAAA/TwQAAAAAAAABnQAAAB4AAACsD431obHSP4BCKD35lWg/AAAAP+wEAAAAAAAAAZ4AAAAeAAAArA+N9aGx0j8A6cmvxIBdPwAAAD/7BAAAAAAAAAGfAAAAHgAAAK/ZUYuQv9I/AOnJr8SAXT8AAAA/CwUAAAAAAAABoAAAAB4AAACABS+n4OVUP2BGWxe0Nu4/AAAAPwAAAAAAAAAAAaEAAAAeAAAAgAUvp+DlVD+uiUCuiUDuPwAAAD8EAQAAAAAAAAGiAAAAHgAAAECE/DU7amE/rolArolA7j8AAAA/BAEAAAAAAAABowAAAB4AAAAAhmEYhmFoP66JQK6JQO4/AAAAPxQBAAAAAAAAAaQAAAAeAAAAwIfG+tBYbz+uiUCuiUDuPwAAAD8UAQAAAAAAAAGlAAAAHgAAAODEle4NKHM//MwlRV9K7j8AAAA/IwEAAAAAAAABpgAAAB4AAACgRchfs6N2P0oQC9w0VO4/AAAAPyMBAAAAAAAAAacAAAAeAAAAgMb60Fgfej+WU/ByCl7uPwAAAD8zAQAAAAAAAAGoAAAAHgAAAGBHLUL+mn0/5pbVCeBn7j8AAAA/MwEAAAAAAAABqQAAAB4AAACQJEmSJEmCPzLauqC1ce4/AAAAP0MBAAAAAAAAAaoAAAAeAAAAcKV7A8rEhT/OYIXOYIXuPwAAAD9SAQAAAAAAAAGrAAAAHgAAAFAmrnRvQIk/HKRqZTaP7j8AAAA/UgEAAAAAAAABrAAAAB4AAAAwp+DlFLyMP7gqNZPhou4/AAAAP1IBAAAAAAAAAa0AAAAeAAAACJSJK90bkD8Gbhoqt6zuPwAAAD9iAQAAAAAAAAGuAAAAHgAAAHjUIuSv2ZE/VLH/wIy27j8AAAA/cgEAAAAAAAABrwAAAB4AAADgFLycgpeTP6D05FdiwO4/AAAAP3IBAAAAAAAAAbAAAAAeAAAAILUI+Wt2lD/uN8ruN8ruPwAAAD+BAQAAAAAAAAGxAAAAHgAAAIj1obE+NJY/PHuvhQ3U7j8AAAA/gQEAAAAAAAABsgAAAB4AAADIle4NKBOXPzx7r4UN1O4/AAAAP4EBAAAAAAAAAbMAAAAeAAAA+DU7ahHylz88e6+FDdTuPwAAAD+RAQAAAAAAAAG0AAAAHgAAAPg1O2oR8pc/ir6UHOPd7j8AAAA/oAEAAAAAAAABtQAAAB4AAAAw1ofG+tCYP4q+lBzj3e4/AAAAP6ABAAAAAAAAAbYAAAAeAAAAcHbUIuSvmT/YAXqzuOfuPwAAAD/AAQAAAAAAAAG3AAAAHgAAAKAWIX/Njpo/2AF6s7jn7j8AAAA/zwEAAAAAAAABuAAAAB4AAADgtm3btm2bPyRFX0qO8e4/AAAAP98BAAAAAAAAAbkAAAAeAAAAEFe6N6BMnD8kRV9KjvHuPwAAAD/vAQAAAAAAAAG6AAAAHgAAAEj3BpSJK50/dIhE4WP77j8AAAA/7wEAAAAAAAABuwAAAB4AAACIl1PwcgqeP8LLKXg5Be8/AAAAP/4BAAAAAAAAAbwAAAAeAAAAuDegTFzpnj8ODw8PDw/vPwAAAD/+AQAAAAAAAAG9AAAAHgAAABC8nIKXU6A/Dg8PDw8P7z8AAAA/DgIAAAAAAAABvgAAAB4AAAAwDMMwDMOgP1xS9KXkGO8/AAAAPw4CAAAAAAAAAb8AAAAeAAAATFzp3oAyoT9cUvSl5BjvPwAAAD8dAgAAAAAAAAHAAAAAHgAAAKBMXOnegKI/qpXZPLoi7z8AAAA/HQIAAAAAAAABwQAAAB4AAADY7KhFyF+jP/jYvtOPLO8/AAAAPy0CAAAAAAAAAcIAAAAeAAAA8DzP8zzPoz9GHKRqZTbvPwAAAD8tAgAAAAAAAAHDAAAAHgAAACzdG1AmrqQ/RhykamU27z8AAAA/PQIAAAAAAAABxAAAAB4AAABELUL+mh2lP5RfiQE7QO8/AAAAPz0CAAAAAAAAAcUAAAAeAAAAgM2OWoT8pT/iom6YEErvPwAAAD9MAgAAAAAAAAHGAAAAHgAAAJgdtQj5a6Y/MOZTL+ZT7z8AAAA/TAIAAAAAAAABxwAAAB4AAADQvQFl4kqnPzDmUy/mU+8/AAAAP1wCAAAAAAAAAcgAAAAeAAAA7A0oE1e6pz98KTnGu13vPwAAAD9cAgAAAAAAAAHJAAAAHgAAAAxeTsHLKag/fCk5xrtd7z8AAAA/bAIAAAAAAAABygAAAB4AAABA/podtQipP8psHl2RZ+8/AAAAP2wCAAAAAAAAAcsAAAAeAAAAeJ7neZ7nqT/KbB5dkWfvPwAAAD97AgAAAAAAAAHMAAAAHgAAAJjuDSgTV6o/GLAD9GZx7z8AAAA/ewIAAAAAAAABzQAAAB4AAADMjlqE/DWrPxiwA/Rmce8/AAAAP4sCAAAAAAAAAc4AAAAeAAAABC+n4OUUrD9m8+iKPHvvPwAAAD+LAgAAAAAAAAHPAAAAHgAAADjP8zzP86w/ZvPoijx77z8AAAA/mgIAAAAAAAAB0AAAAB4AAAB0b0CZuNKtP2bz6Io8e+8/AAAAP5oCAAAAAAAAAdEAAAAeAAAArA+N9aGxrj+0Ns4hEoXvPwAAAD+qAgAAAAAAAAHSAAAAHgAAAOSv2VGLkK8/tDbOIRKF7z8AAAA/qgIAAAAAAAAB0wAAAB4AAAAMKBNXujewP7Q2ziEShe8/AAAAP7oCAAAAAAAAAdQAAAAeAAAANqBMXOnesD8CerO4547vPwAAAD+6AgAAAAAAAAHVAAAAHgAAAEbIX7OjFrE/AnqzuOeO7z8AAAA/yQIAAAAAAAAB1gAAAB4AAABS8HIKXk6xPwJ6s7jnju8/AAAAP8kCAAAAAAAAAdcAAAAeAAAAcECZuNK9sT9QvZhPvZjvPwAAAD/ZAgAAAAAAAAHYAAAAHgAAAHxorA+N9bE/UL2YT72Y7z8AAAA/2QIAAAAAAAAB2QAAAB4AAACauNK9AWWyP1C9mE+9mO8/AAAAP+kCAAAAAAAAAdoAAAAeAAAApuDlFLycsj9QvZhPvZjvPwAAAD/pAgAAAAAAAAHbAAAAHgAAAMIwDMMwDLM/nAB+5pKi7z8AAAA/+AIAAAAAAAAB3AAAAB4AAADggDJxpXuzP5wAfuaSou8/AAAAP/gCAAAAAAAAAd0AAAAeAAAA+tBYHxrrsz+cAH7mkqLvPwAAAD8IAwAAAAAAAAHeAAAAHgAAABYhf82OWrQ/nAB+5pKi7z8AAAA/CAMAAAAAAAAB3wAAAB4AAAAycaV7A8q0P5wAfuaSou8/AAAAPxcDAAAAAAAAAeAAAAAeAAAATsHLKXg5tT+cAH7mkqLvPwAAAD8XAwAAAAAAAAHhAAAAHgAAAGoR8tfsqLU/UL2YT72Y7z8AAAA/JwMAAAAAAAAB4gAAAB4AAACGYRiGYRi2P1C9mE+9mO8/AAAAPycDAAAAAAAAAeMAAAAeAAAAoLE+NNaHtj9QvZhPvZjvPwAAAD83AwAAAAAAAAHkAAAAHgAAALwBZeJK97Y/UL2YT72Y7z8AAAA/NwMAAAAAAAAB5QAAAB4AAADKKXg5BS+3P1C9mE+9mO8/AAAAP0YDAAAAAAAAAeYAAAAeAAAA5nme53metz9QvZhPvZjvPwAAAD9GAwAAAAAAAAHnAAAAHgAAAPShsT401rc/UL2YT72Y7z8AAAA/VgMAAAAAAAAB6AAAAB4AAAAEysSV7g24P5wAfuaSou8/AAAAP1YDAAAAAAAAAekAAAAeAAAAIBrrQ2N9uD+cAH7mkqLvPwAAAD9mAwAAAAAAAAHqAAAAHgAAADpqEfLX7Lg/nAB+5pKi7z8AAAA/ZgMAAAAAAAAB6wAAAB4AAABWujegTFy5P5wAfuaSou8/AAAAP3UDAAAAAAAAAewAAAAeAAAAZOJK9waUuT/qQ2N9aKzvPwAAAD91AwAAAAAAAAHtAAAAHgAAAIAycaV7A7o/6kNjfWis7z8AAAA/hQMAAAAAAAAB7gAAAB4AAACcgpdT8HK6P+pDY31orO8/AAAAP4UDAAAAAAAAAe8AAAAeAAAAuNK9AWXiuj/qQ2N9aKzvPwAAAD+UAwAAAAAAAAHwAAAAHgAAAMb60FgfGrs/OIdIFD627z8AAAA/lAMAAAAAAAAB8QAAAB4AAADgSvcGlIm7PziHSBQ+tu8/AAAAP6QDAAAAAAAAAfIAAAAeAAAA8HIKXk7Buz84h0gUPrbvPwAAAD+kAwAAAAAAAAHzAAAAHgAAAArDMAzDMLw/6kNjfWis7z8AAAA/tAMAAAAAAAAB9AAAAB4AAAAa60NjfWi8P+pDY31orO8/AAAAP7QDAAAAAAAAAfUAAAAeAAAAKBNXujegvD/qQ2N9aKzvPwAAAD/DAwAAAAAAAAH2AAAAHgAAAERjfWisD70/6kNjfWis7z8AAAA/wwMAAAAAAAAB9wAAAB4AAABQi5C/Zke9P5wAfuaSou8/AAAAP9MDAAAAAAAAAfgAAAAeAAAAbtu2bdu2vT+cAH7mkqLvPwAAAD/TAwAAAAAAAAH5AAAAHgAAAHoDysSV7r0/nAB+5pKi7z8AAAA/0wMAAAAAAAAB+gAAAB4AAACWU/ByCl6+P1C9mE+9mO8/AAAAP+MDAAAAAAAAAfsAAAAeAAAApHsDysSVvj9QvZhPvZjvPwAAAD/yAwAAAAAAAAH8AAAAHgAAALSjFiF/zb4/UL2YT72Y7z8AAAA/8gMAAAAAAAAB/QAAAB4AAADAyyl4OQW/P1C9mE+9mO8/AAAAPwIEAAAAAAAAAf4AAAAeAAAA3BtQJq50vz8CerO4547vPwAAAD8CBAAAAAAAAAH/AAAAHgAAAOhDY31orL8/AnqzuOeO7z8AAAA/EQQAAAAAAAABAAEAAB4AAAD4a3bUIuS/PwJ6s7jnju8/AAAAPxEEAAAAAAAAAQEBAAAeAAAAAsrEle4NwD+0Ns4hEoXvPwAAAD8hBAAAAAAAAAECAQAAHgAAAApeTsHLKcA/tDbOIRKF7z8AAAA/IQQAAAAAAAABAwEAAB4AAAAS8tfsqEXAP7Q2ziEShe8/AAAAPzEEAAAAAAAAAQQBAAAeAAAAIBrrQ2N9wD9m8+iKPHvvPwAAAD8xBAAAAAAAAAEFAQAAHgAAACaudG9AmcA/ZvPoijx77z8AAAA/QAQAAAAAAAABBgEAAB4AAAAsQv6aHbXAP2bz6Io8e+8/AAAAP0AEAAAAAAAAAQcBAAAeAAAAOmoR8tfswD9m8+iKPHvvPwAAAD9QBAAAAAAAAAEIAQAAHgAAAEL+mh21CME/ZvPoijx77z8AAAA/UAQAAAAAAAABCQEAAB4AAABQJq50b0DBPxiwA/Rmce8/AAAAP1AEAAAAAAAAAQoBAAAeAAAAXk7Byyl4wT8YsAP0ZnHvPwAAAD9gBAAAAAAAAAELAQAAHgAAAHIKXk7By8E/GLAD9GZx7z8AAAA/bwQAAAAAAAABDAEAAB4AAACCMnGlewPCPxiwA/Rmce8/AAAAP28EAAAAAAAAAQ0BAAAeAAAAlO4NKBNXwj/KbB5dkWfvPwAAAD9/BAAAAAAAAAEOAQAAHgAAAKqqqqqqqsI/ymweXZFn7z8AAAA/fwQAAAAAAAABDwEAAB4AAAC+ZkctQv7CP8psHl2RZ+8/AAAAP44EAAAAAAAAARABAAAeAAAA1CLkr9lRwz98KTnGu13vPwAAAD+OBAAAAAAAAAERAQAAHgAAAOregDJxpcM/fCk5xrtd7z8AAAA/jgQAAAAAAAABEgEAAB4AAAD+mh21CPnDPzDmUy/mU+8/AAAAP54EAAAAAAAAARMBAAAeAAAADMMwDMMwxD8w5lMv5lPvPwAAAD+eBAAAAAAAAAEUAQAAHgAAACB/zY5ahMQ/MOZTL+ZT7z8AAAA/rgQAAAAAAAABFQEAAB4AAAAup+DlFLzEP+KibpgQSu8/AAAAP64EAAAAAAAAARYBAAAeAAAAPM/zPM/zxD/iom6YEErvPwAAAD+9BAAAAAAAAAEXAQAAHgAAAEr3BpSJK8U/4qJumBBK7z8AAAA/zQQAAAAAAAABGAEAAB4AAABSi5C/ZkfFP+KibpgQSu8/AAAAP80EAAAAAAAAARkBAAAeAAAAWB8a60NjxT/iom6YEErvPwAAAD/dBAAAAAAAAAEaAQAAHgAAAF6zoxYhf8U/lF+JATtA7z8AAAA/3QQAAAAAAAABGwEAAB4AAABs27Zt27bFP5RfiQE7QO8/AAAAP90EAAAAAAAAARwBAAAeAAAAdG9AmbjSxT+UX4kBO0DvPwAAAD/sBAAAAAAAAAEdAQAAHgAAAHwDysSV7sU/RhykamU27z8AAAA/9QQAAAAAAAABHgEAAB4AAACCl1PwcgrGP0YcpGplNu8/AAAAP/UEAAAAAAAAAR8BAAAeAAAAiivdG1Amxj9GHKRqZTbvPwAAAD8EBQAAAAAAAAEgAQAAHgAAAJC/ZkctQsY/RhykamU27z8AAAA/BAUAAAAAAAABIQEAAB4AAACWU/ByCl7GP0YcpGplNu8/AAAAPxQFAAAAAAAAASIBAAAeAAAAllPwcgpexj/42L7TjyzvPwAAAD8UBQAAAAAAAAEjAQAAHgAAAJ7neZ7necY/+Ni+048s7z8AAAA/FAUAAAAAAAABJAEAAB4AAACmewPKxJXGP/jYvtOPLO8/AAAAPyQFAAAAAAAAASUBAAAeAAAArg+N9aGxxj/42L7TjyzvPwAAAD8zBQAAAAAAAAEmAQAAHgAAALKjFiF/zcY/qpXZPLoi7z8AAAA/MwUAAAAAAAABJwEAAB4AAAC6N6BMXOnGP6qV2Ty6Iu8/AAAAPzMFAAAAAAAAASgBAAAeAAAAwMspeDkFxz+qldk8uiLvPwAAAD9DBQAAAAAAAAEpAQAAHgAAANDzPM/zPMc/XFL0peQY7z8AAAA/UwUAAAAAAAABKgEAAB4AAADcG1AmrnTHP1xS9KXkGO8/AAAAP2IFAAAAAAAAASsBAAAeAAAA5K/ZUYuQxz8ODw8PDw/vPwAAAD9iBQAAAAAAAAEsAQAAHgAAAOxDY31orMc/Dg8PDw8P7z8AAAA/cgUAAAAAAAABLQEAAB4AAADy1+yoRcjHPw4PDw8PD+8/AAAAP3IFAAAAAAAAAS4BAAAeAAAA/v//////xz8ODw8PDw/vPwAAAD+BBQAAAAAAAAEvAQAAHgAAAAaUiSvdG8g/Dg8PDw8P7z8AAAA/kQUAAAAAAAABMAEAAB4AAAAOKBNXujfIPw4PDw8PD+8/AAAAP5EFAAAAAAAAATEBAAAeAAAAFrycgpdTyD/Cyyl4OQXvPwAAAD+RBQAAAAAAAAEyAQAAHgAAACLkr9lRi8g/wsspeDkF7z8AAAA/oQUAAAAAAAABMwEAAB4AAAAoeDkFL6fIP8LLKXg5Be8/AAAAP7AFAAAAAAAAATQBAAAeAAAAMAzDMAzDyD/Cyyl4OQXvPwAAAD+wBQAAAAAAAAE1AQAAHgAAADigTFzp3sg/dIhE4WP77j8AAAA/sAUAAAAAAAABNgEAAB4AAAA8NNaHxvrIP3SIROFj++4/AAAAP8AFAAAAAAAAATcBAAAeAAAATFzp3oAyyT90iEThY/vuPwAAAD/ABQAAAAAAAAE4AQAAHgAAAFTwcgpeTsk/dIhE4WP77j8AAAA/0AUAAAAAAAABOQEAAB4AAABahPw1O2rJP3SIROFj++4/AAAAP9AFAAAAAAAAAToBAAAeAAAAZqwPjfWhyT8kRV9KjvHuPwAAAD/fBQAAAAAAAAE7AQAAHgAAAG5AmbjSvck/JEVfSo7x7j8AAAA/3wUAAAAAAAABPAEAAB4AAAB21CLkr9nJPyRFX0qO8e4/AAAAP+8FAAAAAAAAAT0BAAAeAAAAfmisD431yT/YAXqzuOfuPwAAAD/vBQAAAAAAAAE+AQAAHgAAAIqQv2ZHLco/2AF6s7jn7j8AAAA//gUAAAAAAAABPwEAAB4AAACSJEmSJEnKP9gBerO45+4/AAAAP/4FAAAAAAAAAUABAAAeAAAAkiRJkiRJyj+KvpQc493uPwAAAD8OBgAAAAAAAAFBAQAAHgAAAJi40r0BZco/ir6UHOPd7j8AAAA/DgYAAAAAAAABQgEAAB4AAACgTFzp3oDKP4q+lBzj3e4/AAAAPx4GAAAAAAAAAUMBAAAeAAAAqODlFLycyj+KvpQc493uPwAAAD8eBgAAAAAAAAFEAQAAHgAAAKjg5RS8nMo/PHuvhQ3U7j8AAAA/LQYAAAAAAAABRQEAAB4AAACsdG9AmbjKPzx7r4UN1O4/AAAAPy0GAAAAAAAAAUYBAAAeAAAAtAj5a3bUyj88e6+FDdTuPwAAAD89BgAAAAAAAAFHAQAAHgAAALQI+Wt21Mo/7jfK7jfK7j8AAAA/TQYAAAAAAAABSAEAAB4AAAC8nIKXU/DKP+43yu43yu4/AAAAP00GAAAAAAAAAUkBAAAeAAAAwjAMwzAMyz+g9ORXYsDuPwAAAD9cBgAAAAAAAAFKAQAAHgAAAMrEle4NKMs/oPTkV2LA7j8AAAA/bAYAAAAAAAABSwEAAB4AAADQWB8a60PLP6D05FdiwO4/AAAAP3sGAAAAAAAAAUwBAAAeAAAA1uyoRchfyz9Usf/AjLbuPwAAAD97BgAAAAAAAAFNAQAAHgAAAN6AMnGle8s/VLH/wIy27j8AAAA/iwYAAAAAAAABTgEAAB4AAADmFLycgpfLPwZuGiq3rO4/AAAAP4sGAAAAAAAAAU8BAAAeAAAA7KhFyF+zyz8Gbhoqt6zuPwAAAD+bBgAAAAAAAAFQAQAAHgAAAPQ8z/M8z8s/uCo1k+Gi7j8AAAA/qgYAAAAAAAABUQEAAB4AAAD60FgfGuvLP7gqNZPhou4/AAAAP6oGAAAAAAAAAVIBAAAeAAAAAGXiSvcGzD9q50/8C5nuPwAAAD+6BgAAAAAAAAFTAQAAHgAAAAj5a3bUIsw/audP/AuZ7j8AAAA/ygYAAAAAAAABVAEAAB4AAAAI+Wt21CLMPxykamU2j+4/AAAAP+kGAAAAAAAAAVUBAAAeAAAAEI31obE+zD8cpGplNo/uPwAAAD8EBwAAAAAAAAFWAQAAHgAAABCN9aGxPsw/zmCFzmCF7j8AAAA/PQgAAAAAAAABVwEAAB4AAAAYIX/NjlrMP85ghc5ghe4/AAAAP00IAAAAAAAAAVgBAAAeAAAAGCF/zY5azD+AHaA3i3vuPwAAAD9cCAAAAAAAAAFZAQAAHgAAABy1CPlrdsw/gB2gN4t77j8AAAA/bAgAAAAAAAABWgEAAB4AAAActQj5a3bMPzLauqC1ce4/AAAAP3sIAAAAAAAAAVsBAAAeAAAA/DU7ahHy2z/MaOuC1sbZPwAAAD8AAAAAAAAAAAFcAQAAHgAAAAAAAAAAANw/Zu+1sIHa2T8AAAA/eQAAAAAAAAABXQEAAB4AAAAEysSV7g3cPwR2gN4s7tk/AAAAP5gAAAAAAAAAAV4BAAAeAAAABpSJK90b3D8EdoDeLO7ZPwAAAD+oAAAAAAAAAAFfAQAAHgAAAAaUiSvdG9w/oPxKDNgB2j8AAAA/qAAAAAAAAAABYAEAAB4AAAAKXk7ByyncP6D8SgzYAdo/AAAAP7gAAAAAAAAAAWEBAAAeAAAADigTV7o33D+g/EoM2AHaPwAAAD+4AAAAAAAAAAFiAQAAHgAAABDy1+yoRdw/OoMVOoMV2j8AAAA/xwAAAAAAAAABYwEAAB4AAAAUvJyCl1PcP9YJ4GcuKdo/AAAAP8cAAAAAAAAAAWQBAAAeAAAAGIZhGIZh3D/WCeBnLinaPwAAAD/XAAAAAAAAAAFlAQAAHgAAABpQJq50b9w/cJCqldk82j8AAAA/1wAAAAAAAAABZgEAAB4AAAAeGutDY33cP3CQqpXZPNo/AAAAP+YAAAAAAAAAAWcBAAAeAAAAIuSv2VGL3D8MF3XDhFDaPwAAAD/mAAAAAAAAAAFoAQAAHgAAACaudG9Amdw/qJ0/8S9k2j8AAAA/9gAAAAAAAAABaQEAAB4AAAAsQv6aHbXcP6idP/EvZNo/AAAAP/YAAAAAAAAAAWoBAAAeAAAAMAzDMAzD3D9CJAof23faPwAAAD8GAQAAAAAAAAFrAQAAHgAAADTWh8b60Nw/4KrUTIaL2j8AAAA/BgEAAAAAAAABbAEAAB4AAAA4oExc6d7cP+Cq1EyGi9o/AAAAPxUBAAAAAAAAAW0BAAAeAAAAOmoR8tfs3D/gqtRMhovaPwAAAD8VAQAAAAAAAAFuAQAAHgAAAD401ofG+tw/ejGfejGf2j8AAAA/JQEAAAAAAAABbwEAAB4AAABC/podtQjdPxa4aajcsto/AAAAPyUBAAAAAAAAAXABAAAeAAAARMhfs6MW3T8WuGmo3LLaPwAAAD81AQAAAAAAAAFxAQAAHgAAAEiSJEmSJN0/sj401ofG2j8AAAA/NQEAAAAAAAABcgEAAB4AAABMXOnegDLdP7I+NNaHxto/AAAAP0QBAAAAAAAAAXMBAAAeAAAAUvByCl5O3T+yPjTWh8baPwAAAD9EAQAAAAAAAAF0AQAAHgAAAFa6N6BMXN0/sj401ofG2j8AAAA/VAEAAAAAAAABdQEAAB4AAABahPw1O2rdP0zF/gMz2to/AAAAP1QBAAAAAAAAAXYBAAAeAAAAXk7Byyl43T9Mxf4DM9raPwAAAD9jAQAAAAAAAAF3AQAAHgAAAGIYhmEYht0/TMX+AzPa2j8AAAA/YwEAAAAAAAABeAEAAB4AAABk4kr3BpTdP+hLyTHe7do/AAAAP3MBAAAAAAAAAXkBAAAeAAAAaKwPjfWh3T/oS8kx3u3aPwAAAD9zAQAAAAAAAAF6AQAAHgAAAG5AmbjSvd0/6EvJMd7t2j8AAAA/gwEAAAAAAAABewEAAB4AAAByCl5OwcvdP4LSk1+JAds/AAAAP4MBAAAAAAAAAXwBAAAeAAAAdtQi5K/Z3T+C0pNfiQHbPwAAAD+SAQAAAAAAAAF9AQAAHgAAAHie53me590/gtKTX4kB2z8AAAA/kgEAAAAAAAABfgEAAB4AAACAMnGlewPePyBZXo00Fds/AAAAP6IBAAAAAAAAAX8BAAAeAAAAhsb60Fgf3j8gWV6NNBXbPwAAAD+iAQAAAAAAAAGAAQAAHgAAAI5ahPw1O94/vN8ou98o2z8AAAA/sgEAAAAAAAABgQEAAB4AAACW7g0oE1feP1Zm8+iKPNs/AAAAP7IBAAAAAAAAAYIBAAAeAAAAoExc6d6A3j/y7L0WNlDbPwAAAD/BAQAAAAAAAAGDAQAAHgAAAKbg5RS8nN4/jnOIROFj2z8AAAA/wQEAAAAAAAABhAEAAB4AAACsdG9AmbjePyj6UnKMd9s/AAAAP9EBAAAAAAAAAYUBAAAeAAAAtAj5a3bU3j8o+lJyjHfbPwAAAD/RAQAAAAAAAAGGAQAAHgAAAMBmRy1C/t4/xoAdoDeL2z8AAAA/4AEAAAAAAAABhwEAAB4AAADI+tBYHxrfP14H6M3ints/AAAAP+ABAAAAAAAAAYgBAAAeAAAAzI5ahPw13z9eB+jN4p7bPwAAAD/wAQAAAAAAAAGJAQAAHgAAANBYHxrrQ98/XgfozeKe2z8AAAA/8AEAAAAAAAABigEAAB4AAADY7KhFyF/fP/yNsvuNsts/AAAAPwACAAAAAAAAAYsBAAAeAAAA2rZt27Zt3z/8jbL7jbLbPwAAAD8AAgAAAAAAAAGMAQAAHgAAAN6AMnGle98//I2y+42y2z8AAAA/DwIAAAAAAAABjQEAAB4AAADmFLycgpffP5gUfSk5xts/AAAAPw8CAAAAAAAAAY4BAAAeAAAA6t6AMnGl3z+YFH0pOcbbPwAAAD8fAgAAAAAAAAGPAQAAHgAAAOqoRchfs98/MptHV+TZ2z8AAAA/HwIAAAAAAAABkAEAAB4AAADucgpeTsHfPzKbR1fk2ds/AAAAPx8CAAAAAAAAAZEBAAAeAAAA9gaUiSvd3z8ym0dX5NnbPwAAAD8vAgAAAAAAAAGSAQAAHgAAAPrQWB8a698/ziEShY/t2z8AAAA/PgIAAAAAAAABkwEAAB4AAAD+mh21CPnfP84hEoWP7ds/AAAAPz4CAAAAAAAAAZQBAAAeAAAAgTJxpXsD4D/OIRKFj+3bPwAAAD9OAgAAAAAAAAGVAQAAHgAAAIOXU/ByCuA/aKjcsjoB3D8AAAA/TgIAAAAAAAABlgEAAB4AAACGYRiGYRjgP2io3LI6Adw/AAAAP10CAAAAAAAAAZcBAAAeAAAAiMb60Fgf4D8EL6fg5RTcPwAAAD9dAgAAAAAAAAGYAQAAHgAAAIkr3RtQJuA/BC+n4OUU3D8AAAA/bQIAAAAAAAABmQEAAB4AAACLkL9mRy3gP6K1cQ6RKNw/AAAAP20CAAAAAAAAAZoBAAAeAAAAjlqE/DU74D+itXEOkSjcPwAAAD9tAgAAAAAAAAGbAQAAHgAAAJC/ZkctQuA/PDw8PDw83D8AAAA/fQIAAAAAAAABnAEAAB4AAACUiSvdG1DgPzw8PDw8PNw/AAAAP4wCAAAAAAAAAZ0BAAAeAAAAlu4NKBNX4D88PDw8PDzcPwAAAD+MAgAAAAAAAAGeAQAAHgAAAJm40r0BZeA/2MIGaudP3D8AAAA/nAIAAAAAAAABnwEAAB4AAACaHbUI+WvgP9jCBmrnT9w/AAAAP5wCAAAAAAAAAaABAAAeAAAAnud5nud54D9ySdGXkmPcPwAAAD+sAgAAAAAAAAGhAQAAHgAAAKGxPjTWh+A/cknRl5Jj3D8AAAA/rAIAAAAAAAABogEAAB4AAACjFiF/zY7gP3JJ0ZeSY9w/AAAAP7sCAAAAAAAAAaMBAAAeAAAAp+DlFLyc4D8O0JvFPXfcPwAAAD+7AgAAAAAAAAGkAQAAHgAAAKuqqqqqquA/DtCbxT133D8AAAA/ywIAAAAAAAABpQEAAB4AAACtdG9AmbjgP6pWZvPoitw/AAAAP8sCAAAAAAAAAaYBAAAeAAAAr9lRi5C/4D+qVmbz6IrcPwAAAD/aAgAAAAAAAAGnAQAAHgAAALOjFiF/zeA/qlZm8+iK3D8AAAA/2gIAAAAAAAABqAEAAB4AAAC3bdu2bdvgP6pWZvPoitw/AAAAP+oCAAAAAAAAAakBAAAeAAAAujegTFzp4D9E3TAhlJ7cPwAAAD/qAgAAAAAAAAGqAQAAHgAAAL4BZeJK9+A/RN0wIZSe3D8AAAA/6gIAAAAAAAABqwEAAB4AAADAyyl4OQXhP0TdMCGUntw/AAAAP/oCAAAAAAAAAawBAAAeAAAAxJXuDSgT4T9E3TAhlJ7cPwAAAD8JAwAAAAAAAAGtAQAAHgAAAMhfs6MWIeE/RN0wIZSe3D8AAAA/CQMAAAAAAAABrgEAAB4AAADMKXg5BS/hP+Jj+04/stw/AAAAPxkDAAAAAAAAAa8BAAAeAAAA0FgfGutD4T/iY/tOP7LcPwAAAD8ZAwAAAAAAAAGwAQAAHgAAANQi5K/ZUeE/4mP7Tj+y3D8AAAA/GQMAAAAAAAABsQEAAB4AAADX7KhFyF/hP+Jj+04/stw/AAAAPykDAAAAAAAAAbIBAAAeAAAA27Zt27Zt4T/iY/tOP7LcPwAAAD8pAwAAAAAAAAGzAQAAHgAAAN+AMnGle+E/4mP7Tj+y3D8AAAA/OAMAAAAAAAABtAEAAB4AAADjr9lRi5DhP+Jj+04/stw/AAAAP0gDAAAAAAAAAbUBAAAeAAAA60NjfWis4T9+6sV86sXcPwAAAD9IAwAAAAAAAAG2AQAAHgAAAPByCl5OweE/furFfOrF3D8AAAA/SAMAAAAAAAABtwEAAB4AAAD1obE+NNbhP37qxXzqxdw/AAAAP1cDAAAAAAAAAbgBAAAeAAAA+tBYHxrr4T9+6sV86sXcPwAAAD9XAwAAAAAAAAG5AQAAHgAAAAAAAAAAAOI/furFfOrF3D8AAAA/ZwMAAAAAAAABugEAAB4AAAAHlIkr3RviP+Jj+04/stw/AAAAP2cDAAAAAAAAAbsBAAAeAAAAC8MwDMMw4j/iY/tOP7LcPwAAAD93AwAAAAAAAAG8AQAAHgAAABHy1+yoReI/4mP7Tj+y3D8AAAA/hgMAAAAAAAABvQEAAB4AAAAXIX/NjlriP+Jj+04/stw/AAAAP4YDAAAAAAAAAb4BAAAeAAAAG1AmrnRv4j/iY/tOP7LcPwAAAD+GAwAAAAAAAAG/AQAAHgAAACF/zY5ahOI/4mP7Tj+y3D8AAAA/lgMAAAAAAAABwAEAAB4AAAAkSZIkSZLiP+Jj+04/stw/AAAAP6YDAAAAAAAAAcEBAAAeAAAAKBNXujeg4j/iY/tOP7LcPwAAAD+mAwAAAAAAAAHCAQAAHgAAACzdG1AmruI/4mP7Tj+y3D8AAAA/tQMAAAAAAAABwwEAAB4AAAAup+DlFLziP+Jj+04/stw/AAAAP7UDAAAAAAAAAcQBAAAeAAAAMnGlewPK4j/iY/tOP7LcPwAAAD/FAwAAAAAAAAHFAQAAHgAAADTWh8b60OI/RN0wIZSe3D8AAAA/xQMAAAAAAAABxgEAAB4AAAA3oExc6d7iP0TdMCGUntw/AAAAP8UDAAAAAAAAAccBAAAeAAAAO2oR8tfs4j9E3TAhlJ7cPwAAAD/UAwAAAAAAAAHIAQAAHgAAAD3P8zzP8+I/RN0wIZSe3D8AAAA/1AMAAAAAAAAByQEAAB4AAAA+NNaHxvriP0TdMCGUntw/AAAAP+QDAAAAAAAAAcoBAAAeAAAAQf6aHbUI4z+qVmbz6IrcPwAAAD/kAwAAAAAAAAHLAQAAHgAAAENjfWisD+M/qlZm8+iK3D8AAAA/9AMAAAAAAAABzAEAAB4AAABHLUL+mh3jP6pWZvPoitw/AAAAP/QDAAAAAAAAAc0BAAAeAAAAS/cGlIkr4z8O0JvFPXfcPwAAAD8DBAAAAAAAAAHOAQAAHgAAAE1c6d6AMuM/DtCbxT133D8AAAA/AwQAAAAAAAABzwEAAB4AAABQJq50b0DjPw7Qm8U9d9w/AAAAPxMEAAAAAAAAAdABAAAeAAAAU/ByCl5O4z9ySdGXkmPcPwAAAD8jBAAAAAAAAAHRAQAAHgAAAFgfGutDY+M/cknRl5Jj3D8AAAA/IwQAAAAAAAAB0gEAAB4AAABc6d6AMnHjP3JJ0ZeSY9w/AAAAPyMEAAAAAAAAAdMBAAAeAAAAYLOjFiF/4z9ySdGXkmPcPwAAAD8yBAAAAAAAAAHUAQAAHgAAAGJ9aKwPjeM/cknRl5Jj3D8AAAA/MgQAAAAAAAAB1QEAAB4AAABmRy1C/prjP3JJ0ZeSY9w/AAAAP0IEAAAAAAAAAdYBAAAeAAAAbHbUIuSv4z/YwgZq50/cPwAAAD9RBAAAAAAAAAHXAQAAHgAAAG9AmbjSveM/2MIGaudP3D8AAAA/VAQAAAAAAAAB2AEAAB4AAAB0b0CZuNLjP9jCBmrnT9w/AAAAP1QEAAAAAAAAAdkBAAAeAAAAdzkFL6fg4z/YwgZq50/cPwAAAD9kBAAAAAAAAAHaAQAAHgAAAHsDysSV7uM/2MIGaudP3D8AAAA/ZAQAAAAAAAAB2wEAAB4AAAB/zY5ahPzjP9jCBmrnT9w/AAAAP3QEAAAAAAAAAdwBAAAeAAAAg5dT8HIK5D/YwgZq50/cPwAAAD90BAAAAAAAAAHdAQAAHgAAAIZhGIZhGOQ/2MIGaudP3D8AAAA/gwQAAAAAAAAB3gEAAB4AAACLkL9mRy3kP9jCBmrnT9w/AAAAP4MEAAAAAAAAAd8BAAAeAAAAjlqE/DU75D/YwgZq50/cPwAAAD+TBAAAAAAAAAHgAQAAHgAAAJSJK90bUOQ/2MIGaudP3D8AAAA/kwQAAAAAAAAB4QEAAB4AAACYU/ByCl7kP9jCBmrnT9w/AAAAP6MEAAAAAAAAAeIBAAAeAAAAmLjSvQFl5D/YwgZq50/cPwAAAD+jBAAAAAAAAAHjAQAAHgAAAJyCl1PwcuQ/2MIGaudP3D8AAAA/sgQAAAAAAAAB5AEAAB4AAAChsT401ofkP9jCBmrnT9w/AAAAP7IEAAAAAAAAAeUBAAAeAAAApXsDysSV5D/YwgZq50/cPwAAAD/CBAAAAAAAAAHmAQAAHgAAAKlFyF+zo+Q/2MIGaudP3D8AAAA/wgQAAAAAAAAB5wEAAB4AAACrD431obHkP9jCBmrnT9w/AAAAP9EEAAAAAAAAAegBAAAeAAAAr9lRi5C/5D/YwgZq50/cPwAAAD/RBAAAAAAAAAHpAQAAHgAAALOjFiF/zeQ/2MIGaudP3D8AAAA/4QQAAAAAAAAB6gEAAB4AAAC3bdu2bdvkP3JJ0ZeSY9w/AAAAP+EEAAAAAAAAAesBAAAeAAAAujegTFzp5D9ySdGXkmPcPwAAAD/xBAAAAAAAAAHsAQAAHgAAAL0BZeJK9+Q/cknRl5Jj3D8AAAA/8QQAAAAAAAAB7QEAAB4AAADAyyl4OQXlP3JJ0ZeSY9w/AAAAPwAFAAAAAAAAAe4BAAAeAAAAxJXuDSgT5T9ySdGXkmPcPwAAAD8ABQAAAAAAAAHvAQAAHgAAAMhfs6MWIeU/cknRl5Jj3D8AAAA/EAUAAAAAAAAB8AEAAB4AAADOjlqE/DXlP3JJ0ZeSY9w/AAAAPxAFAAAAAAAAAfEBAAAeAAAAz/M8z/M85T9ySdGXkmPcPwAAAD8gBQAAAAAAAAHyAQAAHgAAANK9AWXiSuU/cknRl5Jj3D8AAAA/IAUAAAAAAAAB8wEAAB4AAADWh8b60FjlP3JJ0ZeSY9w/AAAAPy8FAAAAAAAAAfQBAAAeAAAA2VGLkL9m5T9ySdGXkmPcPwAAAD8vBQAAAAAAAAH1AQAAHgAAAOHlFLycguU/cknRl5Jj3D8AAAA/PwUAAAAAAAAB9gEAAB4AAADjr9lRi5DlP3JJ0ZeSY9w/AAAAPz8FAAAAAAAAAfcBAAAeAAAA6d6AMnGl5T9ySdGXkmPcPwAAAD9OBQAAAAAAAAH4AQAAHgAAAO4NKBNXuuU/cknRl5Jj3D8AAAA/TgUAAAAAAAAB+QEAAB4AAAD0PM/zPM/lP3JJ0ZeSY9w/AAAAP14FAAAAAAAAAfoBAAAeAAAA+tBYHxrr5T9ySdGXkmPcPwAAAD9eBQAAAAAAAAH7AQAAHgAAAP6aHbUI+eU/cknRl5Jj3D8AAAA/bgUAAAAAAAAB/AEAAB4AAAACZeJK9wbmP3JJ0ZeSY9w/AAAAP30FAAAAAAAAAf0BAAAeAAAAA8rEle4N5j9ySdGXkmPcPwAAAD99BQAAAAAAAAH+AQAAHgAAAAaUiSvdG+Y/cknRl5Jj3D8AAAA/fQUAAAAAAAAB/wEAAB4AAAAI+Wt21CLmP3JJ0ZeSY9w/AAAAP40FAAAAAAAAAQACAAAeAAAACl5Owcsp5j9ySdGXkmPcPwAAAD+NBQAAAAAAAAEBAgAAHgAAAAvDMAzDMOY/cknRl5Jj3D8AAAA/nQUAAAAAAAABAgIAAB4AAAAPjfWhsT7mP3JJ0ZeSY9w/AAAAP50FAAAAAAAAAQMCAAAeAAAAEfLX7KhF5j9ySdGXkmPcPwAAAD+sBQAAAAAAAAEEAgAAHgAAABW8nIKXU+Y/cknRl5Jj3D8AAAA/rAUAAAAAAAABBQIAAB4AAAAXIX/NjlrmP3JJ0ZeSY9w/AAAAP7wFAAAAAAAAAQYCAAAeAAAAF4ZhGIZh5j9ySdGXkmPcPwAAAD+8BQAAAAAAAAEHAgAAHgAAABtQJq50b+Y/cknRl5Jj3D8AAAA/ywUAAAAAAAABCAIAAB4AAAAdtQj5a3bmP3JJ0ZeSY9w/AAAAP8sFAAAAAAAAAQkCAAAeAAAAIX/NjlqE5j9ySdGXkmPcPwAAAD/bBQAAAAAAAAEKAgAAHgAAACRJkiRJkuY/cknRl5Jj3D8AAAA/2wUAAAAAAAABCwIAAB4AAAAmrnRvQJnmP3JJ0ZeSY9w/AAAAP+sFAAAAAAAAAQwCAAAeAAAAKng5BS+n5j9ySdGXkmPcPwAAAD/rBQAAAAAAAAENAgAAHgAAACrdG1AmruY/cknRl5Jj3D8AAAA/+gUAAAAAAAABDgIAAB4AAAAsQv6aHbXmP3JJ0ZeSY9w/AAAAP/oFAAAAAAAAAQ8CAAAeAAAAMAzDMAzD5j8O0JvFPXfcPwAAAD8KBgAAAAAAAAEQAgAAHgAAADJxpXsDyuY/DtCbxT133D8AAAA/CgYAAAAAAAABEQIAAB4AAAA2O2oR8tfmPw7Qm8U9d9w/AAAAPxoGAAAAAAAAARICAAAeAAAAOKBMXOne5j8O0JvFPXfcPwAAAD8aBgAAAAAAAAETAgAAHgAAADkFL6fg5eY/DtCbxT133D8AAAA/KQYAAAAAAAABFAIAAB4AAAA8z/M8z/PmPw7Qm8U9d9w/AAAAPykGAAAAAAAAARUCAAAeAAAAPjTWh8b65j8O0JvFPXfcPwAAAD85BgAAAAAAAAEWAgAAHgAAAECZuNK9Aec/DtCbxT133D8AAAA/OQYAAAAAAAABFwIAAB4AAABB/podtQjnPw7Qm8U9d9w/AAAAP0gGAAAAAAAAARgCAAAeAAAARchfs6MW5z8O0JvFPXfcPwAAAD9IBgAAAAAAAAEZAgAAHgAAAEmSJEmSJOc/DtCbxT133D8AAAA/WgYAAAAAAAABGgIAAB4AAABL9waUiSvnPw7Qm8U9d9w/AAAAP2oGAAAAAAAAARsCAAAeAAAATVzp3oAy5z8O0JvFPXfcPwAAAD9qBgAAAAAAAAEcAgAAHgAAAE7Byyl4Oec/DtCbxT133D8AAAA/eQYAAAAAAAABHQIAAB4AAABRi5C/ZkfnPw7Qm8U9d9w/AAAAP3kGAAAAAAAAAR4CAAAeAAAAU/ByCl5O5z8O0JvFPXfcPwAAAD+JBgAAAAAAAAEfAgAAHgAAAFVVVVVVVec/DtCbxT133D8AAAA/mQYAAAAAAAABIAIAAB4AAABYHxrrQ2PnPw7Qm8U9d9w/AAAAP5kGAAAAAAAAASECAAAeAAAAWoT8NTtq5z8O0JvFPXfcPwAAAD+oBgAAAAAAAAEiAgAAHgAAAF5OwcspeOc/DtCbxT133D8AAAA/qAYAAAAAAAABIwIAAB4AAABgs6MWIX/nPw7Qm8U9d9w/AAAAP7gGAAAAAAAAASQCAAAeAAAAYBiGYRiG5z8O0JvFPXfcPwAAAD+4BgAAAAAAAAElAgAAHgAAAGTiSvcGlOc/DtCbxT133D8AAAA/xwYAAAAAAAABJgIAAB4AAABmRy1C/prnPw7Qm8U9d9w/AAAAP8cGAAAAAAAAAScCAAAeAAAAaKwPjfWh5z8O0JvFPXfcPwAAAD/XBgAAAAAAAAEoAgAAHgAAAGoR8tfsqOc/DtCbxT133D8AAAA/1wYAAAAAAAABKQIAAB4AAABt27Zt27bnPw7Qm8U9d9w/AAAAP+cGAAAAAAAAASoCAAAeAAAAb0CZuNK95z8O0JvFPXfcPwAAAD/nBgAAAAAAAAErAgAAHgAAAHGlewPKxOc/DtCbxT133D8AAAA/9gYAAAAAAAABLAIAAB4AAAB0b0CZuNLnPw7Qm8U9d9w/AAAAP/YGAAAAAAAAAS0CAAAeAAAAddQi5K/Z5z8O0JvFPXfcPwAAAD8GBwAAAAAAAAEuAgAAHgAAAHme53me5+c/DtCbxT133D8AAAA/BgcAAAAAAAABLwIAAB4AAAB7A8rEle7nP6pWZvPoitw/AAAAPxYHAAAAAAAAATACAAAeAAAAf82OWoT85z+qVmbz6IrcPwAAAD8WBwAAAAAAAAExAgAAHgAAAIEycaV7A+g/qlZm8+iK3D8AAAA/FgcAAAAAAAABMgIAAB4AAACDl1PwcgroP6pWZvPoitw/AAAAPyUHAAAAAAAAATMCAAAeAAAAhPw1O2oR6D+qVmbz6IrcPwAAAD81BwAAAAAAAAE0AgAAHgAAAIfG+tBYH+g/qlZm8+iK3D8AAAA/NQcAAAAAAAABNQIAAB4AAACJK90bUCboP6pWZvPoitw/AAAAP0QHAAAAAAAAATYCAAAeAAAAi5C/Zkct6D+qVmbz6IrcPwAAAD9EBwAAAAAAAAE3AgAAHgAAAIz1obE+NOg/qlZm8+iK3D8AAAA/VAcAAAAAAAABOAIAAB4AAACQv2ZHLULoPw7Qm8U9d9w/AAAAP1QHAAAAAAAAATkCAAAeAAAAkiRJkiRJ6D8O0JvFPXfcPwAAAD9kBwAAAAAAAAE6AgAAHgAAAJSJK90bUOg/DtCbxT133D8AAAA/ZAcAAAAAAAABOwIAAB4AAACW7g0oE1foPw7Qm8U9d9w/AAAAP3MHAAAAAAAAATwCAAAeAAAAmLjSvQFl6D8O0JvFPXfcPwAAAD9zBwAAAAAAAAE9AgAAHgAAAJodtQj5a+g/cknRl5Jj3D8AAAA/gwcAAAAAAAABPgIAAB4AAACe53me53noP3JJ0ZeSY9w/AAAAP4MHAAAAAAAAAT8CAAAeAAAAoExc6d6A6D9ySdGXkmPcPwAAAD+TBwAAAAAAAAFAAgAAHgAAAKMWIX/Njug/cknRl5Jj3D8AAAA/kwcAAAAAAAABQQIAAB4AAAClewPKxJXoP3JJ0ZeSY9w/AAAAP6IHAAAAAAAAAUICAAAeAAAAp+DlFLyc6D9ySdGXkmPcPwAAAD+iBwAAAAAAAAFDAgAAHgAAAKlFyF+zo+g/cknRl5Jj3D8AAAA/sgcAAAAAAAABRAIAAB4AAACqqqqqqqroP3JJ0ZeSY9w/AAAAP7IHAAAAAAAAAUUCAAAeAAAAqw+N9aGx6D8O0JvFPXfcPwAAAD/BBwAAAAAAAAFGAgAAHgAAAK10b0CZuOg/DtCbxT133D8AAAA/wQcAAAAAAAABRwIAAB4AAACv2VGLkL/oPw7Qm8U9d9w/AAAAP9EHAAAAAAAAAUgCAAAeAAAAsT401ofG6D8O0JvFPXfcPwAAAD/RBwAAAAAAAAFJAgAAHgAAALOjFiF/zeg/DtCbxT133D8AAAA/4QcAAAAAAAABSgIAAB4AAAC1CPlrdtToPw7Qm8U9d9w/AAAAP/AHAAAAAAAAAUsCAAAeAAAAt23btm3b6D8O0JvFPXfcPwAAAD/wBwAAAAAAAAFMAgAAHgAAALjSvQFl4ug/DtCbxT133D8AAAA/AAgAAAAAAAABTQIAAB4AAAC6N6BMXOnoPw7Qm8U9d9w/AAAAPwAIAAAAAAAAAU4CAAAeAAAAvJyCl1Pw6D8O0JvFPXfcPwAAAD8ACAAAAAAAAAFPAgAAHgAAAL0BZeJK9+g/qlZm8+iK3D8AAAA/EAgAAAAAAAABUAIAAB4AAAC/ZkctQv7oP6pWZvPoitw/AAAAPxAIAAAAAAAAAVECAAAeAAAAwMspeDkF6T+qVmbz6IrcPwAAAD8fCAAAAAAAAAFSAgAAHgAAAMIwDMMwDOk/qlZm8+iK3D8AAAA/LwgAAAAAAAABUwIAAB4AAADEle4NKBPpP6pWZvPoitw/AAAAPy8IAAAAAAAAAVQCAAAeAAAAxvrQWB8a6T+qVmbz6IrcPwAAAD8vCAAAAAAAAAFVAgAAHgAAAMrEle4NKOk/RN0wIZSe3D8AAAA/PggAAAAAAAABVgIAAB4AAADMKXg5BS/pP0TdMCGUntw/AAAAP04IAAAAAAAAAVcCAAAeAAAAzo5ahPw16T9E3TAhlJ7cPwAAAD9OCAAAAAAAAAFYAgAAHgAAAM7zPM/zPOk/RN0wIZSe3D8AAAA/TggAAAAAAAABWQIAAB4AAADQWB8a60PpP+Jj+04/stw/AAAAP14IAAAAAAAAAVoCAAAeAAAA1CLkr9lR6T/iY/tOP7LcPwAAAD9eCAAAAAAAAAFbAgAAHgAAANaHxvrQWOk/4mP7Tj+y3D8AAAA/bQgAAAAAAAABXAIAAB4AAADZUYuQv2bpP+Jj+04/stw/AAAAP20IAAAAAAAAAV0CAAAeAAAA27Zt27Zt6T/iY/tOP7LcPwAAAD99CAAAAAAAAAFeAgAAHgAAAN+AMnGle+k/4mP7Tj+y3D8AAAA/jQgAAAAAAAABXwIAAB4AAADhSvcGlInpP37qxXzqxdw/AAAAP40IAAAAAAAAAWACAAAeAAAA5RS8nIKX6T9+6sV86sXcPwAAAD+NCAAAAAAAAAFhAgAAHgAAAOnegDJxpek/furFfOrF3D8AAAA/nAgAAAAAAAABYgIAAB4AAADsqEXIX7PpP37qxXzqxdw/AAAAP6wIAAAAAAAAAWMCAAAeAAAA8HIKXk7B6T9+6sV86sXcPwAAAD+sCAAAAAAAAAFkAgAAHgAAAPM8z/M8z+k/furFfOrF3D8AAAA/rAgAAAAAAAABZQIAAB4AAAD2BpSJK93pPxhxkKqV2dw/AAAAP7sIAAAAAAAAAWYCAAAeAAAA+tBYHxrr6T8YcZCqldncPwAAAD+7CAAAAAAAAAFnAgAAHgAAAAAAAAAAAOo/GHGQqpXZ3D8AAAA/ywgAAAAAAAABaAIAAB4AAAAEL6fg5RTqPxhxkKqV2dw/AAAAP8sIAAAAAAAAAWkCAAAeAAAACl5Owcsp6j8YcZCqldncPwAAAD/bCAAAAAAAAAFqAgAAHgAAAA+N9aGxPuo/GHGQqpXZ3D8AAAA/2wgAAAAAAAABawIAAB4AAAAVvJyCl1PqPxhxkKqV2dw/AAAAP+oIAAAAAAAAAWwCAAAeAAAAGetDY31o6j8YcZCqldncPwAAAD/qCAAAAAAAAAFtAgAAHgAAAB8a60Njfeo/GHGQqpXZ3D8AAAA/+ggAAAAAAAABbgIAAB4AAAAkSZIkSZLqPxhxkKqV2dw/AAAAP/oIAAAAAAAAAW8CAAAeAAAAKXg5BS+n6j8YcZCqldncPwAAAD8KCQAAAAAAAAFwAgAAHgAAACxC/podteo/tPda2EDt3D8AAAA/CgkAAAAAAAABcQIAAB4AAAAwDMMwDMPqP7T3WthA7dw/AAAAPxkJAAAAAAAAAXICAAAeAAAAOKBMXOne6j+091rYQO3cPwAAAD8pCQAAAAAAAAFzAgAAHgAAADtqEfLX7Oo/tPda2EDt3D8AAAA/KQkAAAAAAAABdAIAAB4AAAA+NNaHxvrqP7T3WthA7dw/AAAAPzgJAAAAAAAAAXUCAAAeAAAAQf6aHbUI6z+091rYQO3cPwAAAD84CQAAAAAAAAF2AgAAHgAAAEXIX7OjFus/Tn4lBuwA3T8AAAA/OAkAAAAAAAABdwIAAB4AAABL9waUiSvrP05+JQbsAN0/AAAAP0gJAAAAAAAAAXgCAAAeAAAATyaudG9A6z9OfiUG7ADdPwAAAD9ICQAAAAAAAAF5AgAAHgAAAFVVVVVVVes/6gTwM5cU3T8AAAA/WAkAAAAAAAABegIAAB4AAABahPw1O2rrP+oE8DOXFN0/AAAAP1gJAAAAAAAAAXsCAAAeAAAAYLOjFiF/6z/qBPAzlxTdPwAAAD9nCQAAAAAAAAF8AgAAHgAAAGJ9aKwPjes/hou6YUIo3T8AAAA/ZwkAAAAAAAABfQIAAB4AAABorA+N9aHrP4aLumFCKN0/AAAAP3cJAAAAAAAAAX4CAAAeAAAAbdu2bdu26z+Gi7phQijdPwAAAD93CQAAAAAAAAF/AgAAHgAAAHGlewPKxOs/hou6YUIo3T8AAAA/hwkAAAAAAAABgAIAAB4AAABzb0CZuNLrP4aLumFCKN0/AAAAP4cJAAAAAAAAAYECAAAeAAAAeZ7neZ7n6z+Gi7phQijdPwAAAD+WCQAAAAAAAAGCAgAAHgAAAH1orA+N9es/hou6YUIo3T8AAAA/lgkAAAAAAAABgwIAAB4AAACDl1PwcgrsP4aLumFCKN0/AAAAP6YJAAAAAAAAAYQCAAAeAAAAhWEYhmEY7D/qBPAzlxTdPwAAAD+mCQAAAAAAAAGFAgAAHgAAAIkr3RtQJuw/6gTwM5cU3T8AAAA/tQkAAAAAAAABhgIAAB4AAACN9aGxPjTsP05+JQbsAN0/AAAAP7UJAAAAAAAAAYcCAAAeAAAAkb9mRy1C7D9OfiUG7ADdPwAAAD/FCQAAAAAAAAGIAgAAHgAAAJMkSZIkSew/Tn4lBuwA3T8AAAA/xQkAAAAAAAABiQIAAB4AAACTiSvdG1DsP05+JQbsAN0/AAAAP9UJAAAAAAAAAYoCAAAeAAAAl1Pwcgpe7D9OfiUG7ADdPwAAAD/VCQAAAAAAAAGLAgAAHgAAAJm40r0BZew/tPda2EDt3D8AAAA/5AkAAAAAAAABjAIAAB4AAACbHbUI+WvsP7T3WthA7dw/AAAAP+QJAAAAAAAAAY0CAAAeAAAAm4KXU/By7D+091rYQO3cPwAAAD/0CQAAAAAAAAGOAgAAHgAAAJ3neZ7neew/GHGQqpXZ3D8AAAA/9AkAAAAAAAABjwIAAB4AAAChsT401ofsPxhxkKqV2dw/AAAAPwQKAAAAAAAAAZACAAAeAAAApXsDysSV7D8YcZCqldncPwAAAD8ECgAAAAAAAAGRAgAAHgAAAKdFyF+zo+w/furFfOrF3D8AAAA/EwoAAAAAAAABkgIAAB4AAACrD431obHsP37qxXzqxdw/AAAAPxMKAAAAAAAAAZMCAAAeAAAAr9lRi5C/7D/iY/tOP7LcPwAAAD8jCgAAAAAAAAGUAgAAHgAAALOjFiF/zew/4mP7Tj+y3D8AAAA/IwoAAAAAAAABlQIAAB4AAAC3bdu2bdvsP0TdMCGUntw/AAAAPzIKAAAAAAAAAZYCAAAeAAAAuzegTFzp7D9E3TAhlJ7cPwAAAD8yCgAAAAAAAAGXAgAAHgAAALucgpdT8Ow/qlZm8+iK3D8AAAA/QgoAAAAAAAABmAIAAB4AAAC/ZkctQv7sP6pWZvPoitw/AAAAP0IKAAAAAAAAAZkCAAAeAAAAwcspeDkF7T+qVmbz6IrcPwAAAD9SCgAAAAAAAAGaAgAAHgAAAMMwDMMwDO0/DtCbxT133D8AAAA/VwoAAAAAAAABmwIAAB4AAADFle4NKBPtPw7Qm8U9d9w/AAAAP2YKAAAAAAAAAZwCAAAeAAAAx/rQWB8a7T8O0JvFPXfcPwAAAD9mCgAAAAAAAAGdAgAAHgAAAMdfs6MWIe0/cknRl5Jj3D8AAAA/dgoAAAAAAAABngIAAB4AAADJxJXuDSjtP3JJ0ZeSY9w/AAAAP3YKAAAAAAAAAZ8CAAAeAAAAyyl4OQUv7T9ySdGXkmPcPwAAAD+GCgAAAAAAAAGgAgAAHgAAAM2OWoT8Ne0/2MIGaudP3D8AAAA/hgoAAAAAAAABoQIAAB4AAADPWB8a60PtP9jCBmrnT9w/AAAAP5UKAAAAAAAAAaICAAAeAAAA0b0BZeJK7T88PDw8PDzcPwAAAD+VCgAAAAAAAAGjAgAAHgAAANMi5K/ZUe0/PDw8PDw83D8AAAA/pQoAAAAAAAABpAIAAB4AAADVh8b60FjtPzw8PDw8PNw/AAAAP6UKAAAAAAAAAaUCAAAeAAAA1+yoRchf7T+itXEOkSjcPwAAAD+0CgAAAAAAAAGmAgAAHgAAANlRi5C/Zu0/orVxDpEo3D8AAAA/tAoAAAAAAAABpwIAAB4AAADbtm3btm3tP6K1cQ6RKNw/AAAAP8QKAAAAAAAAAagCAAAeAAAA3RtQJq507T8EL6fg5RTcPwAAAD/UCgAAAAAAAAGpAgAAHgAAAN+AMnGle+0/BC+n4OUU3D8AAAA/1AoAAAAAAAABqgIAAB4AAADf5RS8nILtP2io3LI6Adw/AAAAP/MKAAAAAAAAAasCAAAeAAAA4Ur3BpSJ7T9oqNyyOgHcPwAAAD8SCwAAAAAAAAGsAgAAHgAAAETIX7OjFt0/nAB+5pKi7z8AAAA/AAAAAAAAAAABrQIAAB4AAABIkiRJkiTdP5wAfuaSou8/AAAAP14AAAAAAAAAAa4CAAAeAAAASJIkSZIk3T/qQ2N9aKzvPwAAAD9eAAAAAAAAAAGvAgAAHgAAAExc6d6AMt0/6kNjfWis7z8AAAA/bgAAAAAAAAABsAIAAB4AAABQJq50b0DdP+pDY31orO8/AAAAP24AAAAAAAAAAbECAAAeAAAAWoT8NTtq3T84h0gUPrbvPwAAAD99AAAAAAAAAAGyAgAAHgAAAGTiSvcGlN0/OIdIFD627z8AAAA/fQAAAAAAAAABswIAAB4AAAByCl5OwcvdPziHSBQ+tu8/AAAAP40AAAAAAAAAAbQCAAAeAAAAhPw1O2oR3j+Gyi2rE8DvPwAAAD+NAAAAAAAAAAG1AgAAHgAAAJq40r0BZd4/hsotqxPA7z8AAAA/nQAAAAAAAAABtgIAAB4AAACwPjTWh8beP4bKLasTwO8/AAAAP6wAAAAAAAAAAbcCAAAeAAAAzI5ahPw13z+Gyi2rE8DvPwAAAD+sAAAAAAAAAAG4AgAAHgAAAOYUvJyCl98/hsotqxPA7z8AAAA/vAAAAAAAAAABuQIAAB4AAACBMnGlewPgP9QNE0Lpye8/AAAAP7wAAAAAAAAAAboCAAAeAAAAjlqE/DU74D/UDRNC6cnvPwAAAD+8AAAAAAAAAAG7AgAAHgAAAJ7neZ7neeA/1A0TQunJ7z8AAAA/zAAAAAAAAAABvAIAAB4AAACrqqqqqqrgPyJR+Ni+0+8/AAAAP9sAAAAAAAAAAb0CAAAeAAAAtQj5a3bU4D8iUfjYvtPvPwAAAD/bAAAAAAAAAAG+AgAAHgAAAMDLKXg5BeE/cJTdb5Td7z8AAAA/6wAAAAAAAAABvwIAAB4AAADOjlqE/DXhP77XwgZq5+8/AAAAP+sAAAAAAAAAAcACAAAeAAAA27Zt27Zt4T8KG6idP/HvPwAAAD/rAAAAAAAAAAHBAgAAHgAAAOUUvJyCl+E/ChuonT/x7z8AAAA/+gAAAAAAAAABwgIAAB4AAADy1+yoRcjhPwobqJ0/8e8/AAAAPwoBAAAAAAAAAcMCAAAeAAAA/podtQj54T8KG6idP/HvPwAAAD8KAQAAAAAAAAHEAgAAHgAAAApeTsHLKeI/ChuonT/x7z8AAAA/FgEAAAAAAAABxQIAAB4AAAATV7o3oEziP77XwgZq5+8/AAAAPxYBAAAAAAAAAcYCAAAeAAAAG1AmrnRv4j++18IGaufvPwAAAD8WAQAAAAAAAAHHAgAAHgAAACRJkiRJkuI/vtfCBmrn7z8AAAA/JQEAAAAAAAAByAIAAB4AAAAqeDkFL6fiP3CU3W+U3e8/AAAAPyUBAAAAAAAAAckCAAAeAAAAMAzDMAzD4j9wlN1vlN3vPwAAAD81AQAAAAAAAAHKAgAAHgAAADY7ahHy1+I/cJTdb5Td7z8AAAA/NQEAAAAAAAABywIAAB4AAAA7ahHy1+ziP3CU3W+U3e8/AAAAP0UBAAAAAAAAAcwCAAAeAAAAQJm40r0B4z9wlN1vlN3vPwAAAD9UAQAAAAAAAAHNAgAAHgAAAEXIX7OjFuM/IlH42L7T7z8AAAA/VAEAAAAAAAABzgIAAB4AAABJkiRJkiTjPyJR+Ni+0+8/AAAAP1QBAAAAAAAAAc8CAAAeAAAATVzp3oAy4z8iUfjYvtPvPwAAAD9kAQAAAAAAAAHQAgAAHgAAAFGLkL9mR+M/1A0TQunJ7z8AAAA/ZAEAAAAAAAAB0QIAAB4AAABVVVVVVVXjP9QNE0Lpye8/AAAAP3MBAAAAAAAAAdICAAAeAAAAWB8a60Nj4z/UDRNC6cnvPwAAAD9zAQAAAAAAAAHTAgAAHgAAAF5OwcspeOM/1A0TQunJ7z8AAAA/gwEAAAAAAAAB1AIAAB4AAABifWisD43jP4bKLasTwO8/AAAAP4MBAAAAAAAAAdUCAAAeAAAAZkctQv6a4z+Gyi2rE8DvPwAAAD+TAQAAAAAAAAHWAgAAHgAAAG3btm3btuM/hsotqxPA7z8AAAA/kwEAAAAAAAAB1wIAAB4AAAB0b0CZuNLjP4bKLasTwO8/AAAAP6IBAAAAAAAAAdgCAAAeAAAAeZ7neZ7n4z84h0gUPrbvPwAAAD+iAQAAAAAAAAHZAgAAHgAAAIOXU/ByCuQ/OIdIFD627z8AAAA/sgEAAAAAAAAB2gIAAB4AAACLkL9mRy3kP+pDY31orO8/AAAAP7IBAAAAAAAAAdsCAAAeAAAAlu4NKBNX5D/qQ2N9aKzvPwAAAD/CAQAAAAAAAAHcAgAAHgAAAKBMXOnegOQ/nAB+5pKi7z8AAAA/wgEAAAAAAAAB3QIAAB4AAACpRchfs6PkP5wAfuaSou8/AAAAP9EBAAAAAAAAAd4CAAAeAAAAr9lRi5C/5D9QvZhPvZjvPwAAAD/RAQAAAAAAAAHfAgAAHgAAALdt27Zt2+Q/UL2YT72Y7z8AAAA/4QEAAAAAAAAB4AIAAB4AAAC8nIKXU/DkPwJ6s7jnju8/AAAAP+EBAAAAAAAAAeECAAAeAAAAwjAMwzAM5T+0Ns4hEoXvPwAAAD/wAQAAAAAAAAHiAgAAHgAAAMhfs6MWIeU/ZvPoijx77z8AAAA/8AEAAAAAAAAB4wIAAB4AAADOjlqE/DXlP2bz6Io8e+8/AAAAPwACAAAAAAAAAeQCAAAeAAAA0FgfGutD5T9m8+iKPHvvPwAAAD8AAgAAAAAAAAHlAgAAHgAAANQi5K/ZUeU/GLAD9GZx7z8AAAA/EAIAAAAAAAAB5gIAAB4AAADWh8b60FjlPxiwA/Rmce8/AAAAPxACAAAAAAAAAecCAAAeAAAA2VGLkL9m5T8YsAP0ZnHvPwAAAD8fAgAAAAAAAAHoAgAAHgAAANu2bdu2beU/ymweXZFn7z8AAAA/HwIAAAAAAAAB6QIAAB4AAADdG1AmrnTlP8psHl2RZ+8/AAAAPy8CAAAAAAAAAeoCAAAeAAAA34AycaV75T/KbB5dkWfvPwAAAD8vAgAAAAAAAAHrAgAAHgAAAOHlFLycguU/ymweXZFn7z8AAAA/PwIAAAAAAAAB7AIAAB4AAADhSvcGlInlP3wpOca7Xe8/AAAAPz8CAAAAAAAAAe0CAAAeAAAA46/ZUYuQ5T98KTnGu13vPwAAAD9OAgAAAAAAAAHuAgAAHgAAAOUUvJyCl+U/fCk5xrtd7z8AAAA/TgIAAAAAAAAB7wIAAB4AAADneZ7neZ7lP3wpOca7Xe8/AAAAP14CAAAAAAAAAfACAAAeAAAA6d6AMnGl5T98KTnGu13vPwAAAD9eAgAAAAAAAAHxAgAAHgAAAOtDY31orOU/fCk5xrtd7z8AAAA/bQIAAAAAAAAB8gIAAB4AAADsqEXIX7PlP3wpOca7Xe8/AAAAP20CAAAAAAAAAfMCAAAeAAAA8HIKXk7B5T8w5lMv5lPvPwAAAD99AgAAAAAAAAH0AgAAHgAAAPQ8z/M8z+U/MOZTL+ZT7z8AAAA/jQIAAAAAAAAB9QIAAB4AAAD1obE+NNblPzDmUy/mU+8/AAAAP40CAAAAAAAAAfYCAAAeAAAA9gaUiSvd5T8w5lMv5lPvPwAAAD+cAgAAAAAAAAH3AgAAHgAAAPhrdtQi5OU/MOZTL+ZT7z8AAAA/nAIAAAAAAAAB+AIAAB4AAAD8NTtqEfLlPzDmUy/mU+8/AAAAP6wCAAAAAAAAAfkCAAAeAAAA/podtQj55T8w5lMv5lPvPwAAAD+sAgAAAAAAAAH6AgAAHgAAAAJl4kr3BuY/MOZTL+ZT7z8AAAA/vAIAAAAAAAAB+wIAAB4AAAAFL6fg5RTmPzDmUy/mU+8/AAAAP7wCAAAAAAAAAfwCAAAeAAAACPlrdtQi5j8w5lMv5lPvPwAAAD/LAgAAAAAAAAH9AgAAHgAAAAvDMAzDMOY/MOZTL+ZT7z8AAAA/ywIAAAAAAAAB/gIAAB4AAAANKBNXujfmPzDmUy/mU+8/AAAAP9sCAAAAAAAAAf8CAAAeAAAAEfLX7KhF5j8w5lMv5lPvPwAAAD/bAgAAAAAAAAEAAwAAHgAAABW8nIKXU+Y/MOZTL+ZT7z8AAAA/6gIAAAAAAAABAQMAAB4AAAAXhmEYhmHmPzDmUy/mU+8/AAAAP+oCAAAAAAAAAQIDAAAeAAAAG1AmrnRv5j8w5lMv5lPvPwAAAD/6AgAAAAAAAAEDAwAAHgAAAB8a60NjfeY/MOZTL+ZT7z8AAAA/+gIAAAAAAAABBAMAAB4AAAAi5K/ZUYvmPzDmUy/mU+8/AAAAPwoDAAAAAAAAAQUDAAAeAAAAJq50b0CZ5j8w5lMv5lPvPwAAAD8KAwAAAAAAAAEGAwAAHgAAACp4OQUvp+Y/MOZTL+ZT7z8AAAA/JgMAAAAAAAABBwMAAB4AAAAup+DlFLzmPzDmUy/mU+8/AAAAPyYDAAAAAAAAAQgDAAAeAAAAMnGlewPK5j8w5lMv5lPvPwAAAD82AwAAAAAAAAEJAwAAHgAAADY7ahHy1+Y/MOZTL+ZT7z8AAAA/NgMAAAAAAAABCgMAAB4AAAA7ahHy1+zmPzDmUy/mU+8/AAAAP0YDAAAAAAAAAQsDAAAeAAAAQJm40r0B5z8w5lMv5lPvPwAAAD9GAwAAAAAAAAEMAwAAHgAAAEctQv6aHec/MOZTL+ZT7z8AAAA/VQMAAAAAAAABDQMAAB4AAABNXOnegDLnPzDmUy/mU+8/AAAAP1UDAAAAAAAAAQ4DAAAeAAAAUYuQv2ZH5z/iom6YEErvPwAAAD9lAwAAAAAAAAEPAwAAHgAAAFa6N6BMXOc/4qJumBBK7z8AAAA/ZQMAAAAAAAABEAMAAB4AAABeTsHLKXjnP+KibpgQSu8/AAAAP3QDAAAAAAAAAREDAAAeAAAAZOJK9waU5z/iom6YEErvPwAAAD90AwAAAAAAAAESAwAAHgAAAGoR8tfsqOc/4qJumBBK7z8AAAA/hAMAAAAAAAABEwMAAB4AAABvQJm40r3nP5RfiQE7QO8/AAAAP4QDAAAAAAAAARQDAAAeAAAAdG9AmbjS5z+UX4kBO0DvPwAAAD+UAwAAAAAAAAEVAwAAHgAAAHme53me5+c/lF+JATtA7z8AAAA/lAMAAAAAAAABFgMAAB4AAAB/zY5ahPznP5RfiQE7QO8/AAAAP6MDAAAAAAAAARcDAAAeAAAAhPw1O2oR6D/iom6YEErvPwAAAD+jAwAAAAAAAAEYAwAAHgAAAIuQv2ZHLeg/4qJumBBK7z8AAAA/swMAAAAAAAABGQMAAB4AAACQv2ZHLULoP+KibpgQSu8/AAAAP7MDAAAAAAAAARoDAAAeAAAAlu4NKBNX6D/iom6YEErvPwAAAD/DAwAAAAAAAAEbAwAAHgAAAJyCl1Pwcug/lF+JATtA7z8AAAA/wwMAAAAAAAABHAMAAB4AAACjFiF/zY7oP5RfiQE7QO8/AAAAP9IDAAAAAAAAAR0DAAAeAAAAqUXIX7Oj6D+UX4kBO0DvPwAAAD/SAwAAAAAAAAEeAwAAHgAAALE+NNaHxug/RhykamU27z8AAAA/4gMAAAAAAAABHwMAAB4AAAC40r0BZeLoP0YcpGplNu8/AAAAP+IDAAAAAAAAASADAAAeAAAAv2ZHLUL+6D/42L7TjyzvPwAAAD/xAwAAAAAAAAEhAwAAHgAAAMSV7g0oE+k/+Ni+048s7z8AAAA/8QMAAAAAAAABIgMAAB4AAADKxJXuDSjpP/jYvtOPLO8/AAAAPwEEAAAAAAAAASMDAAAeAAAAzvM8z/M86T/42L7TjyzvPwAAAD8BBAAAAAAAAAEkAwAAHgAAANQi5K/ZUek/RhykamU27z8AAAA/EQQAAAAAAAABJQMAAB4AAADZUYuQv2bpP0YcpGplNu8/AAAAPxEEAAAAAAAAASYDAAAeAAAA34AycaV76T9GHKRqZTbvPwAAAD8gBAAAAAAAAAEnAwAAHgAAAOOv2VGLkOk/lF+JATtA7z8AAAA/IAQAAAAAAAABKAMAAB4AAADp3oAycaXpP5RfiQE7QO8/AAAAPzAEAAAAAAAAASkDAAAeAAAA7g0oE1e66T+UX4kBO0DvPwAAAD8wBAAAAAAAAAEqAwAAHgAAAPLX7KhFyOk/lF+JATtA7z8AAAA/QAQAAAAAAAABKwMAAB4AAAD1obE+NNbpP5RfiQE7QO8/AAAAP0AEAAAAAAAAASwDAAAeAAAA+Gt21CLk6T+UX4kBO0DvPwAAAD9PBAAAAAAAAAEtAwAAHgAAAP6aHbUI+ek/lF+JATtA7z8AAAA/TwQAAAAAAAABLgMAAB4AAAADysSV7g3qP+KibpgQSu8/AAAAP18EAAAAAAAAAS8DAAAeAAAACPlrdtQi6j/iom6YEErvPwAAAD9fBAAAAAAAAAEwAwAAHgAAAA0oE1e6N+o/4qJumBBK7z8AAAA/bgQAAAAAAAABMQMAAB4AAAATV7o3oEzqPzDmUy/mU+8/AAAAP24EAAAAAAAAATIDAAAeAAAAF4ZhGIZh6j8w5lMv5lPvPwAAAD9+BAAAAAAAAAEzAwAAHgAAAB8a60Njfeo/MOZTL+ZT7z8AAAA/fgQAAAAAAAABNAMAAB4AAAAkSZIkSZLqP3wpOca7Xe8/AAAAP44EAAAAAAAAATUDAAAeAAAAKXg5BS+n6j98KTnGu13vPwAAAD+OBAAAAAAAAAE2AwAAHgAAAC6n4OUUvOo/ymweXZFn7z8AAAA/nQQAAAAAAAABNwMAAB4AAAA2O2oR8tfqP8psHl2RZ+8/AAAAP50EAAAAAAAAATgDAAAeAAAAPM/zPM/z6j8YsAP0ZnHvPwAAAD+tBAAAAAAAAAE5AwAAHgAAAENjfWisD+s/ZvPoijx77z8AAAA/rQQAAAAAAAABOgMAAB4AAABNXOnegDLrP2bz6Io8e+8/AAAAP60EAAAAAAAAATsDAAAeAAAAVVVVVVVV6z+0Ns4hEoXvPwAAAD+9BAAAAAAAAAE8AwAAHgAAAGCzoxYhf+s/tDbOIRKF7z8AAAA/zAQAAAAAAAABPQMAAB4AAABorA+N9aHrPwJ6s7jnju8/AAAAP8wEAAAAAAAAAT4DAAAeAAAAc29AmbjS6z8CerO4547vPwAAAD/MBAAAAAAAAAE/AwAAHgAAAIOXU/ByCuw/UL2YT72Y7z8AAAA/3AQAAAAAAAABQAMAAB4AAACPWoT8NTvsP1C9mE+9mO8/AAAAP+sEAAAAAAAAAUEDAAAeAAAAm4KXU/By7D/qQ2N9aKzvPwAAAD/rBAAAAAAAAAFCAwAAHgAAAKdFyF+zo+w/OIdIFD627z8AAAA/6wQAAAAAAAABQwMAAB4AAAC1CPlrdtTsPziHSBQ+tu8/AAAAP/sEAAAAAAAAAUQDAAAeAAAAv2ZHLUL+7D+Gyi2rE8DvPwAAAD8LBQAAAAAAAAFFAwAAHgAAAMspeDkFL+0/1A0TQunJ7z8AAAA/CwUAAAAAAAABRgMAAB4AAADVh8b60FjtP9QNE0Lpye8/AAAAPwsFAAAAAAAAAUcDAAAeAAAA34AycaV77T/UDRNC6cnvPwAAAD8aBQAAAAAAAAFIAwAAHgAAAOd5nud5nu0/1A0TQunJ7z8AAAA/KgUAAAAAAAABSQMAAB4AAADvDSgTV7rtP9QNE0Lpye8/AAAAPyoFAAAAAAAAAUoDAAAeAAAA9waUiSvd7T/UDRNC6cnvPwAAAD8qBQAAAAAAAAFLAwAAHgAAAP///////+0/IlH42L7T7z8AAAA/OgUAAAAAAAABTAMAAB4AAAAFlIkr3RvuPyJR+Ni+0+8/AAAAP0kFAAAAAAAAAU0DAAAeAAAADSgTV7o37j8iUfjYvtPvPwAAAD9JBQAAAAAAAAFOAwAAHgAAABW8nIKXU+4/IlH42L7T7z8AAAA/WQUAAAAAAAABTwMAAB4AAAAbUCaudG/uP3CU3W+U3e8/AAAAP1kFAAAAAAAAAVADAAAeAAAAIX/NjlqE7j9wlN1vlN3vPwAAAD9ZBQAAAAAAAAFRAwAAHgAAACeudG9Ame4/cJTdb5Td7z8AAAA/aAUAAAAAAAABUgMAAB4AAAAr3RtQJq7uP3CU3W+U3e8/AAAAP3gFAAAAAAAAAVMDAAAeAAAAL6fg5RS87j9wlN1vlN3vPwAAAD94BQAAAAAAAAFUAwAAHgAAADPWh8b60O4/cJTdb5Td7z8AAAA/eAUAAAAAAAABVQMAAB4AAAA1O2oR8tfuP3CU3W+U3e8/AAAAP4gFAAAAAAAAAVYDAAAeAAAAOQUvp+Dl7j9wlN1vlN3vPwAAAD+IBQAAAAAAAAFXAwAAHgAAADlqEfLX7O4/IlH42L7T7z8AAAA/lwUAAAAAAAABWAMAAB4AAAA7z/M8z/PuPyJR+Ni+0+8/AAAAP6cFAAAAAAAAAVkDAAAeAAAAPTTWh8b67j8iUfjYvtPvPwAAAD+nBQAAAAAAAAFaAwAAHgAAAD+ZuNK9Ae8/IlH42L7T7z8AAAA/pwUAAAAAAAABWwMAAB4AAABB/podtQjvPyJR+Ni+0+8/AAAAP7cFAAAAAAAAAVwDAAAeAAAAQ2N9aKwP7z8iUfjYvtPvPwAAAD+3BQAAAAAAAAFdAwAAHgAAAEXIX7OjFu8/IlH42L7T7z8AAAA/xgUAAAAAAAABXgMAAB4AAABHLUL+mh3vP9QNE0Lpye8/AAAAP9YFAAAAAAAAAV8DAAAeAAAASZIkSZIk7z/UDRNC6cnvPwAAAD/WBQAAAAAAAAFgAwAAHgAAAEtc6d6AMu8/1A0TQunJ7z8AAAA/5QUAAAAAAAABYQMAAB4AAABNwcspeDnvP9QNE0Lpye8/AAAAP+UFAAAAAAAAAWIDAAAeAAAATyaudG9A7z/UDRNC6cnvPwAAAD/lBQAAAAAAAAFjAwAAHgAAAFPwcgpeTu8/1A0TQunJ7z8AAAA/9QUAAAAAAAABZAMAAB4AAABVVVVVVVXvP9QNE0Lpye8/AAAAPwUGAAAAAAAAAWUDAAAeAAAAV7o3oExc7z/UDRNC6cnvPwAAAD8FBgAAAAAAAAFmAwAAHgAAAFkfGutDY+8/1A0TQunJ7z8AAAA/BQYAAAAAAAABZwMAAB4AAABbhPw1O2rvP9QNE0Lpye8/AAAAPxQGAAAAAAAAAWgDAAAeAAAAXenegDJx7z+Gyi2rE8DvPwAAAD8UBgAAAAAAAAFpAwAAHgAAAF1OwcspeO8/hsotqxPA7z8AAAA/JAYAAAAAAAABagMAAB4AAABfs6MWIX/vP4bKLasTwO8/AAAAPzQGAAAAAAAAAWsDAAAeAAAAYRiGYRiG7z84h0gUPrbvPwAAAD80BgAAAAAAAAFsAwAAHgAAAGN9aKwPje8/OIdIFD627z8AAAA/QwYAAAAAAAABbQMAAB4AAABl4kr3BpTvPziHSBQ+tu8/AAAAP0MGAAAAAAAAAW4DAAAeAAAAZUctQv6a7z84h0gUPrbvPwAAAD9TBgAAAAAAAAFvAwAAHgAAAGesD431oe8/OIdIFD627z8AAAA/UwYAAAAAAAABcAMAAB4AAABrdtQi5K/vPziHSBQ+tu8/AAAAP2IGAAAAAAAAAXEDAAAeAAAAbdu2bdu27z/qQ2N9aKzvPwAAAD9iBgAAAAAAAAFyAwAAHgAAAG9AmbjSve8/6kNjfWis7z8AAAA/cgYAAAAAAAABcwMAAB4AAABvpXsDysTvP+pDY31orO8/AAAAP4IGAAAAAAAAAXQDAAAeAAAAcQpeTsHL7z+cAH7mkqLvPwAAAD+CBgAAAAAAAAF1AwAAHgAAAHNvQJm40u8/nAB+5pKi7z8AAAA/kQYAAAAAAAABdgMAAB4AAAB11CLkr9nvP5wAfuaSou8/AAAAP6EGAAAAAAAAAXcDAAAeAAAAdzkFL6fg7z+cAH7mkqLvPwAAAD+xBgAAAAAAAAF4AwAAHgAAAHme53me5+8/nAB+5pKi7z8AAAA/wAYAAAAAAAABeQMAAB4AAAB5nud5nufvP1C9mE+9mO8/AAAAP9AGAAAAAAAAAXoDAAAeAAAAewPKxJXu7z9QvZhPvZjvPwAAAD/QBgAAAAAAAAF7AwAAHgAAAH1orA+N9e8/UL2YT72Y7z8AAAA/3wYAAAAAAAAL</ink>
</athena>
</file>

<file path=customXml/itemProps1.xml><?xml version="1.0" encoding="utf-8"?>
<ds:datastoreItem xmlns:ds="http://schemas.openxmlformats.org/officeDocument/2006/customXml" ds:itemID="{D0072EE4-94EC-4055-B53E-6A112978A541}">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Default Theme.thmx</Template>
  <TotalTime>1133</TotalTime>
  <Words>747</Words>
  <Application>Microsoft Office PowerPoint</Application>
  <PresentationFormat>On-screen Show (4:3)</PresentationFormat>
  <Paragraphs>171</Paragraphs>
  <Slides>18</Slides>
  <Notes>1</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8" baseType="lpstr">
      <vt:lpstr>Arial</vt:lpstr>
      <vt:lpstr>Arial Black</vt:lpstr>
      <vt:lpstr>Avenir Next Condensed Demi Bold</vt:lpstr>
      <vt:lpstr>Avenir Next Condensed Medium</vt:lpstr>
      <vt:lpstr>Calibri</vt:lpstr>
      <vt:lpstr>Cambria</vt:lpstr>
      <vt:lpstr>Mangal</vt:lpstr>
      <vt:lpstr>Times New Roman</vt:lpstr>
      <vt:lpstr>Default Theme</vt:lpstr>
      <vt:lpstr>Bitmap Image</vt:lpstr>
      <vt:lpstr>Drug Discovery: History and Paradigms</vt:lpstr>
      <vt:lpstr>PowerPoint Presentation</vt:lpstr>
      <vt:lpstr>Drug discovery paradigms</vt:lpstr>
      <vt:lpstr>Drug discovery paradigms:  Empirical</vt:lpstr>
      <vt:lpstr>Drug discovery paradigms:  Vitamins, vaccines &amp; antibiotics</vt:lpstr>
      <vt:lpstr>Drug discovery paradigms:  Vitamins, vaccines &amp; antibiotics</vt:lpstr>
      <vt:lpstr>Drug discovery paradigms:  Vitamins, vaccines &amp; antibiotics</vt:lpstr>
      <vt:lpstr>Drug discovery paradigms: Rational</vt:lpstr>
      <vt:lpstr>Rational Drug Discovery "Pipeline"</vt:lpstr>
      <vt:lpstr>Stagnation in new drug therapies</vt:lpstr>
      <vt:lpstr>Drug Withdrawals</vt:lpstr>
      <vt:lpstr>Drug discovery paradigms: Integrative</vt:lpstr>
      <vt:lpstr>PowerPoint Presentation</vt:lpstr>
      <vt:lpstr>PowerPoint Presentation</vt:lpstr>
      <vt:lpstr>PowerPoint Presentation</vt:lpstr>
      <vt:lpstr>PowerPoint Presentation</vt:lpstr>
      <vt:lpstr>PowerPoint Presentation</vt:lpstr>
      <vt:lpstr>Drug Discovery Paradigms: Take home messages</vt:lpstr>
    </vt:vector>
  </TitlesOfParts>
  <Company>Indiana University/Informatics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 Discovery Paradigms and History</dc:title>
  <dc:creator>dj wild;jj yang</dc:creator>
  <cp:lastModifiedBy>jjyang</cp:lastModifiedBy>
  <cp:revision>106</cp:revision>
  <dcterms:created xsi:type="dcterms:W3CDTF">2013-10-03T14:41:31Z</dcterms:created>
  <dcterms:modified xsi:type="dcterms:W3CDTF">2017-09-08T15:46:10Z</dcterms:modified>
</cp:coreProperties>
</file>