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6"/>
  </p:notesMasterIdLst>
  <p:sldIdLst>
    <p:sldId id="256" r:id="rId2"/>
    <p:sldId id="271" r:id="rId3"/>
    <p:sldId id="280" r:id="rId4"/>
    <p:sldId id="277" r:id="rId5"/>
    <p:sldId id="278" r:id="rId6"/>
    <p:sldId id="274" r:id="rId7"/>
    <p:sldId id="281" r:id="rId8"/>
    <p:sldId id="276" r:id="rId9"/>
    <p:sldId id="275" r:id="rId10"/>
    <p:sldId id="273" r:id="rId11"/>
    <p:sldId id="272" r:id="rId12"/>
    <p:sldId id="269" r:id="rId13"/>
    <p:sldId id="270" r:id="rId14"/>
    <p:sldId id="27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47" autoAdjust="0"/>
  </p:normalViewPr>
  <p:slideViewPr>
    <p:cSldViewPr snapToGrid="0" snapToObjects="1">
      <p:cViewPr varScale="1">
        <p:scale>
          <a:sx n="120" d="100"/>
          <a:sy n="120" d="100"/>
        </p:scale>
        <p:origin x="13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EA7A7-2DA6-464B-BA66-D617B089ECF4}" type="datetimeFigureOut">
              <a:t>9/15/2017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6A73B-2916-0E4B-9CA8-24B50B57EB13}" type="slidenum">
              <a:t>‹#›</a:t>
            </a:fld>
            <a:endParaRPr lang="en-US"/>
          </a:p>
        </p:txBody>
      </p:sp>
    </p:spTree>
    <p:extLst>
      <p:ext uri="{BB962C8B-B14F-4D97-AF65-F5344CB8AC3E}">
        <p14:creationId xmlns:p14="http://schemas.microsoft.com/office/powerpoint/2010/main" val="40959179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(In 1998) this chemical, which was called ST1571 and eventually renamed Gleevec, entered its first clinical trial: a small phase I trial involving just 31 patients. Remarkably, all 31 individuals experienced complete remission; in other words, their blood counts returned to normal. In some of these patients, there was also cytogenetic remission, meaning that the Philadelphia chromosome was no longer found in their blood cells. As Druker noted, "That was virtually unheard of in a phase I clinical trial. Usually in a phase I clinical trial, if you see a 20% response rate, that's remarkable. We had a drug that was extremely well-tolerated and had a 100% response rate. It was absolutely incredible to see this unfold" (Taubes, 2003). Subsequent clinical trials produced results just as astonishing.</a:t>
            </a:r>
            <a:endParaRPr lang="en-US"/>
          </a:p>
        </p:txBody>
      </p:sp>
      <p:sp>
        <p:nvSpPr>
          <p:cNvPr id="4" name="Slide Number Placeholder 3"/>
          <p:cNvSpPr>
            <a:spLocks noGrp="1"/>
          </p:cNvSpPr>
          <p:nvPr>
            <p:ph type="sldNum" sz="quarter" idx="10"/>
          </p:nvPr>
        </p:nvSpPr>
        <p:spPr/>
        <p:txBody>
          <a:bodyPr/>
          <a:lstStyle/>
          <a:p>
            <a:fld id="{EAE6A73B-2916-0E4B-9CA8-24B50B57EB13}" type="slidenum">
              <a:rPr lang="en-US" smtClean="0"/>
              <a:t>5</a:t>
            </a:fld>
            <a:endParaRPr lang="en-US"/>
          </a:p>
        </p:txBody>
      </p:sp>
    </p:spTree>
    <p:extLst>
      <p:ext uri="{BB962C8B-B14F-4D97-AF65-F5344CB8AC3E}">
        <p14:creationId xmlns:p14="http://schemas.microsoft.com/office/powerpoint/2010/main" val="1902986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435099"/>
          </a:xfrm>
        </p:spPr>
        <p:txBody>
          <a:bodyPr anchor="b">
            <a:noAutofit/>
          </a:bodyPr>
          <a:lstStyle>
            <a:lvl1pPr>
              <a:defRPr sz="4000" cap="none" baseline="0">
                <a:latin typeface="Avenir Next Condensed Demi Bold"/>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052129"/>
            <a:ext cx="6400800" cy="1735771"/>
          </a:xfrm>
        </p:spPr>
        <p:txBody>
          <a:bodyPr/>
          <a:lstStyle>
            <a:lvl1pPr marL="0" indent="0" algn="l">
              <a:buNone/>
              <a:defRPr>
                <a:solidFill>
                  <a:schemeClr val="tx1">
                    <a:lumMod val="75000"/>
                    <a:lumOff val="25000"/>
                  </a:schemeClr>
                </a:solidFill>
                <a:latin typeface="Avenir Next Condensed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29286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8CC057FC-95B6-4D89-AFDA-ABA33EE921E5}" type="datetime2">
              <a:rPr lang="en-US" smtClean="0"/>
              <a:t>Friday, September 15, 2017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EC4549AC-EB31-477F-92A9-B1988E232878}" type="datetime2">
              <a:rPr lang="en-US" smtClean="0"/>
              <a:t>Friday, September 15, 2017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9933D019-A32C-4EAD-B8E6-DBDA699692FD}" type="datetime2">
              <a:rPr lang="en-US" smtClean="0"/>
              <a:t>Friday, September 15, 2017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50972B2-CA5C-437D-87D0-8081271A9E4B}" type="datetime2">
              <a:rPr lang="en-US" smtClean="0"/>
              <a:t>Friday, September 15, 2017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79CD4847-11EF-4466-A8AD-85CDB7B49118}" type="datetime2">
              <a:rPr lang="en-US" smtClean="0"/>
              <a:t>Friday, September 15, 2017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F168457A-3AB9-4880-8A0C-9F8524491207}" type="datetime2">
              <a:rPr lang="en-US" smtClean="0"/>
              <a:t>Friday, September 15, 2017</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3FE976D3-5B7F-4300-ABED-C91F1B2AE209}" type="datetime2">
              <a:rPr lang="en-US" smtClean="0"/>
              <a:t>Friday, September 15, 2017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EBDC1E59-17DD-41CE-97CA-624A472382D4}" type="datetime2">
              <a:rPr lang="en-US" smtClean="0"/>
              <a:t>Friday, September 15, 2017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201" y="155323"/>
            <a:ext cx="8750200" cy="58812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0201" y="840242"/>
            <a:ext cx="8750200" cy="56367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mbria"/>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mbria"/>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mbria"/>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mbria"/>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mbria"/>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pen.hpi.de/courses/ehealth2016"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we.analyzegenomes.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Bioinformatics and Medicine</a:t>
            </a:r>
            <a:endParaRPr lang="en-US"/>
          </a:p>
        </p:txBody>
      </p:sp>
      <p:pic>
        <p:nvPicPr>
          <p:cNvPr id="4" name="Picture 3" descr="DSDHT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92490" y="6176952"/>
            <a:ext cx="626506" cy="591422"/>
          </a:xfrm>
          <a:prstGeom prst="rect">
            <a:avLst/>
          </a:prstGeom>
        </p:spPr>
      </p:pic>
      <p:sp>
        <p:nvSpPr>
          <p:cNvPr id="8" name="Subtitle 2"/>
          <p:cNvSpPr>
            <a:spLocks noGrp="1"/>
          </p:cNvSpPr>
          <p:nvPr>
            <p:ph type="subTitle" idx="1"/>
          </p:nvPr>
        </p:nvSpPr>
        <p:spPr>
          <a:xfrm>
            <a:off x="685800" y="3013853"/>
            <a:ext cx="7998287" cy="1752600"/>
          </a:xfrm>
        </p:spPr>
        <p:txBody>
          <a:bodyPr/>
          <a:lstStyle/>
          <a:p>
            <a:r>
              <a:rPr lang="en-US" dirty="0" smtClean="0"/>
              <a:t>Jeremy Yang</a:t>
            </a:r>
            <a:endParaRPr lang="en-US" dirty="0"/>
          </a:p>
          <a:p>
            <a:r>
              <a:rPr lang="en-US"/>
              <a:t>Associate </a:t>
            </a:r>
            <a:r>
              <a:rPr lang="en-US" smtClean="0"/>
              <a:t>Instructor</a:t>
            </a:r>
            <a:r>
              <a:rPr lang="en-US"/>
              <a:t/>
            </a:r>
            <a:br>
              <a:rPr lang="en-US"/>
            </a:br>
            <a:r>
              <a:rPr lang="en-US" smtClean="0"/>
              <a:t>IU School </a:t>
            </a:r>
            <a:r>
              <a:rPr lang="en-US" dirty="0"/>
              <a:t>of Informatics and Computing</a:t>
            </a:r>
          </a:p>
          <a:p>
            <a:r>
              <a:rPr lang="en-US" dirty="0"/>
              <a:t> </a:t>
            </a:r>
          </a:p>
        </p:txBody>
      </p:sp>
      <p:sp>
        <p:nvSpPr>
          <p:cNvPr id="9" name="Title 1"/>
          <p:cNvSpPr txBox="1">
            <a:spLocks/>
          </p:cNvSpPr>
          <p:nvPr/>
        </p:nvSpPr>
        <p:spPr>
          <a:xfrm>
            <a:off x="685800" y="4623799"/>
            <a:ext cx="7998288" cy="588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a:lstStyle>
          <a:p>
            <a:r>
              <a:rPr lang="en-US" sz="2000" i="1" smtClean="0"/>
              <a:t>Instructor: Prof. Joanne Luciano</a:t>
            </a:r>
            <a:endParaRPr lang="en-US" sz="2000" i="1" dirty="0"/>
          </a:p>
        </p:txBody>
      </p:sp>
      <p:sp>
        <p:nvSpPr>
          <p:cNvPr id="11" name="Subtitle 2"/>
          <p:cNvSpPr txBox="1">
            <a:spLocks/>
          </p:cNvSpPr>
          <p:nvPr/>
        </p:nvSpPr>
        <p:spPr>
          <a:xfrm>
            <a:off x="1495406" y="6176952"/>
            <a:ext cx="4882342" cy="591421"/>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Avenir Next Condensed Medium"/>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Cambria"/>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Cambria"/>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Cambria"/>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Cambria"/>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sz="1400"/>
              <a:t>DATA SCIENCE FOR DRUG DISCOVERY, HEALTH AND TRANSLATIONAL </a:t>
            </a:r>
            <a:r>
              <a:rPr lang="en-US" sz="1400" smtClean="0"/>
              <a:t>MEDICINE (DSDHT) INFO I-590</a:t>
            </a:r>
            <a:endParaRPr lang="en-US" sz="1400"/>
          </a:p>
        </p:txBody>
      </p:sp>
    </p:spTree>
    <p:extLst>
      <p:ext uri="{BB962C8B-B14F-4D97-AF65-F5344CB8AC3E}">
        <p14:creationId xmlns:p14="http://schemas.microsoft.com/office/powerpoint/2010/main" val="1015053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168980"/>
          </a:xfrm>
        </p:spPr>
        <p:txBody>
          <a:bodyPr/>
          <a:lstStyle/>
          <a:p>
            <a:r>
              <a:rPr lang="en-US" smtClean="0"/>
              <a:t>Bioinformatics and Medicine</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0" y="6439167"/>
            <a:ext cx="9143999" cy="369332"/>
          </a:xfrm>
          <a:prstGeom prst="rect">
            <a:avLst/>
          </a:prstGeom>
        </p:spPr>
        <p:txBody>
          <a:bodyPr wrap="square">
            <a:spAutoFit/>
          </a:bodyPr>
          <a:lstStyle/>
          <a:p>
            <a:pPr algn="ctr"/>
            <a:r>
              <a:rPr lang="en-US"/>
              <a:t>http://www.nature.com/scitable/topicpage/huntington-s-disease-the-discovery-of-the-851</a:t>
            </a: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b="30299"/>
          <a:stretch/>
        </p:blipFill>
        <p:spPr>
          <a:xfrm>
            <a:off x="270523" y="1204913"/>
            <a:ext cx="8612718" cy="4975170"/>
          </a:xfrm>
          <a:prstGeom prst="rect">
            <a:avLst/>
          </a:prstGeom>
          <a:ln w="28575">
            <a:solidFill>
              <a:schemeClr val="bg1">
                <a:lumMod val="50000"/>
              </a:schemeClr>
            </a:solidFill>
          </a:ln>
        </p:spPr>
      </p:pic>
    </p:spTree>
    <p:extLst>
      <p:ext uri="{BB962C8B-B14F-4D97-AF65-F5344CB8AC3E}">
        <p14:creationId xmlns:p14="http://schemas.microsoft.com/office/powerpoint/2010/main" val="29438495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168980"/>
          </a:xfrm>
        </p:spPr>
        <p:txBody>
          <a:bodyPr/>
          <a:lstStyle/>
          <a:p>
            <a:r>
              <a:rPr lang="en-US" smtClean="0"/>
              <a:t>Bioinformatics and Medicine</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0" y="6439167"/>
            <a:ext cx="9143999" cy="369332"/>
          </a:xfrm>
          <a:prstGeom prst="rect">
            <a:avLst/>
          </a:prstGeom>
        </p:spPr>
        <p:txBody>
          <a:bodyPr wrap="square">
            <a:spAutoFit/>
          </a:bodyPr>
          <a:lstStyle/>
          <a:p>
            <a:r>
              <a:rPr lang="en-US"/>
              <a:t>http://www.nature.com/scitable/topicpage/proto-oncogenes-to-oncogenes-to-cancer-883</a:t>
            </a: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b="26816"/>
          <a:stretch/>
        </p:blipFill>
        <p:spPr>
          <a:xfrm>
            <a:off x="0" y="1433513"/>
            <a:ext cx="9144000" cy="4822384"/>
          </a:xfrm>
          <a:prstGeom prst="rect">
            <a:avLst/>
          </a:prstGeom>
          <a:ln w="28575">
            <a:solidFill>
              <a:schemeClr val="bg1">
                <a:lumMod val="50000"/>
              </a:schemeClr>
            </a:solidFill>
          </a:ln>
        </p:spPr>
      </p:pic>
    </p:spTree>
    <p:extLst>
      <p:ext uri="{BB962C8B-B14F-4D97-AF65-F5344CB8AC3E}">
        <p14:creationId xmlns:p14="http://schemas.microsoft.com/office/powerpoint/2010/main" val="260594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765383"/>
          </a:xfrm>
        </p:spPr>
        <p:txBody>
          <a:bodyPr/>
          <a:lstStyle/>
          <a:p>
            <a:r>
              <a:rPr lang="en-US" smtClean="0"/>
              <a:t>Bioinformatics and Medicine</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val="0"/>
              </a:ext>
            </a:extLst>
          </a:blip>
          <a:srcRect t="9010" r="1848" b="28757"/>
          <a:stretch/>
        </p:blipFill>
        <p:spPr>
          <a:xfrm>
            <a:off x="431542" y="1048108"/>
            <a:ext cx="8302555" cy="4728378"/>
          </a:xfrm>
          <a:prstGeom prst="rect">
            <a:avLst/>
          </a:prstGeom>
        </p:spPr>
      </p:pic>
      <p:sp>
        <p:nvSpPr>
          <p:cNvPr id="3" name="Rectangle 2"/>
          <p:cNvSpPr/>
          <p:nvPr/>
        </p:nvSpPr>
        <p:spPr>
          <a:xfrm>
            <a:off x="190650" y="6099496"/>
            <a:ext cx="8795694" cy="646331"/>
          </a:xfrm>
          <a:prstGeom prst="rect">
            <a:avLst/>
          </a:prstGeom>
        </p:spPr>
        <p:txBody>
          <a:bodyPr wrap="square">
            <a:spAutoFit/>
          </a:bodyPr>
          <a:lstStyle/>
          <a:p>
            <a:r>
              <a:rPr lang="en-US"/>
              <a:t>Code of Life, when computer science meets genetics, HPI </a:t>
            </a:r>
            <a:r>
              <a:rPr lang="en-US" smtClean="0"/>
              <a:t>MOOC,</a:t>
            </a:r>
            <a:endParaRPr lang="en-US"/>
          </a:p>
          <a:p>
            <a:r>
              <a:rPr lang="en-US" smtClean="0">
                <a:hlinkClick r:id="rId3"/>
              </a:rPr>
              <a:t>https</a:t>
            </a:r>
            <a:r>
              <a:rPr lang="en-US">
                <a:hlinkClick r:id="rId3"/>
              </a:rPr>
              <a:t>://</a:t>
            </a:r>
            <a:r>
              <a:rPr lang="en-US" smtClean="0">
                <a:hlinkClick r:id="rId3"/>
              </a:rPr>
              <a:t>open.hpi.de/courses/ehealth2016</a:t>
            </a:r>
            <a:r>
              <a:rPr lang="en-US" smtClean="0"/>
              <a:t>, </a:t>
            </a:r>
            <a:r>
              <a:rPr lang="en-US" smtClean="0">
                <a:hlinkClick r:id="rId4"/>
              </a:rPr>
              <a:t>https</a:t>
            </a:r>
            <a:r>
              <a:rPr lang="en-US">
                <a:hlinkClick r:id="rId4"/>
              </a:rPr>
              <a:t>://we.analyzegenomes.com</a:t>
            </a:r>
            <a:r>
              <a:rPr lang="en-US" smtClean="0">
                <a:hlinkClick r:id="rId4"/>
              </a:rPr>
              <a:t>/</a:t>
            </a:r>
            <a:endParaRPr lang="en-US" smtClean="0"/>
          </a:p>
        </p:txBody>
      </p:sp>
    </p:spTree>
    <p:extLst>
      <p:ext uri="{BB962C8B-B14F-4D97-AF65-F5344CB8AC3E}">
        <p14:creationId xmlns:p14="http://schemas.microsoft.com/office/powerpoint/2010/main" val="3885322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625852"/>
          </a:xfrm>
        </p:spPr>
        <p:txBody>
          <a:bodyPr/>
          <a:lstStyle/>
          <a:p>
            <a:r>
              <a:rPr lang="en-US" smtClean="0"/>
              <a:t>Bioinformatics and Medicine: </a:t>
            </a:r>
            <a:br>
              <a:rPr lang="en-US" smtClean="0"/>
            </a:br>
            <a:r>
              <a:rPr lang="en-US" smtClean="0"/>
              <a:t>Data Science Applications</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Content Placeholder 2"/>
          <p:cNvSpPr>
            <a:spLocks noGrp="1"/>
          </p:cNvSpPr>
          <p:nvPr>
            <p:ph idx="1"/>
          </p:nvPr>
        </p:nvSpPr>
        <p:spPr>
          <a:xfrm>
            <a:off x="333375" y="1962150"/>
            <a:ext cx="8448675" cy="4514849"/>
          </a:xfrm>
        </p:spPr>
        <p:txBody>
          <a:bodyPr/>
          <a:lstStyle/>
          <a:p>
            <a:r>
              <a:rPr lang="en-US" smtClean="0"/>
              <a:t>Bibliology &amp; WWW programming</a:t>
            </a:r>
          </a:p>
          <a:p>
            <a:r>
              <a:rPr lang="en-US" smtClean="0"/>
              <a:t>GWAS, Genome Wide Association Studies</a:t>
            </a:r>
          </a:p>
          <a:p>
            <a:pPr lvl="1"/>
            <a:r>
              <a:rPr lang="en-US" smtClean="0"/>
              <a:t>SNPs vs phenotypes (disease)</a:t>
            </a:r>
          </a:p>
          <a:p>
            <a:r>
              <a:rPr lang="en-US" smtClean="0"/>
              <a:t>Gene Expression data analyses</a:t>
            </a:r>
          </a:p>
          <a:p>
            <a:pPr lvl="1"/>
            <a:r>
              <a:rPr lang="en-US" smtClean="0"/>
              <a:t>Present vs functional</a:t>
            </a:r>
          </a:p>
          <a:p>
            <a:r>
              <a:rPr lang="en-US" smtClean="0"/>
              <a:t>Sequence alignment &amp; similarity analyses (e.g. BLAST)</a:t>
            </a:r>
          </a:p>
          <a:p>
            <a:r>
              <a:rPr lang="en-US" smtClean="0"/>
              <a:t>Cross-species analysis via gene homology/orthology</a:t>
            </a:r>
          </a:p>
          <a:p>
            <a:r>
              <a:rPr lang="en-US" smtClean="0"/>
              <a:t>Gene-gene/protein-protein interaction network analysis</a:t>
            </a:r>
          </a:p>
          <a:p>
            <a:r>
              <a:rPr lang="en-US" smtClean="0"/>
              <a:t>Pathways, reactomics, metabolomics</a:t>
            </a:r>
            <a:endParaRPr lang="en-US"/>
          </a:p>
        </p:txBody>
      </p:sp>
    </p:spTree>
    <p:extLst>
      <p:ext uri="{BB962C8B-B14F-4D97-AF65-F5344CB8AC3E}">
        <p14:creationId xmlns:p14="http://schemas.microsoft.com/office/powerpoint/2010/main" val="11282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625852"/>
          </a:xfrm>
        </p:spPr>
        <p:txBody>
          <a:bodyPr/>
          <a:lstStyle/>
          <a:p>
            <a:r>
              <a:rPr lang="en-US" smtClean="0"/>
              <a:t>Bioinformatics and Medicine: </a:t>
            </a:r>
            <a:br>
              <a:rPr lang="en-US" smtClean="0"/>
            </a:br>
            <a:r>
              <a:rPr lang="en-US" smtClean="0"/>
              <a:t>Take home messages</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Content Placeholder 2"/>
          <p:cNvSpPr>
            <a:spLocks noGrp="1"/>
          </p:cNvSpPr>
          <p:nvPr>
            <p:ph idx="1"/>
          </p:nvPr>
        </p:nvSpPr>
        <p:spPr>
          <a:xfrm>
            <a:off x="333375" y="1962150"/>
            <a:ext cx="8448675" cy="4514849"/>
          </a:xfrm>
        </p:spPr>
        <p:txBody>
          <a:bodyPr/>
          <a:lstStyle/>
          <a:p>
            <a:r>
              <a:rPr lang="en-US" smtClean="0"/>
              <a:t>Bioinformatics addresses the molecular basis of health and disease.</a:t>
            </a:r>
          </a:p>
          <a:p>
            <a:r>
              <a:rPr lang="en-US" smtClean="0"/>
              <a:t>Genomic variations between individuals, tissues and cells can help explain and address disease.</a:t>
            </a:r>
          </a:p>
          <a:p>
            <a:r>
              <a:rPr lang="en-US" smtClean="0"/>
              <a:t>Bioinformatics and Data Science can be used across the translational spectrum, from basic to clinical science, in medical practice and personal health.</a:t>
            </a:r>
            <a:endParaRPr lang="en-US"/>
          </a:p>
        </p:txBody>
      </p:sp>
    </p:spTree>
    <p:extLst>
      <p:ext uri="{BB962C8B-B14F-4D97-AF65-F5344CB8AC3E}">
        <p14:creationId xmlns:p14="http://schemas.microsoft.com/office/powerpoint/2010/main" val="2551962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89466" y="920931"/>
            <a:ext cx="2303905" cy="3023496"/>
          </a:xfrm>
          <a:prstGeom prst="rect">
            <a:avLst/>
          </a:prstGeom>
        </p:spPr>
      </p:pic>
      <p:sp>
        <p:nvSpPr>
          <p:cNvPr id="2" name="Title 1"/>
          <p:cNvSpPr>
            <a:spLocks noGrp="1"/>
          </p:cNvSpPr>
          <p:nvPr>
            <p:ph type="title"/>
          </p:nvPr>
        </p:nvSpPr>
        <p:spPr>
          <a:xfrm>
            <a:off x="140201" y="155323"/>
            <a:ext cx="5607456" cy="1568974"/>
          </a:xfrm>
          <a:solidFill>
            <a:schemeClr val="bg1"/>
          </a:solidFill>
        </p:spPr>
        <p:txBody>
          <a:bodyPr/>
          <a:lstStyle/>
          <a:p>
            <a:r>
              <a:rPr lang="en-US" smtClean="0"/>
              <a:t>Bioinformatics and Medicine: </a:t>
            </a:r>
            <a:r>
              <a:rPr lang="en-US"/>
              <a:t> </a:t>
            </a:r>
            <a:r>
              <a:rPr lang="en-US" smtClean="0"/>
              <a:t/>
            </a:r>
            <a:br>
              <a:rPr lang="en-US" smtClean="0"/>
            </a:br>
            <a:r>
              <a:rPr lang="en-US" smtClean="0"/>
              <a:t>Hype vs Reality</a:t>
            </a:r>
            <a:endParaRPr lang="en-US"/>
          </a:p>
        </p:txBody>
      </p:sp>
      <p:sp>
        <p:nvSpPr>
          <p:cNvPr id="6" name="Rectangle 1"/>
          <p:cNvSpPr>
            <a:spLocks noChangeArrowheads="1"/>
          </p:cNvSpPr>
          <p:nvPr/>
        </p:nvSpPr>
        <p:spPr bwMode="auto">
          <a:xfrm>
            <a:off x="1628775" y="181188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TextBox 14"/>
          <p:cNvSpPr txBox="1"/>
          <p:nvPr/>
        </p:nvSpPr>
        <p:spPr>
          <a:xfrm>
            <a:off x="4385903" y="6285020"/>
            <a:ext cx="4519749" cy="646331"/>
          </a:xfrm>
          <a:prstGeom prst="rect">
            <a:avLst/>
          </a:prstGeom>
          <a:noFill/>
        </p:spPr>
        <p:txBody>
          <a:bodyPr wrap="square" rtlCol="0">
            <a:spAutoFit/>
          </a:bodyPr>
          <a:lstStyle/>
          <a:p>
            <a:pPr algn="ctr"/>
            <a:r>
              <a:rPr lang="en-US" smtClean="0"/>
              <a:t>HGP: Craig Venter and Francis Collins, 2000</a:t>
            </a:r>
            <a:endParaRPr lang="en-US"/>
          </a:p>
        </p:txBody>
      </p:sp>
      <p:sp>
        <p:nvSpPr>
          <p:cNvPr id="16" name="Rectangle 15"/>
          <p:cNvSpPr/>
          <p:nvPr/>
        </p:nvSpPr>
        <p:spPr>
          <a:xfrm>
            <a:off x="140201" y="1732259"/>
            <a:ext cx="4170542" cy="1200329"/>
          </a:xfrm>
          <a:prstGeom prst="rect">
            <a:avLst/>
          </a:prstGeom>
        </p:spPr>
        <p:txBody>
          <a:bodyPr wrap="square">
            <a:spAutoFit/>
          </a:bodyPr>
          <a:lstStyle/>
          <a:p>
            <a:pPr algn="just"/>
            <a:r>
              <a:rPr lang="en-US" i="1">
                <a:solidFill>
                  <a:srgbClr val="666666"/>
                </a:solidFill>
                <a:latin typeface="Tahoma" panose="020B0604030504040204" pitchFamily="34" charset="0"/>
              </a:rPr>
              <a:t>“What more powerful form of study of mankind could there be than to read our own instruction book” </a:t>
            </a:r>
            <a:r>
              <a:rPr lang="en-US">
                <a:solidFill>
                  <a:srgbClr val="666666"/>
                </a:solidFill>
                <a:latin typeface="Tahoma" panose="020B0604030504040204" pitchFamily="34" charset="0"/>
              </a:rPr>
              <a:t>– Francis S. Collins, Director, NIH</a:t>
            </a:r>
            <a:r>
              <a:rPr lang="en-US" smtClean="0">
                <a:solidFill>
                  <a:srgbClr val="666666"/>
                </a:solidFill>
                <a:latin typeface="Tahoma" panose="020B0604030504040204" pitchFamily="34" charset="0"/>
              </a:rPr>
              <a:t>.</a:t>
            </a:r>
          </a:p>
        </p:txBody>
      </p:sp>
      <p:pic>
        <p:nvPicPr>
          <p:cNvPr id="17" name="Picture 1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6300" y="3995045"/>
            <a:ext cx="4405449" cy="2188739"/>
          </a:xfrm>
          <a:prstGeom prst="rect">
            <a:avLst/>
          </a:prstGeom>
        </p:spPr>
      </p:pic>
      <p:pic>
        <p:nvPicPr>
          <p:cNvPr id="18" name="Picture 1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12192" y="3572691"/>
            <a:ext cx="4031445" cy="2519653"/>
          </a:xfrm>
          <a:prstGeom prst="rect">
            <a:avLst/>
          </a:prstGeom>
        </p:spPr>
      </p:pic>
    </p:spTree>
    <p:extLst>
      <p:ext uri="{BB962C8B-B14F-4D97-AF65-F5344CB8AC3E}">
        <p14:creationId xmlns:p14="http://schemas.microsoft.com/office/powerpoint/2010/main" val="20179540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809527"/>
          </a:xfrm>
        </p:spPr>
        <p:txBody>
          <a:bodyPr/>
          <a:lstStyle/>
          <a:p>
            <a:r>
              <a:rPr lang="en-US" smtClean="0"/>
              <a:t>Bioinformatics and Medicine: </a:t>
            </a:r>
            <a:r>
              <a:rPr lang="en-US"/>
              <a:t> </a:t>
            </a:r>
            <a:r>
              <a:rPr lang="en-US" smtClean="0"/>
              <a:t/>
            </a:r>
            <a:br>
              <a:rPr lang="en-US" smtClean="0"/>
            </a:br>
            <a:r>
              <a:rPr lang="en-US" smtClean="0"/>
              <a:t>Gleevec, a motivating example</a:t>
            </a:r>
            <a:endParaRPr lang="en-US"/>
          </a:p>
        </p:txBody>
      </p:sp>
      <p:sp>
        <p:nvSpPr>
          <p:cNvPr id="6" name="Rectangle 1"/>
          <p:cNvSpPr>
            <a:spLocks noChangeArrowheads="1"/>
          </p:cNvSpPr>
          <p:nvPr/>
        </p:nvSpPr>
        <p:spPr bwMode="auto">
          <a:xfrm>
            <a:off x="1628775" y="181188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0" y="6180668"/>
            <a:ext cx="9143999" cy="646331"/>
          </a:xfrm>
          <a:prstGeom prst="rect">
            <a:avLst/>
          </a:prstGeom>
        </p:spPr>
        <p:txBody>
          <a:bodyPr wrap="square">
            <a:spAutoFit/>
          </a:bodyPr>
          <a:lstStyle/>
          <a:p>
            <a:pPr algn="ctr"/>
            <a:r>
              <a:rPr lang="en-US" smtClean="0"/>
              <a:t>From Scitable, by Nature Education, NPG,</a:t>
            </a:r>
          </a:p>
          <a:p>
            <a:pPr algn="ctr"/>
            <a:r>
              <a:rPr lang="en-US"/>
              <a:t> </a:t>
            </a:r>
            <a:r>
              <a:rPr lang="en-US" sz="1600"/>
              <a:t>http://www.nature.com/scitable/topicpage/gleevec-the-breakthrough-in-cancer-treatment-565</a:t>
            </a:r>
          </a:p>
        </p:txBody>
      </p:sp>
      <p:pic>
        <p:nvPicPr>
          <p:cNvPr id="11" name="Picture 10"/>
          <p:cNvPicPr>
            <a:picLocks noChangeAspect="1"/>
          </p:cNvPicPr>
          <p:nvPr/>
        </p:nvPicPr>
        <p:blipFill rotWithShape="1">
          <a:blip r:embed="rId2" cstate="email">
            <a:extLst>
              <a:ext uri="{28A0092B-C50C-407E-A947-70E740481C1C}">
                <a14:useLocalDpi xmlns:a14="http://schemas.microsoft.com/office/drawing/2010/main" val="0"/>
              </a:ext>
            </a:extLst>
          </a:blip>
          <a:srcRect t="10612" b="73800"/>
          <a:stretch/>
        </p:blipFill>
        <p:spPr>
          <a:xfrm>
            <a:off x="0" y="1662113"/>
            <a:ext cx="9144000" cy="950233"/>
          </a:xfrm>
          <a:prstGeom prst="rect">
            <a:avLst/>
          </a:prstGeom>
          <a:ln w="28575">
            <a:noFill/>
          </a:ln>
        </p:spPr>
      </p:pic>
      <p:sp>
        <p:nvSpPr>
          <p:cNvPr id="12" name="Rectangle 11"/>
          <p:cNvSpPr/>
          <p:nvPr/>
        </p:nvSpPr>
        <p:spPr>
          <a:xfrm>
            <a:off x="140201" y="2833732"/>
            <a:ext cx="8820919" cy="2585323"/>
          </a:xfrm>
          <a:prstGeom prst="rect">
            <a:avLst/>
          </a:prstGeom>
        </p:spPr>
        <p:txBody>
          <a:bodyPr wrap="square">
            <a:spAutoFit/>
          </a:bodyPr>
          <a:lstStyle/>
          <a:p>
            <a:r>
              <a:rPr lang="en-US" smtClean="0">
                <a:solidFill>
                  <a:srgbClr val="333333"/>
                </a:solidFill>
                <a:latin typeface="Lucida Grande"/>
              </a:rPr>
              <a:t>"Some </a:t>
            </a:r>
            <a:r>
              <a:rPr lang="en-US">
                <a:solidFill>
                  <a:srgbClr val="333333"/>
                </a:solidFill>
                <a:latin typeface="Lucida Grande"/>
              </a:rPr>
              <a:t>say it's a miracle </a:t>
            </a:r>
            <a:r>
              <a:rPr lang="en-US">
                <a:solidFill>
                  <a:srgbClr val="068303"/>
                </a:solidFill>
                <a:latin typeface="Lucida Grande"/>
              </a:rPr>
              <a:t>drug</a:t>
            </a:r>
            <a:r>
              <a:rPr lang="en-US">
                <a:solidFill>
                  <a:srgbClr val="333333"/>
                </a:solidFill>
                <a:latin typeface="Lucida Grande"/>
              </a:rPr>
              <a:t>. Others call it a silver bullet. Gleevec, also marketed internationally as Glivec and sometimes referred to by its chemical name imatinib, entered the medical world with a bang. This medication was initially approved for use by the U.S. Food and Drug Administration (FDA) in 2001 for the treatment of chronic myelogenous leukemia (CML), a rare form of </a:t>
            </a:r>
            <a:r>
              <a:rPr lang="en-US">
                <a:solidFill>
                  <a:srgbClr val="068303"/>
                </a:solidFill>
                <a:latin typeface="Lucida Grande"/>
              </a:rPr>
              <a:t>cancer</a:t>
            </a:r>
            <a:r>
              <a:rPr lang="en-US">
                <a:solidFill>
                  <a:srgbClr val="333333"/>
                </a:solidFill>
                <a:latin typeface="Lucida Grande"/>
              </a:rPr>
              <a:t> that affects certain types of white blood cells. Since its initial approval, Gleevec has also been approved for use in patients with several types of gastrointestinal tumors. Currently, scientists continue to study the drug's effectiveness not only in various cancers, but also in other diseases, such as stroke (Su </a:t>
            </a:r>
            <a:r>
              <a:rPr lang="en-US" i="1">
                <a:solidFill>
                  <a:srgbClr val="333333"/>
                </a:solidFill>
                <a:latin typeface="Lucida Grande"/>
              </a:rPr>
              <a:t>et al</a:t>
            </a:r>
            <a:r>
              <a:rPr lang="en-US">
                <a:solidFill>
                  <a:srgbClr val="333333"/>
                </a:solidFill>
                <a:latin typeface="Lucida Grande"/>
              </a:rPr>
              <a:t>., 2008</a:t>
            </a:r>
            <a:r>
              <a:rPr lang="en-US" smtClean="0">
                <a:solidFill>
                  <a:srgbClr val="333333"/>
                </a:solidFill>
                <a:latin typeface="Lucida Grande"/>
              </a:rPr>
              <a:t>)."</a:t>
            </a:r>
            <a:endParaRPr lang="en-US"/>
          </a:p>
        </p:txBody>
      </p:sp>
      <p:sp>
        <p:nvSpPr>
          <p:cNvPr id="13" name="Rectangle 12"/>
          <p:cNvSpPr/>
          <p:nvPr/>
        </p:nvSpPr>
        <p:spPr>
          <a:xfrm>
            <a:off x="47295" y="1662113"/>
            <a:ext cx="9049407" cy="3964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039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809527"/>
          </a:xfrm>
        </p:spPr>
        <p:txBody>
          <a:bodyPr/>
          <a:lstStyle/>
          <a:p>
            <a:r>
              <a:rPr lang="en-US" smtClean="0"/>
              <a:t>Bioinformatics and Medicine: </a:t>
            </a:r>
            <a:r>
              <a:rPr lang="en-US"/>
              <a:t> </a:t>
            </a:r>
            <a:r>
              <a:rPr lang="en-US" smtClean="0"/>
              <a:t>Gleevec</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0" y="6180668"/>
            <a:ext cx="9143999" cy="646331"/>
          </a:xfrm>
          <a:prstGeom prst="rect">
            <a:avLst/>
          </a:prstGeom>
        </p:spPr>
        <p:txBody>
          <a:bodyPr wrap="square">
            <a:spAutoFit/>
          </a:bodyPr>
          <a:lstStyle/>
          <a:p>
            <a:pPr algn="ctr"/>
            <a:r>
              <a:rPr lang="en-US" smtClean="0"/>
              <a:t>From Scitable, by Nature Education, NPG,</a:t>
            </a:r>
          </a:p>
          <a:p>
            <a:pPr algn="ctr"/>
            <a:r>
              <a:rPr lang="en-US"/>
              <a:t> </a:t>
            </a:r>
            <a:r>
              <a:rPr lang="en-US" sz="1600"/>
              <a:t>http://www.nature.com/scitable/topicpage/gleevec-the-breakthrough-in-cancer-treatment-565</a:t>
            </a:r>
          </a:p>
        </p:txBody>
      </p:sp>
      <p:pic>
        <p:nvPicPr>
          <p:cNvPr id="11" name="Picture 10"/>
          <p:cNvPicPr>
            <a:picLocks noChangeAspect="1"/>
          </p:cNvPicPr>
          <p:nvPr/>
        </p:nvPicPr>
        <p:blipFill rotWithShape="1">
          <a:blip r:embed="rId2" cstate="email">
            <a:extLst>
              <a:ext uri="{28A0092B-C50C-407E-A947-70E740481C1C}">
                <a14:useLocalDpi xmlns:a14="http://schemas.microsoft.com/office/drawing/2010/main" val="0"/>
              </a:ext>
            </a:extLst>
          </a:blip>
          <a:srcRect t="10612" b="73800"/>
          <a:stretch/>
        </p:blipFill>
        <p:spPr>
          <a:xfrm>
            <a:off x="0" y="1055141"/>
            <a:ext cx="9144000" cy="950233"/>
          </a:xfrm>
          <a:prstGeom prst="rect">
            <a:avLst/>
          </a:prstGeom>
          <a:ln w="28575">
            <a:noFill/>
          </a:ln>
        </p:spPr>
      </p:pic>
      <p:sp>
        <p:nvSpPr>
          <p:cNvPr id="13" name="Rectangle 12"/>
          <p:cNvSpPr/>
          <p:nvPr/>
        </p:nvSpPr>
        <p:spPr>
          <a:xfrm>
            <a:off x="47295" y="1055141"/>
            <a:ext cx="9049407" cy="8997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333375" y="2245010"/>
            <a:ext cx="8448675" cy="3468413"/>
          </a:xfrm>
        </p:spPr>
        <p:txBody>
          <a:bodyPr/>
          <a:lstStyle/>
          <a:p>
            <a:r>
              <a:rPr lang="en-US" smtClean="0"/>
              <a:t>Gleevec inhibits a tyrosine kinase, a protein involved in cell division.</a:t>
            </a:r>
          </a:p>
          <a:p>
            <a:r>
              <a:rPr lang="en-US" smtClean="0"/>
              <a:t>Acute myelogenous leukemia (AML) associated with chromosomal abnormality in leukocytes (1950s, cytogenetics), a somatic mutation involving the BCR and ABL genes (1980s, sequencing).  </a:t>
            </a:r>
          </a:p>
          <a:p>
            <a:r>
              <a:rPr lang="en-US" smtClean="0"/>
              <a:t>The mutated ABL is an oncogene, BCR+ABL expressed in the abnormal tyrosine kinase which causes AML.</a:t>
            </a:r>
          </a:p>
          <a:p>
            <a:endParaRPr lang="en-US" smtClean="0"/>
          </a:p>
        </p:txBody>
      </p:sp>
    </p:spTree>
    <p:extLst>
      <p:ext uri="{BB962C8B-B14F-4D97-AF65-F5344CB8AC3E}">
        <p14:creationId xmlns:p14="http://schemas.microsoft.com/office/powerpoint/2010/main" val="1243555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809527"/>
          </a:xfrm>
        </p:spPr>
        <p:txBody>
          <a:bodyPr/>
          <a:lstStyle/>
          <a:p>
            <a:r>
              <a:rPr lang="en-US" smtClean="0"/>
              <a:t>Bioinformatics and Medicine: </a:t>
            </a:r>
            <a:r>
              <a:rPr lang="en-US"/>
              <a:t> </a:t>
            </a:r>
            <a:r>
              <a:rPr lang="en-US" smtClean="0"/>
              <a:t>Gleevec</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0" y="6180668"/>
            <a:ext cx="9143999" cy="646331"/>
          </a:xfrm>
          <a:prstGeom prst="rect">
            <a:avLst/>
          </a:prstGeom>
        </p:spPr>
        <p:txBody>
          <a:bodyPr wrap="square">
            <a:spAutoFit/>
          </a:bodyPr>
          <a:lstStyle/>
          <a:p>
            <a:pPr algn="ctr"/>
            <a:r>
              <a:rPr lang="en-US" smtClean="0"/>
              <a:t>From Scitable, by Nature Education, NPG,</a:t>
            </a:r>
          </a:p>
          <a:p>
            <a:pPr algn="ctr"/>
            <a:r>
              <a:rPr lang="en-US"/>
              <a:t> </a:t>
            </a:r>
            <a:r>
              <a:rPr lang="en-US" sz="1600"/>
              <a:t>http://www.nature.com/scitable/topicpage/gleevec-the-breakthrough-in-cancer-treatment-565</a:t>
            </a:r>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val="0"/>
              </a:ext>
            </a:extLst>
          </a:blip>
          <a:srcRect t="10612" b="73800"/>
          <a:stretch/>
        </p:blipFill>
        <p:spPr>
          <a:xfrm>
            <a:off x="0" y="1055141"/>
            <a:ext cx="9144000" cy="950233"/>
          </a:xfrm>
          <a:prstGeom prst="rect">
            <a:avLst/>
          </a:prstGeom>
          <a:ln w="28575">
            <a:noFill/>
          </a:ln>
        </p:spPr>
      </p:pic>
      <p:sp>
        <p:nvSpPr>
          <p:cNvPr id="13" name="Rectangle 12"/>
          <p:cNvSpPr/>
          <p:nvPr/>
        </p:nvSpPr>
        <p:spPr>
          <a:xfrm>
            <a:off x="47295" y="1055141"/>
            <a:ext cx="9049407" cy="8997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48122" y="2221791"/>
            <a:ext cx="4042279" cy="2970377"/>
          </a:xfrm>
          <a:prstGeom prst="rect">
            <a:avLst/>
          </a:prstGeom>
          <a:ln w="28575">
            <a:solidFill>
              <a:schemeClr val="bg1">
                <a:lumMod val="65000"/>
              </a:schemeClr>
            </a:solidFill>
          </a:ln>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57480" y="2221791"/>
            <a:ext cx="4214518" cy="3200135"/>
          </a:xfrm>
          <a:prstGeom prst="rect">
            <a:avLst/>
          </a:prstGeom>
        </p:spPr>
      </p:pic>
      <p:sp>
        <p:nvSpPr>
          <p:cNvPr id="12" name="Rectangle 11"/>
          <p:cNvSpPr/>
          <p:nvPr/>
        </p:nvSpPr>
        <p:spPr>
          <a:xfrm>
            <a:off x="4848122" y="5271453"/>
            <a:ext cx="4214518" cy="369332"/>
          </a:xfrm>
          <a:prstGeom prst="rect">
            <a:avLst/>
          </a:prstGeom>
        </p:spPr>
        <p:txBody>
          <a:bodyPr wrap="square">
            <a:spAutoFit/>
          </a:bodyPr>
          <a:lstStyle/>
          <a:p>
            <a:pPr algn="ctr"/>
            <a:r>
              <a:rPr lang="en-US" smtClean="0"/>
              <a:t>ABL1 with Gleevec in ATP binding site</a:t>
            </a:r>
            <a:endParaRPr lang="en-US" sz="1600"/>
          </a:p>
        </p:txBody>
      </p:sp>
      <p:sp>
        <p:nvSpPr>
          <p:cNvPr id="14" name="Rectangle 13"/>
          <p:cNvSpPr/>
          <p:nvPr/>
        </p:nvSpPr>
        <p:spPr>
          <a:xfrm>
            <a:off x="357480" y="5431965"/>
            <a:ext cx="4214518" cy="369332"/>
          </a:xfrm>
          <a:prstGeom prst="rect">
            <a:avLst/>
          </a:prstGeom>
        </p:spPr>
        <p:txBody>
          <a:bodyPr wrap="square">
            <a:spAutoFit/>
          </a:bodyPr>
          <a:lstStyle/>
          <a:p>
            <a:pPr algn="ctr"/>
            <a:r>
              <a:rPr lang="en-US" smtClean="0"/>
              <a:t>The Philadelphia chromosome</a:t>
            </a:r>
            <a:endParaRPr lang="en-US" sz="1600"/>
          </a:p>
        </p:txBody>
      </p:sp>
    </p:spTree>
    <p:extLst>
      <p:ext uri="{BB962C8B-B14F-4D97-AF65-F5344CB8AC3E}">
        <p14:creationId xmlns:p14="http://schemas.microsoft.com/office/powerpoint/2010/main" val="38889912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454" y="6110714"/>
            <a:ext cx="8644459" cy="646331"/>
          </a:xfrm>
          <a:prstGeom prst="rect">
            <a:avLst/>
          </a:prstGeom>
        </p:spPr>
        <p:txBody>
          <a:bodyPr wrap="square">
            <a:spAutoFit/>
          </a:bodyPr>
          <a:lstStyle/>
          <a:p>
            <a:r>
              <a:rPr lang="en-US" smtClean="0">
                <a:solidFill>
                  <a:srgbClr val="000000"/>
                </a:solidFill>
                <a:latin typeface="arial" panose="020B0604020202020204" pitchFamily="34" charset="0"/>
              </a:rPr>
              <a:t>From: An </a:t>
            </a:r>
            <a:r>
              <a:rPr lang="en-US">
                <a:solidFill>
                  <a:srgbClr val="000000"/>
                </a:solidFill>
                <a:latin typeface="arial" panose="020B0604020202020204" pitchFamily="34" charset="0"/>
              </a:rPr>
              <a:t>Introduction to Genetic Analysis. 7th </a:t>
            </a:r>
            <a:r>
              <a:rPr lang="en-US" smtClean="0">
                <a:solidFill>
                  <a:srgbClr val="000000"/>
                </a:solidFill>
                <a:latin typeface="arial" panose="020B0604020202020204" pitchFamily="34" charset="0"/>
              </a:rPr>
              <a:t>ed., Griffiths, </a:t>
            </a:r>
            <a:r>
              <a:rPr lang="en-US">
                <a:solidFill>
                  <a:srgbClr val="000000"/>
                </a:solidFill>
                <a:latin typeface="arial" panose="020B0604020202020204" pitchFamily="34" charset="0"/>
              </a:rPr>
              <a:t>et al</a:t>
            </a:r>
            <a:r>
              <a:rPr lang="en-US" smtClean="0">
                <a:solidFill>
                  <a:srgbClr val="000000"/>
                </a:solidFill>
                <a:latin typeface="arial" panose="020B0604020202020204" pitchFamily="34" charset="0"/>
              </a:rPr>
              <a:t>.,</a:t>
            </a:r>
            <a:r>
              <a:rPr lang="en-US">
                <a:solidFill>
                  <a:srgbClr val="000000"/>
                </a:solidFill>
                <a:latin typeface="arial" panose="020B0604020202020204" pitchFamily="34" charset="0"/>
              </a:rPr>
              <a:t> </a:t>
            </a:r>
            <a:r>
              <a:rPr lang="en-US">
                <a:latin typeface="arial" panose="020B0604020202020204" pitchFamily="34" charset="0"/>
              </a:rPr>
              <a:t>W. H. Freeman</a:t>
            </a:r>
            <a:r>
              <a:rPr lang="en-US">
                <a:solidFill>
                  <a:srgbClr val="000000"/>
                </a:solidFill>
                <a:latin typeface="arial" panose="020B0604020202020204" pitchFamily="34" charset="0"/>
              </a:rPr>
              <a:t>; 2000, https://www.ncbi.nlm.nih.gov/books/NBK21894/.</a:t>
            </a:r>
            <a:endParaRPr lang="en-US" b="0" i="0">
              <a:solidFill>
                <a:srgbClr val="000000"/>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718" y="1678723"/>
            <a:ext cx="5468195" cy="3378855"/>
          </a:xfrm>
          <a:prstGeom prst="rect">
            <a:avLst/>
          </a:prstGeom>
        </p:spPr>
      </p:pic>
      <p:sp>
        <p:nvSpPr>
          <p:cNvPr id="7" name="Title 1"/>
          <p:cNvSpPr txBox="1">
            <a:spLocks/>
          </p:cNvSpPr>
          <p:nvPr/>
        </p:nvSpPr>
        <p:spPr>
          <a:xfrm>
            <a:off x="140201" y="155323"/>
            <a:ext cx="8750200" cy="1168980"/>
          </a:xfrm>
          <a:prstGeom prst="rect">
            <a:avLst/>
          </a:prstGeom>
        </p:spPr>
        <p:txBody>
          <a:bodyPr/>
          <a:lst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a:lstStyle>
          <a:p>
            <a:r>
              <a:rPr lang="en-US" smtClean="0"/>
              <a:t>Bioinformatics and Medicine:  </a:t>
            </a:r>
          </a:p>
          <a:p>
            <a:r>
              <a:rPr lang="en-US" smtClean="0"/>
              <a:t>Germline vs. Somatic Mutations</a:t>
            </a:r>
            <a:endParaRPr lang="en-US"/>
          </a:p>
        </p:txBody>
      </p:sp>
      <p:sp>
        <p:nvSpPr>
          <p:cNvPr id="8" name="Rectangle 7"/>
          <p:cNvSpPr/>
          <p:nvPr/>
        </p:nvSpPr>
        <p:spPr>
          <a:xfrm>
            <a:off x="140201" y="1733130"/>
            <a:ext cx="3395517" cy="2677656"/>
          </a:xfrm>
          <a:prstGeom prst="rect">
            <a:avLst/>
          </a:prstGeom>
        </p:spPr>
        <p:txBody>
          <a:bodyPr wrap="square">
            <a:spAutoFit/>
          </a:bodyPr>
          <a:lstStyle/>
          <a:p>
            <a:r>
              <a:rPr lang="en-US" sz="2400" smtClean="0">
                <a:solidFill>
                  <a:srgbClr val="000000"/>
                </a:solidFill>
                <a:latin typeface="Times New Roman" panose="02020603050405020304" pitchFamily="18" charset="0"/>
              </a:rPr>
              <a:t>"Genes </a:t>
            </a:r>
            <a:r>
              <a:rPr lang="en-US" sz="2400">
                <a:solidFill>
                  <a:srgbClr val="000000"/>
                </a:solidFill>
                <a:latin typeface="Times New Roman" panose="02020603050405020304" pitchFamily="18" charset="0"/>
              </a:rPr>
              <a:t>and chromosomes can mutate in either somatic or germinal tissue, and these changes are called somatic mutations and </a:t>
            </a:r>
            <a:r>
              <a:rPr lang="en-US" sz="2400">
                <a:latin typeface="Times New Roman" panose="02020603050405020304" pitchFamily="18" charset="0"/>
              </a:rPr>
              <a:t>germinal mutations</a:t>
            </a:r>
            <a:r>
              <a:rPr lang="en-US" sz="2400">
                <a:solidFill>
                  <a:srgbClr val="000000"/>
                </a:solidFill>
                <a:latin typeface="Times New Roman" panose="02020603050405020304" pitchFamily="18" charset="0"/>
              </a:rPr>
              <a:t>, respectively</a:t>
            </a:r>
            <a:r>
              <a:rPr lang="en-US" sz="2400" smtClean="0">
                <a:solidFill>
                  <a:srgbClr val="000000"/>
                </a:solidFill>
                <a:latin typeface="Times New Roman" panose="02020603050405020304" pitchFamily="18" charset="0"/>
              </a:rPr>
              <a:t>."</a:t>
            </a:r>
            <a:endParaRPr lang="en-US" sz="2400"/>
          </a:p>
        </p:txBody>
      </p:sp>
    </p:spTree>
    <p:extLst>
      <p:ext uri="{BB962C8B-B14F-4D97-AF65-F5344CB8AC3E}">
        <p14:creationId xmlns:p14="http://schemas.microsoft.com/office/powerpoint/2010/main" val="1197603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40201" y="155323"/>
            <a:ext cx="8750200" cy="1168980"/>
          </a:xfrm>
          <a:prstGeom prst="rect">
            <a:avLst/>
          </a:prstGeom>
        </p:spPr>
        <p:txBody>
          <a:bodyPr/>
          <a:lst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a:lstStyle>
          <a:p>
            <a:r>
              <a:rPr lang="en-US" smtClean="0"/>
              <a:t>Bioinformatics and Medicine:  </a:t>
            </a:r>
          </a:p>
          <a:p>
            <a:r>
              <a:rPr lang="en-US" smtClean="0"/>
              <a:t>Germline vs. Somatic Mutations</a:t>
            </a:r>
            <a:endParaRPr lang="en-US"/>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t="25333" b="50381"/>
          <a:stretch/>
        </p:blipFill>
        <p:spPr>
          <a:xfrm>
            <a:off x="0" y="2570117"/>
            <a:ext cx="8960452" cy="1665514"/>
          </a:xfrm>
          <a:prstGeom prst="rect">
            <a:avLst/>
          </a:prstGeom>
        </p:spPr>
      </p:pic>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t="-4700" b="94033"/>
          <a:stretch/>
        </p:blipFill>
        <p:spPr>
          <a:xfrm>
            <a:off x="91774" y="1773284"/>
            <a:ext cx="8960452" cy="731519"/>
          </a:xfrm>
          <a:prstGeom prst="rect">
            <a:avLst/>
          </a:prstGeom>
        </p:spPr>
      </p:pic>
      <p:sp>
        <p:nvSpPr>
          <p:cNvPr id="3" name="Rectangle 2"/>
          <p:cNvSpPr/>
          <p:nvPr/>
        </p:nvSpPr>
        <p:spPr>
          <a:xfrm>
            <a:off x="91774" y="5290457"/>
            <a:ext cx="8751779" cy="418012"/>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t="69683"/>
          <a:stretch/>
        </p:blipFill>
        <p:spPr>
          <a:xfrm>
            <a:off x="0" y="4330337"/>
            <a:ext cx="8960452" cy="2079171"/>
          </a:xfrm>
          <a:prstGeom prst="rect">
            <a:avLst/>
          </a:prstGeom>
        </p:spPr>
      </p:pic>
    </p:spTree>
    <p:extLst>
      <p:ext uri="{BB962C8B-B14F-4D97-AF65-F5344CB8AC3E}">
        <p14:creationId xmlns:p14="http://schemas.microsoft.com/office/powerpoint/2010/main" val="1829402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168980"/>
          </a:xfrm>
        </p:spPr>
        <p:txBody>
          <a:bodyPr/>
          <a:lstStyle/>
          <a:p>
            <a:r>
              <a:rPr lang="en-US" smtClean="0"/>
              <a:t>Bioinformatics and Medicine</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0" y="6180668"/>
            <a:ext cx="9143999" cy="646331"/>
          </a:xfrm>
          <a:prstGeom prst="rect">
            <a:avLst/>
          </a:prstGeom>
        </p:spPr>
        <p:txBody>
          <a:bodyPr wrap="square">
            <a:spAutoFit/>
          </a:bodyPr>
          <a:lstStyle/>
          <a:p>
            <a:pPr algn="ctr"/>
            <a:r>
              <a:rPr lang="en-US" smtClean="0"/>
              <a:t>From Scitable, by Nature Education, NPG,</a:t>
            </a:r>
          </a:p>
          <a:p>
            <a:pPr algn="ctr"/>
            <a:r>
              <a:rPr lang="en-US" smtClean="0"/>
              <a:t> http</a:t>
            </a:r>
            <a:r>
              <a:rPr lang="en-US"/>
              <a:t>://www.nature.com/scitable/topic/genes-and-disease-17</a:t>
            </a:r>
          </a:p>
        </p:txBody>
      </p:sp>
      <p:pic>
        <p:nvPicPr>
          <p:cNvPr id="10" name="Picture 9"/>
          <p:cNvPicPr>
            <a:picLocks noChangeAspect="1"/>
          </p:cNvPicPr>
          <p:nvPr/>
        </p:nvPicPr>
        <p:blipFill rotWithShape="1">
          <a:blip r:embed="rId2" cstate="email">
            <a:extLst>
              <a:ext uri="{28A0092B-C50C-407E-A947-70E740481C1C}">
                <a14:useLocalDpi xmlns:a14="http://schemas.microsoft.com/office/drawing/2010/main" val="0"/>
              </a:ext>
            </a:extLst>
          </a:blip>
          <a:srcRect b="26745"/>
          <a:stretch/>
        </p:blipFill>
        <p:spPr>
          <a:xfrm>
            <a:off x="0" y="1267426"/>
            <a:ext cx="9144000" cy="4534285"/>
          </a:xfrm>
          <a:prstGeom prst="rect">
            <a:avLst/>
          </a:prstGeom>
          <a:ln w="28575">
            <a:solidFill>
              <a:schemeClr val="bg1">
                <a:lumMod val="65000"/>
              </a:schemeClr>
            </a:solidFill>
          </a:ln>
        </p:spPr>
      </p:pic>
    </p:spTree>
    <p:extLst>
      <p:ext uri="{BB962C8B-B14F-4D97-AF65-F5344CB8AC3E}">
        <p14:creationId xmlns:p14="http://schemas.microsoft.com/office/powerpoint/2010/main" val="4048333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168980"/>
          </a:xfrm>
        </p:spPr>
        <p:txBody>
          <a:bodyPr/>
          <a:lstStyle/>
          <a:p>
            <a:r>
              <a:rPr lang="en-US" smtClean="0"/>
              <a:t>Bioinformatics and Medicine</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0" y="6439167"/>
            <a:ext cx="9143999" cy="369332"/>
          </a:xfrm>
          <a:prstGeom prst="rect">
            <a:avLst/>
          </a:prstGeom>
        </p:spPr>
        <p:txBody>
          <a:bodyPr wrap="square">
            <a:spAutoFit/>
          </a:bodyPr>
          <a:lstStyle/>
          <a:p>
            <a:pPr algn="ctr"/>
            <a:r>
              <a:rPr lang="en-US" smtClean="0"/>
              <a:t>http</a:t>
            </a:r>
            <a:r>
              <a:rPr lang="en-US"/>
              <a:t>://www.nature.com/scitable/topicpage/birth-defects-causes-and-statistics-863</a:t>
            </a:r>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val="0"/>
              </a:ext>
            </a:extLst>
          </a:blip>
          <a:srcRect b="84274"/>
          <a:stretch/>
        </p:blipFill>
        <p:spPr>
          <a:xfrm>
            <a:off x="47295" y="1124757"/>
            <a:ext cx="9049407" cy="1049163"/>
          </a:xfrm>
          <a:prstGeom prst="rect">
            <a:avLst/>
          </a:prstGeom>
        </p:spPr>
      </p:pic>
      <p:pic>
        <p:nvPicPr>
          <p:cNvPr id="7" name="Picture 6"/>
          <p:cNvPicPr>
            <a:picLocks noChangeAspect="1"/>
          </p:cNvPicPr>
          <p:nvPr/>
        </p:nvPicPr>
        <p:blipFill rotWithShape="1">
          <a:blip r:embed="rId2" cstate="email">
            <a:extLst>
              <a:ext uri="{28A0092B-C50C-407E-A947-70E740481C1C}">
                <a14:useLocalDpi xmlns:a14="http://schemas.microsoft.com/office/drawing/2010/main" val="0"/>
              </a:ext>
            </a:extLst>
          </a:blip>
          <a:srcRect l="-418" t="38986" r="418" b="40116"/>
          <a:stretch/>
        </p:blipFill>
        <p:spPr>
          <a:xfrm>
            <a:off x="-9403" y="2173920"/>
            <a:ext cx="9049407" cy="1394241"/>
          </a:xfrm>
          <a:prstGeom prst="rect">
            <a:avLst/>
          </a:prstGeom>
        </p:spPr>
      </p:pic>
      <p:sp>
        <p:nvSpPr>
          <p:cNvPr id="8" name="Rectangle 7"/>
          <p:cNvSpPr/>
          <p:nvPr/>
        </p:nvSpPr>
        <p:spPr>
          <a:xfrm>
            <a:off x="140201" y="3595144"/>
            <a:ext cx="8677341" cy="1200329"/>
          </a:xfrm>
          <a:prstGeom prst="rect">
            <a:avLst/>
          </a:prstGeom>
        </p:spPr>
        <p:txBody>
          <a:bodyPr wrap="square">
            <a:spAutoFit/>
          </a:bodyPr>
          <a:lstStyle/>
          <a:p>
            <a:r>
              <a:rPr lang="en-US">
                <a:solidFill>
                  <a:srgbClr val="333333"/>
                </a:solidFill>
                <a:latin typeface="Lucida Grande"/>
              </a:rPr>
              <a:t>Genetic causes of birth defects fall into three general categories: chromosomal abnormalities, single-gene defects, and </a:t>
            </a:r>
            <a:r>
              <a:rPr lang="en-US" smtClean="0">
                <a:solidFill>
                  <a:srgbClr val="333333"/>
                </a:solidFill>
                <a:latin typeface="Lucida Grande"/>
              </a:rPr>
              <a:t>multifactorial influences</a:t>
            </a:r>
            <a:r>
              <a:rPr lang="en-US">
                <a:solidFill>
                  <a:srgbClr val="333333"/>
                </a:solidFill>
                <a:latin typeface="Lucida Grande"/>
              </a:rPr>
              <a:t>. </a:t>
            </a:r>
            <a:r>
              <a:rPr lang="en-US">
                <a:solidFill>
                  <a:srgbClr val="068303"/>
                </a:solidFill>
                <a:latin typeface="Lucida Grande"/>
              </a:rPr>
              <a:t>Prenatal</a:t>
            </a:r>
            <a:r>
              <a:rPr lang="en-US">
                <a:solidFill>
                  <a:srgbClr val="333333"/>
                </a:solidFill>
                <a:latin typeface="Lucida Grande"/>
              </a:rPr>
              <a:t> </a:t>
            </a:r>
            <a:r>
              <a:rPr lang="en-US">
                <a:solidFill>
                  <a:srgbClr val="068303"/>
                </a:solidFill>
                <a:latin typeface="Lucida Grande"/>
              </a:rPr>
              <a:t>environment</a:t>
            </a:r>
            <a:r>
              <a:rPr lang="en-US">
                <a:solidFill>
                  <a:srgbClr val="333333"/>
                </a:solidFill>
                <a:latin typeface="Lucida Grande"/>
              </a:rPr>
              <a:t> can play a major role in the development of defects in all three categories, especially those linked to multifactorial causes.</a:t>
            </a:r>
            <a:endParaRPr lang="en-US"/>
          </a:p>
        </p:txBody>
      </p:sp>
      <p:sp>
        <p:nvSpPr>
          <p:cNvPr id="9" name="Rectangle 8"/>
          <p:cNvSpPr/>
          <p:nvPr/>
        </p:nvSpPr>
        <p:spPr>
          <a:xfrm>
            <a:off x="47295" y="1124758"/>
            <a:ext cx="9049407" cy="3894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813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1336</TotalTime>
  <Words>448</Words>
  <Application>Microsoft Office PowerPoint</Application>
  <PresentationFormat>On-screen Show (4:3)</PresentationFormat>
  <Paragraphs>70</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vt:lpstr>
      <vt:lpstr>Avenir Next Condensed Demi Bold</vt:lpstr>
      <vt:lpstr>Avenir Next Condensed Medium</vt:lpstr>
      <vt:lpstr>Calibri</vt:lpstr>
      <vt:lpstr>Cambria</vt:lpstr>
      <vt:lpstr>Lucida Grande</vt:lpstr>
      <vt:lpstr>Tahoma</vt:lpstr>
      <vt:lpstr>Times New Roman</vt:lpstr>
      <vt:lpstr>Default Theme</vt:lpstr>
      <vt:lpstr>Bioinformatics and Medicine</vt:lpstr>
      <vt:lpstr>Bioinformatics and Medicine:   Hype vs Reality</vt:lpstr>
      <vt:lpstr>Bioinformatics and Medicine:   Gleevec, a motivating example</vt:lpstr>
      <vt:lpstr>Bioinformatics and Medicine:  Gleevec</vt:lpstr>
      <vt:lpstr>Bioinformatics and Medicine:  Gleevec</vt:lpstr>
      <vt:lpstr>PowerPoint Presentation</vt:lpstr>
      <vt:lpstr>PowerPoint Presentation</vt:lpstr>
      <vt:lpstr>Bioinformatics and Medicine</vt:lpstr>
      <vt:lpstr>Bioinformatics and Medicine</vt:lpstr>
      <vt:lpstr>Bioinformatics and Medicine</vt:lpstr>
      <vt:lpstr>Bioinformatics and Medicine</vt:lpstr>
      <vt:lpstr>Bioinformatics and Medicine</vt:lpstr>
      <vt:lpstr>Bioinformatics and Medicine:  Data Science Applications</vt:lpstr>
      <vt:lpstr>Bioinformatics and Medicine:  Take home messages</vt:lpstr>
    </vt:vector>
  </TitlesOfParts>
  <Company>Indiana University/Informatics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and Medicine</dc:title>
  <dc:creator>dj wild</dc:creator>
  <cp:lastModifiedBy>jjyang</cp:lastModifiedBy>
  <cp:revision>93</cp:revision>
  <dcterms:created xsi:type="dcterms:W3CDTF">2013-10-03T14:41:31Z</dcterms:created>
  <dcterms:modified xsi:type="dcterms:W3CDTF">2017-09-15T19:03:01Z</dcterms:modified>
</cp:coreProperties>
</file>