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5"/>
  </p:notesMasterIdLst>
  <p:sldIdLst>
    <p:sldId id="256" r:id="rId2"/>
    <p:sldId id="279" r:id="rId3"/>
    <p:sldId id="280" r:id="rId4"/>
    <p:sldId id="282" r:id="rId5"/>
    <p:sldId id="283" r:id="rId6"/>
    <p:sldId id="284" r:id="rId7"/>
    <p:sldId id="287" r:id="rId8"/>
    <p:sldId id="285" r:id="rId9"/>
    <p:sldId id="281" r:id="rId10"/>
    <p:sldId id="289" r:id="rId11"/>
    <p:sldId id="288" r:id="rId12"/>
    <p:sldId id="290" r:id="rId13"/>
    <p:sldId id="28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47" autoAdjust="0"/>
  </p:normalViewPr>
  <p:slideViewPr>
    <p:cSldViewPr snapToGrid="0" snapToObjects="1">
      <p:cViewPr varScale="1">
        <p:scale>
          <a:sx n="120" d="100"/>
          <a:sy n="120" d="100"/>
        </p:scale>
        <p:origin x="13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EA7A7-2DA6-464B-BA66-D617B089ECF4}" type="datetimeFigureOut">
              <a:t>9/17/2017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6A73B-2916-0E4B-9CA8-24B50B57EB13}" type="slidenum">
              <a:t>‹#›</a:t>
            </a:fld>
            <a:endParaRPr lang="en-US"/>
          </a:p>
        </p:txBody>
      </p:sp>
    </p:spTree>
    <p:extLst>
      <p:ext uri="{BB962C8B-B14F-4D97-AF65-F5344CB8AC3E}">
        <p14:creationId xmlns:p14="http://schemas.microsoft.com/office/powerpoint/2010/main" val="40959179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435099"/>
          </a:xfrm>
        </p:spPr>
        <p:txBody>
          <a:bodyPr anchor="b">
            <a:noAutofit/>
          </a:bodyPr>
          <a:lstStyle>
            <a:lvl1pPr>
              <a:defRPr sz="4000" cap="none" baseline="0">
                <a:latin typeface="Avenir Next Condensed Demi Bold"/>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052129"/>
            <a:ext cx="6400800" cy="1735771"/>
          </a:xfrm>
        </p:spPr>
        <p:txBody>
          <a:bodyPr/>
          <a:lstStyle>
            <a:lvl1pPr marL="0" indent="0" algn="l">
              <a:buNone/>
              <a:defRPr>
                <a:solidFill>
                  <a:schemeClr val="tx1">
                    <a:lumMod val="75000"/>
                    <a:lumOff val="25000"/>
                  </a:schemeClr>
                </a:solidFill>
                <a:latin typeface="Avenir Next Condensed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29286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8CC057FC-95B6-4D89-AFDA-ABA33EE921E5}" type="datetime2">
              <a:rPr lang="en-US" smtClean="0"/>
              <a:t>Sunday, September 17, 2017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EC4549AC-EB31-477F-92A9-B1988E232878}" type="datetime2">
              <a:rPr lang="en-US" smtClean="0"/>
              <a:t>Sunday, September 17, 2017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9933D019-A32C-4EAD-B8E6-DBDA699692FD}" type="datetime2">
              <a:rPr lang="en-US" smtClean="0"/>
              <a:t>Sunday, September 17, 2017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50972B2-CA5C-437D-87D0-8081271A9E4B}" type="datetime2">
              <a:rPr lang="en-US" smtClean="0"/>
              <a:t>Sunday, September 17, 2017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79CD4847-11EF-4466-A8AD-85CDB7B49118}" type="datetime2">
              <a:rPr lang="en-US" smtClean="0"/>
              <a:t>Sunday, September 17, 2017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F168457A-3AB9-4880-8A0C-9F8524491207}" type="datetime2">
              <a:rPr lang="en-US" smtClean="0"/>
              <a:t>Sunday, September 17, 2017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3FE976D3-5B7F-4300-ABED-C91F1B2AE209}" type="datetime2">
              <a:rPr lang="en-US" smtClean="0"/>
              <a:t>Sunday, September 17, 2017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EBDC1E59-17DD-41CE-97CA-624A472382D4}" type="datetime2">
              <a:rPr lang="en-US" smtClean="0"/>
              <a:t>Sunday, September 17, 2017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201" y="155323"/>
            <a:ext cx="8750200" cy="58812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0201" y="840242"/>
            <a:ext cx="8750200" cy="56367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mbria"/>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mbria"/>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mbria"/>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mbria"/>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mbria"/>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Cheminformatics Introduction</a:t>
            </a:r>
            <a:endParaRPr lang="en-US"/>
          </a:p>
        </p:txBody>
      </p:sp>
      <p:pic>
        <p:nvPicPr>
          <p:cNvPr id="4" name="Picture 3" descr="DSDHT Logo.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92490" y="6176952"/>
            <a:ext cx="626506" cy="591422"/>
          </a:xfrm>
          <a:prstGeom prst="rect">
            <a:avLst/>
          </a:prstGeom>
        </p:spPr>
      </p:pic>
      <p:sp>
        <p:nvSpPr>
          <p:cNvPr id="8" name="Subtitle 2"/>
          <p:cNvSpPr>
            <a:spLocks noGrp="1"/>
          </p:cNvSpPr>
          <p:nvPr>
            <p:ph type="subTitle" idx="1"/>
          </p:nvPr>
        </p:nvSpPr>
        <p:spPr>
          <a:xfrm>
            <a:off x="685800" y="3013853"/>
            <a:ext cx="7998287" cy="1752600"/>
          </a:xfrm>
        </p:spPr>
        <p:txBody>
          <a:bodyPr/>
          <a:lstStyle/>
          <a:p>
            <a:r>
              <a:rPr lang="en-US" dirty="0" smtClean="0"/>
              <a:t>Jeremy Yang</a:t>
            </a:r>
            <a:endParaRPr lang="en-US" dirty="0"/>
          </a:p>
          <a:p>
            <a:r>
              <a:rPr lang="en-US"/>
              <a:t>Associate </a:t>
            </a:r>
            <a:r>
              <a:rPr lang="en-US" smtClean="0"/>
              <a:t>Instructor</a:t>
            </a:r>
            <a:r>
              <a:rPr lang="en-US"/>
              <a:t/>
            </a:r>
            <a:br>
              <a:rPr lang="en-US"/>
            </a:br>
            <a:r>
              <a:rPr lang="en-US" smtClean="0"/>
              <a:t>IU School </a:t>
            </a:r>
            <a:r>
              <a:rPr lang="en-US" dirty="0"/>
              <a:t>of Informatics and Computing</a:t>
            </a:r>
          </a:p>
          <a:p>
            <a:r>
              <a:rPr lang="en-US" dirty="0"/>
              <a:t> </a:t>
            </a:r>
          </a:p>
        </p:txBody>
      </p:sp>
      <p:sp>
        <p:nvSpPr>
          <p:cNvPr id="9" name="Title 1"/>
          <p:cNvSpPr txBox="1">
            <a:spLocks/>
          </p:cNvSpPr>
          <p:nvPr/>
        </p:nvSpPr>
        <p:spPr>
          <a:xfrm>
            <a:off x="685800" y="4623799"/>
            <a:ext cx="7998288" cy="5881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spc="-100" baseline="0">
                <a:solidFill>
                  <a:schemeClr val="tx2"/>
                </a:solidFill>
                <a:latin typeface="Avenir Next Condensed Demi Bold"/>
                <a:ea typeface="+mj-ea"/>
                <a:cs typeface="+mj-cs"/>
              </a:defRPr>
            </a:lvl1pPr>
          </a:lstStyle>
          <a:p>
            <a:r>
              <a:rPr lang="en-US" sz="2000" i="1" smtClean="0"/>
              <a:t>Instructor: Prof. Joanne Luciano</a:t>
            </a:r>
            <a:endParaRPr lang="en-US" sz="2000" i="1" dirty="0"/>
          </a:p>
        </p:txBody>
      </p:sp>
      <p:sp>
        <p:nvSpPr>
          <p:cNvPr id="11" name="Subtitle 2"/>
          <p:cNvSpPr txBox="1">
            <a:spLocks/>
          </p:cNvSpPr>
          <p:nvPr/>
        </p:nvSpPr>
        <p:spPr>
          <a:xfrm>
            <a:off x="1495406" y="6176952"/>
            <a:ext cx="4882342" cy="591421"/>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Avenir Next Condensed Medium"/>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Cambria"/>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Cambria"/>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Cambria"/>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Cambria"/>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1400"/>
              <a:t>DATA SCIENCE FOR DRUG DISCOVERY, HEALTH AND TRANSLATIONAL </a:t>
            </a:r>
            <a:r>
              <a:rPr lang="en-US" sz="1400" smtClean="0"/>
              <a:t>MEDICINE (DSDHT) INFO I-590</a:t>
            </a:r>
            <a:endParaRPr lang="en-US" sz="1400"/>
          </a:p>
        </p:txBody>
      </p:sp>
    </p:spTree>
    <p:extLst>
      <p:ext uri="{BB962C8B-B14F-4D97-AF65-F5344CB8AC3E}">
        <p14:creationId xmlns:p14="http://schemas.microsoft.com/office/powerpoint/2010/main" val="1015053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320780"/>
          </a:xfrm>
        </p:spPr>
        <p:txBody>
          <a:bodyPr/>
          <a:lstStyle/>
          <a:p>
            <a:r>
              <a:rPr lang="en-US" smtClean="0"/>
              <a:t>Cheminformatics: </a:t>
            </a:r>
            <a:br>
              <a:rPr lang="en-US" smtClean="0"/>
            </a:br>
            <a:r>
              <a:rPr lang="en-US" smtClean="0"/>
              <a:t>Modeling protein-ligand binding</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93" y="1876072"/>
            <a:ext cx="7418614" cy="3274031"/>
          </a:xfrm>
          <a:prstGeom prst="rect">
            <a:avLst/>
          </a:prstGeom>
        </p:spPr>
      </p:pic>
      <p:sp>
        <p:nvSpPr>
          <p:cNvPr id="4" name="Rectangle 3"/>
          <p:cNvSpPr/>
          <p:nvPr/>
        </p:nvSpPr>
        <p:spPr>
          <a:xfrm>
            <a:off x="140201" y="6274917"/>
            <a:ext cx="8750199" cy="369332"/>
          </a:xfrm>
          <a:prstGeom prst="rect">
            <a:avLst/>
          </a:prstGeom>
        </p:spPr>
        <p:txBody>
          <a:bodyPr wrap="square">
            <a:spAutoFit/>
          </a:bodyPr>
          <a:lstStyle/>
          <a:p>
            <a:r>
              <a:rPr lang="en-US"/>
              <a:t>http://autodock.scripps.edu/</a:t>
            </a:r>
          </a:p>
        </p:txBody>
      </p:sp>
      <p:sp>
        <p:nvSpPr>
          <p:cNvPr id="5" name="Rectangle 4"/>
          <p:cNvSpPr/>
          <p:nvPr/>
        </p:nvSpPr>
        <p:spPr>
          <a:xfrm>
            <a:off x="140201" y="4411439"/>
            <a:ext cx="4572000" cy="1477328"/>
          </a:xfrm>
          <a:prstGeom prst="rect">
            <a:avLst/>
          </a:prstGeom>
          <a:solidFill>
            <a:schemeClr val="bg1"/>
          </a:solidFill>
        </p:spPr>
        <p:txBody>
          <a:bodyPr>
            <a:spAutoFit/>
          </a:bodyPr>
          <a:lstStyle/>
          <a:p>
            <a:r>
              <a:rPr lang="en-US">
                <a:solidFill>
                  <a:srgbClr val="000000"/>
                </a:solidFill>
                <a:latin typeface="Lucida Grande"/>
              </a:rPr>
              <a:t>AutoDock is a suite of automated docking tools. It is designed to predict how small molecules, such as substrates or drug candidates, bind to a receptor of known 3D structure.</a:t>
            </a:r>
            <a:endParaRPr lang="en-US"/>
          </a:p>
        </p:txBody>
      </p:sp>
      <p:sp>
        <p:nvSpPr>
          <p:cNvPr id="7" name="Rectangle 6"/>
          <p:cNvSpPr/>
          <p:nvPr/>
        </p:nvSpPr>
        <p:spPr>
          <a:xfrm>
            <a:off x="5238205" y="5364062"/>
            <a:ext cx="3696787" cy="923330"/>
          </a:xfrm>
          <a:prstGeom prst="rect">
            <a:avLst/>
          </a:prstGeom>
        </p:spPr>
        <p:txBody>
          <a:bodyPr wrap="square">
            <a:spAutoFit/>
          </a:bodyPr>
          <a:lstStyle/>
          <a:p>
            <a:r>
              <a:rPr lang="en-US">
                <a:solidFill>
                  <a:srgbClr val="000000"/>
                </a:solidFill>
                <a:latin typeface="Lucida Grande"/>
              </a:rPr>
              <a:t>AutoDock is </a:t>
            </a:r>
            <a:r>
              <a:rPr lang="en-US" smtClean="0">
                <a:solidFill>
                  <a:srgbClr val="000000"/>
                </a:solidFill>
                <a:latin typeface="Lucida Grande"/>
              </a:rPr>
              <a:t>one of several tools for docking and modeling protein-ligand binding.</a:t>
            </a:r>
            <a:endParaRPr lang="en-US"/>
          </a:p>
        </p:txBody>
      </p:sp>
    </p:spTree>
    <p:extLst>
      <p:ext uri="{BB962C8B-B14F-4D97-AF65-F5344CB8AC3E}">
        <p14:creationId xmlns:p14="http://schemas.microsoft.com/office/powerpoint/2010/main" val="1864998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049590"/>
          </a:xfrm>
        </p:spPr>
        <p:txBody>
          <a:bodyPr/>
          <a:lstStyle/>
          <a:p>
            <a:r>
              <a:rPr lang="en-US" smtClean="0"/>
              <a:t>Cheminformatics: </a:t>
            </a:r>
            <a:br>
              <a:rPr lang="en-US" smtClean="0"/>
            </a:br>
            <a:r>
              <a:rPr lang="en-US" smtClean="0"/>
              <a:t>Drug-likeness and lead-likeness</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val="0"/>
              </a:ext>
            </a:extLst>
          </a:blip>
          <a:srcRect l="31015" t="27675" r="-1"/>
          <a:stretch/>
        </p:blipFill>
        <p:spPr>
          <a:xfrm>
            <a:off x="5100494" y="1662113"/>
            <a:ext cx="3811321" cy="3321803"/>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90175" y="4708402"/>
            <a:ext cx="2667912" cy="1534886"/>
          </a:xfrm>
          <a:prstGeom prst="rect">
            <a:avLst/>
          </a:prstGeom>
        </p:spPr>
      </p:pic>
      <p:sp>
        <p:nvSpPr>
          <p:cNvPr id="10" name="Rectangle 9"/>
          <p:cNvSpPr/>
          <p:nvPr/>
        </p:nvSpPr>
        <p:spPr>
          <a:xfrm>
            <a:off x="140201" y="1812336"/>
            <a:ext cx="4572000" cy="4524315"/>
          </a:xfrm>
          <a:prstGeom prst="rect">
            <a:avLst/>
          </a:prstGeom>
        </p:spPr>
        <p:txBody>
          <a:bodyPr>
            <a:spAutoFit/>
          </a:bodyPr>
          <a:lstStyle/>
          <a:p>
            <a:r>
              <a:rPr lang="en-US" smtClean="0">
                <a:solidFill>
                  <a:srgbClr val="000066"/>
                </a:solidFill>
                <a:latin typeface="Helvetica" panose="020B0604020202020204" pitchFamily="34" charset="0"/>
              </a:rPr>
              <a:t>The </a:t>
            </a:r>
            <a:r>
              <a:rPr lang="en-US">
                <a:solidFill>
                  <a:srgbClr val="000066"/>
                </a:solidFill>
                <a:latin typeface="Helvetica" panose="020B0604020202020204" pitchFamily="34" charset="0"/>
              </a:rPr>
              <a:t>Lipinski Rule of Five (Ro5) was formulated by Christopher A. Lipinski and published in 1997, and is intended to guide library selection for drug discovery. The following molecular descriptors are used:</a:t>
            </a:r>
          </a:p>
          <a:p>
            <a:pPr marL="285750" indent="-285750">
              <a:buFont typeface="Arial" panose="020B0604020202020204" pitchFamily="34" charset="0"/>
              <a:buChar char="•"/>
            </a:pPr>
            <a:r>
              <a:rPr lang="en-US">
                <a:solidFill>
                  <a:srgbClr val="000066"/>
                </a:solidFill>
                <a:latin typeface="Helvetica" panose="020B0604020202020204" pitchFamily="34" charset="0"/>
              </a:rPr>
              <a:t>mwt - avg molecular weight</a:t>
            </a:r>
          </a:p>
          <a:p>
            <a:pPr marL="285750" indent="-285750">
              <a:buFont typeface="Arial" panose="020B0604020202020204" pitchFamily="34" charset="0"/>
              <a:buChar char="•"/>
            </a:pPr>
            <a:r>
              <a:rPr lang="en-US">
                <a:solidFill>
                  <a:srgbClr val="000066"/>
                </a:solidFill>
                <a:latin typeface="Helvetica" panose="020B0604020202020204" pitchFamily="34" charset="0"/>
              </a:rPr>
              <a:t>hbd - hydrogen bond donor count</a:t>
            </a:r>
          </a:p>
          <a:p>
            <a:pPr marL="285750" indent="-285750">
              <a:buFont typeface="Arial" panose="020B0604020202020204" pitchFamily="34" charset="0"/>
              <a:buChar char="•"/>
            </a:pPr>
            <a:r>
              <a:rPr lang="en-US">
                <a:solidFill>
                  <a:srgbClr val="000066"/>
                </a:solidFill>
                <a:latin typeface="Helvetica" panose="020B0604020202020204" pitchFamily="34" charset="0"/>
              </a:rPr>
              <a:t>hba - hydrogen bond acceptor count</a:t>
            </a:r>
          </a:p>
          <a:p>
            <a:pPr marL="285750" indent="-285750">
              <a:buFont typeface="Arial" panose="020B0604020202020204" pitchFamily="34" charset="0"/>
              <a:buChar char="•"/>
            </a:pPr>
            <a:r>
              <a:rPr lang="en-US">
                <a:solidFill>
                  <a:srgbClr val="000066"/>
                </a:solidFill>
                <a:latin typeface="Helvetica" panose="020B0604020202020204" pitchFamily="34" charset="0"/>
              </a:rPr>
              <a:t>LogP - octanol-water partition </a:t>
            </a:r>
            <a:r>
              <a:rPr lang="en-US" smtClean="0">
                <a:solidFill>
                  <a:srgbClr val="000066"/>
                </a:solidFill>
                <a:latin typeface="Helvetica" panose="020B0604020202020204" pitchFamily="34" charset="0"/>
              </a:rPr>
              <a:t>coefficient</a:t>
            </a:r>
            <a:endParaRPr lang="en-US">
              <a:solidFill>
                <a:srgbClr val="000066"/>
              </a:solidFill>
              <a:latin typeface="Helvetica" panose="020B0604020202020204" pitchFamily="34" charset="0"/>
            </a:endParaRPr>
          </a:p>
          <a:p>
            <a:r>
              <a:rPr lang="en-US">
                <a:solidFill>
                  <a:srgbClr val="000066"/>
                </a:solidFill>
                <a:latin typeface="Helvetica" panose="020B0604020202020204" pitchFamily="34" charset="0"/>
              </a:rPr>
              <a:t>The Ro5 specifies that compounds should violate no more than one of the following criteria:</a:t>
            </a:r>
          </a:p>
          <a:p>
            <a:pPr marL="285750" indent="-285750">
              <a:buFont typeface="Arial" panose="020B0604020202020204" pitchFamily="34" charset="0"/>
              <a:buChar char="•"/>
            </a:pPr>
            <a:r>
              <a:rPr lang="en-US">
                <a:solidFill>
                  <a:srgbClr val="000066"/>
                </a:solidFill>
                <a:latin typeface="Helvetica" panose="020B0604020202020204" pitchFamily="34" charset="0"/>
              </a:rPr>
              <a:t>mwt &lt;= 500</a:t>
            </a:r>
          </a:p>
          <a:p>
            <a:pPr marL="285750" indent="-285750">
              <a:buFont typeface="Arial" panose="020B0604020202020204" pitchFamily="34" charset="0"/>
              <a:buChar char="•"/>
            </a:pPr>
            <a:r>
              <a:rPr lang="en-US">
                <a:solidFill>
                  <a:srgbClr val="000066"/>
                </a:solidFill>
                <a:latin typeface="Helvetica" panose="020B0604020202020204" pitchFamily="34" charset="0"/>
              </a:rPr>
              <a:t>hbd &lt;= 5</a:t>
            </a:r>
          </a:p>
          <a:p>
            <a:pPr marL="285750" indent="-285750">
              <a:buFont typeface="Arial" panose="020B0604020202020204" pitchFamily="34" charset="0"/>
              <a:buChar char="•"/>
            </a:pPr>
            <a:r>
              <a:rPr lang="en-US">
                <a:solidFill>
                  <a:srgbClr val="000066"/>
                </a:solidFill>
                <a:latin typeface="Helvetica" panose="020B0604020202020204" pitchFamily="34" charset="0"/>
              </a:rPr>
              <a:t>hba &lt;= 10</a:t>
            </a:r>
          </a:p>
          <a:p>
            <a:pPr marL="285750" indent="-285750">
              <a:buFont typeface="Arial" panose="020B0604020202020204" pitchFamily="34" charset="0"/>
              <a:buChar char="•"/>
            </a:pPr>
            <a:r>
              <a:rPr lang="en-US">
                <a:solidFill>
                  <a:srgbClr val="000066"/>
                </a:solidFill>
                <a:latin typeface="Helvetica" panose="020B0604020202020204" pitchFamily="34" charset="0"/>
              </a:rPr>
              <a:t>LogP &lt; 5.0</a:t>
            </a:r>
            <a:endParaRPr lang="en-US" b="0" i="0">
              <a:solidFill>
                <a:srgbClr val="000066"/>
              </a:solidFill>
              <a:effectLst/>
              <a:latin typeface="Helvetica" panose="020B0604020202020204" pitchFamily="34" charset="0"/>
            </a:endParaRPr>
          </a:p>
        </p:txBody>
      </p:sp>
      <p:pic>
        <p:nvPicPr>
          <p:cNvPr id="11" name="Picture 10"/>
          <p:cNvPicPr>
            <a:picLocks noChangeAspect="1"/>
          </p:cNvPicPr>
          <p:nvPr/>
        </p:nvPicPr>
        <p:blipFill rotWithShape="1">
          <a:blip r:embed="rId4" cstate="email">
            <a:extLst>
              <a:ext uri="{28A0092B-C50C-407E-A947-70E740481C1C}">
                <a14:useLocalDpi xmlns:a14="http://schemas.microsoft.com/office/drawing/2010/main" val="0"/>
              </a:ext>
            </a:extLst>
          </a:blip>
          <a:srcRect l="6687" t="27675" r="67993" b="39266"/>
          <a:stretch/>
        </p:blipFill>
        <p:spPr>
          <a:xfrm>
            <a:off x="4660984" y="4795262"/>
            <a:ext cx="1539791" cy="1671260"/>
          </a:xfrm>
          <a:prstGeom prst="rect">
            <a:avLst/>
          </a:prstGeom>
        </p:spPr>
      </p:pic>
      <p:sp>
        <p:nvSpPr>
          <p:cNvPr id="12" name="Rectangle 11"/>
          <p:cNvSpPr/>
          <p:nvPr/>
        </p:nvSpPr>
        <p:spPr>
          <a:xfrm>
            <a:off x="2286000" y="6470335"/>
            <a:ext cx="5995851" cy="369332"/>
          </a:xfrm>
          <a:prstGeom prst="rect">
            <a:avLst/>
          </a:prstGeom>
        </p:spPr>
        <p:txBody>
          <a:bodyPr wrap="square">
            <a:spAutoFit/>
          </a:bodyPr>
          <a:lstStyle/>
          <a:p>
            <a:r>
              <a:rPr lang="en-US"/>
              <a:t>http://pasilla.health.unm.edu/tomcat/biocomp/ro5</a:t>
            </a:r>
          </a:p>
        </p:txBody>
      </p:sp>
    </p:spTree>
    <p:extLst>
      <p:ext uri="{BB962C8B-B14F-4D97-AF65-F5344CB8AC3E}">
        <p14:creationId xmlns:p14="http://schemas.microsoft.com/office/powerpoint/2010/main" val="162964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837454"/>
          </a:xfrm>
        </p:spPr>
        <p:txBody>
          <a:bodyPr/>
          <a:lstStyle/>
          <a:p>
            <a:r>
              <a:rPr lang="en-US" smtClean="0"/>
              <a:t>Cheminformatics: </a:t>
            </a:r>
            <a:br>
              <a:rPr lang="en-US" smtClean="0"/>
            </a:br>
            <a:r>
              <a:rPr lang="en-US" smtClean="0"/>
              <a:t>Drug discovery applications</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 name="Content Placeholder 2"/>
          <p:cNvSpPr>
            <a:spLocks noGrp="1"/>
          </p:cNvSpPr>
          <p:nvPr>
            <p:ph idx="1"/>
          </p:nvPr>
        </p:nvSpPr>
        <p:spPr>
          <a:xfrm>
            <a:off x="290963" y="1433513"/>
            <a:ext cx="8448675" cy="4695824"/>
          </a:xfrm>
        </p:spPr>
        <p:txBody>
          <a:bodyPr/>
          <a:lstStyle/>
          <a:p>
            <a:r>
              <a:rPr lang="en-US" smtClean="0"/>
              <a:t>Databases of relevant compounds and metadata</a:t>
            </a:r>
          </a:p>
          <a:p>
            <a:r>
              <a:rPr lang="en-US" smtClean="0"/>
              <a:t>2D virtual screening (substructure, similarity)</a:t>
            </a:r>
          </a:p>
          <a:p>
            <a:r>
              <a:rPr lang="en-US" smtClean="0"/>
              <a:t>3D virtual screening (shape, pharmacophores)</a:t>
            </a:r>
          </a:p>
          <a:p>
            <a:r>
              <a:rPr lang="en-US" smtClean="0"/>
              <a:t>Property prediction (e.g. solubility, logP)</a:t>
            </a:r>
          </a:p>
          <a:p>
            <a:r>
              <a:rPr lang="en-US" smtClean="0"/>
              <a:t>ADMET prediction (absorption, distribution, metabolism, excretion, toxicity)</a:t>
            </a:r>
          </a:p>
          <a:p>
            <a:r>
              <a:rPr lang="en-US" smtClean="0"/>
              <a:t>Clustering (unsupervised ML)</a:t>
            </a:r>
          </a:p>
          <a:p>
            <a:r>
              <a:rPr lang="en-US" smtClean="0"/>
              <a:t>Quantitative structure-activity relationship modeling (QSAR)</a:t>
            </a:r>
          </a:p>
          <a:p>
            <a:r>
              <a:rPr lang="en-US" smtClean="0"/>
              <a:t>Modeling/predicting protein-ligand binding</a:t>
            </a:r>
          </a:p>
          <a:p>
            <a:r>
              <a:rPr lang="en-US" i="1" smtClean="0"/>
              <a:t>De novo </a:t>
            </a:r>
            <a:r>
              <a:rPr lang="en-US" smtClean="0"/>
              <a:t>design (e.g. GAs)</a:t>
            </a:r>
          </a:p>
        </p:txBody>
      </p:sp>
    </p:spTree>
    <p:extLst>
      <p:ext uri="{BB962C8B-B14F-4D97-AF65-F5344CB8AC3E}">
        <p14:creationId xmlns:p14="http://schemas.microsoft.com/office/powerpoint/2010/main" val="5859336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625852"/>
          </a:xfrm>
        </p:spPr>
        <p:txBody>
          <a:bodyPr/>
          <a:lstStyle/>
          <a:p>
            <a:r>
              <a:rPr lang="en-US" smtClean="0"/>
              <a:t>Cheminformatics: </a:t>
            </a:r>
            <a:br>
              <a:rPr lang="en-US" smtClean="0"/>
            </a:br>
            <a:r>
              <a:rPr lang="en-US" smtClean="0"/>
              <a:t>Take home messages</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Content Placeholder 2"/>
          <p:cNvSpPr>
            <a:spLocks noGrp="1"/>
          </p:cNvSpPr>
          <p:nvPr>
            <p:ph idx="1"/>
          </p:nvPr>
        </p:nvSpPr>
        <p:spPr>
          <a:xfrm>
            <a:off x="333375" y="1781176"/>
            <a:ext cx="8448675" cy="4695824"/>
          </a:xfrm>
        </p:spPr>
        <p:txBody>
          <a:bodyPr/>
          <a:lstStyle/>
          <a:p>
            <a:r>
              <a:rPr lang="en-US" smtClean="0"/>
              <a:t>Understanding the structure and properties of chemicals enables us to explore biological effects and discover new drugs.</a:t>
            </a:r>
          </a:p>
          <a:p>
            <a:r>
              <a:rPr lang="en-US" smtClean="0"/>
              <a:t>Chemical databases provide access to a wealth of biomedical and drug discovery data, searchable via cheminformatics.</a:t>
            </a:r>
          </a:p>
          <a:p>
            <a:r>
              <a:rPr lang="en-US" smtClean="0"/>
              <a:t>In silico predictive modeling accelerates and economizes early stage drug discovery.</a:t>
            </a:r>
          </a:p>
        </p:txBody>
      </p:sp>
    </p:spTree>
    <p:extLst>
      <p:ext uri="{BB962C8B-B14F-4D97-AF65-F5344CB8AC3E}">
        <p14:creationId xmlns:p14="http://schemas.microsoft.com/office/powerpoint/2010/main" val="3196367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049590"/>
          </a:xfrm>
        </p:spPr>
        <p:txBody>
          <a:bodyPr/>
          <a:lstStyle/>
          <a:p>
            <a:r>
              <a:rPr lang="en-US" smtClean="0"/>
              <a:t>Cheminformatics: Introduction</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73223" y="1085018"/>
            <a:ext cx="7393577" cy="4364523"/>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075" y="3467929"/>
            <a:ext cx="2442742" cy="3373608"/>
          </a:xfrm>
          <a:prstGeom prst="rect">
            <a:avLst/>
          </a:prstGeom>
          <a:ln w="28575">
            <a:solidFill>
              <a:schemeClr val="bg1">
                <a:lumMod val="65000"/>
              </a:schemeClr>
            </a:solidFill>
          </a:ln>
        </p:spPr>
      </p:pic>
      <p:pic>
        <p:nvPicPr>
          <p:cNvPr id="10" name="Picture 9"/>
          <p:cNvPicPr>
            <a:picLocks noChangeAspect="1"/>
          </p:cNvPicPr>
          <p:nvPr/>
        </p:nvPicPr>
        <p:blipFill rotWithShape="1">
          <a:blip r:embed="rId4" cstate="email">
            <a:extLst>
              <a:ext uri="{28A0092B-C50C-407E-A947-70E740481C1C}">
                <a14:useLocalDpi xmlns:a14="http://schemas.microsoft.com/office/drawing/2010/main" val="0"/>
              </a:ext>
            </a:extLst>
          </a:blip>
          <a:srcRect l="40574" t="53078" r="18260" b="28366"/>
          <a:stretch/>
        </p:blipFill>
        <p:spPr>
          <a:xfrm>
            <a:off x="2516705" y="4807131"/>
            <a:ext cx="6627296" cy="1763486"/>
          </a:xfrm>
          <a:prstGeom prst="rect">
            <a:avLst/>
          </a:prstGeom>
          <a:ln w="28575">
            <a:solidFill>
              <a:schemeClr val="bg1">
                <a:lumMod val="65000"/>
              </a:schemeClr>
            </a:solidFill>
          </a:ln>
        </p:spPr>
      </p:pic>
      <p:sp>
        <p:nvSpPr>
          <p:cNvPr id="11" name="Rectangle 10"/>
          <p:cNvSpPr/>
          <p:nvPr/>
        </p:nvSpPr>
        <p:spPr>
          <a:xfrm>
            <a:off x="4310743" y="3467929"/>
            <a:ext cx="3095897" cy="712185"/>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354" y="1402346"/>
            <a:ext cx="1867988" cy="1844342"/>
          </a:xfrm>
          <a:prstGeom prst="rect">
            <a:avLst/>
          </a:prstGeom>
        </p:spPr>
      </p:pic>
      <p:pic>
        <p:nvPicPr>
          <p:cNvPr id="13" name="Picture 12"/>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0033" y="1662113"/>
            <a:ext cx="668328" cy="838965"/>
          </a:xfrm>
          <a:prstGeom prst="rect">
            <a:avLst/>
          </a:prstGeom>
        </p:spPr>
      </p:pic>
    </p:spTree>
    <p:extLst>
      <p:ext uri="{BB962C8B-B14F-4D97-AF65-F5344CB8AC3E}">
        <p14:creationId xmlns:p14="http://schemas.microsoft.com/office/powerpoint/2010/main" val="2551962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
            <a:ext cx="6835365" cy="1254034"/>
          </a:xfrm>
        </p:spPr>
        <p:txBody>
          <a:bodyPr/>
          <a:lstStyle/>
          <a:p>
            <a:r>
              <a:rPr lang="en-US" smtClean="0"/>
              <a:t>Cheminformatics: </a:t>
            </a:r>
            <a:br>
              <a:rPr lang="en-US" smtClean="0"/>
            </a:br>
            <a:r>
              <a:rPr lang="en-US" smtClean="0"/>
              <a:t>What makes drugs so special?</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345475"/>
            <a:ext cx="9144000" cy="5255663"/>
          </a:xfrm>
          <a:prstGeom prst="rect">
            <a:avLst/>
          </a:prstGeom>
        </p:spPr>
      </p:pic>
    </p:spTree>
    <p:extLst>
      <p:ext uri="{BB962C8B-B14F-4D97-AF65-F5344CB8AC3E}">
        <p14:creationId xmlns:p14="http://schemas.microsoft.com/office/powerpoint/2010/main" val="2920242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1098711"/>
          </a:xfrm>
        </p:spPr>
        <p:txBody>
          <a:bodyPr/>
          <a:lstStyle/>
          <a:p>
            <a:r>
              <a:rPr lang="en-US" smtClean="0"/>
              <a:t>Cheminformatics: Chemotypes</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301" y="3845993"/>
            <a:ext cx="3333750" cy="2476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301" y="1428547"/>
            <a:ext cx="4188620" cy="2393497"/>
          </a:xfrm>
          <a:prstGeom prst="rect">
            <a:avLst/>
          </a:prstGeom>
        </p:spPr>
      </p:pic>
      <p:sp>
        <p:nvSpPr>
          <p:cNvPr id="7" name="Rectangle 6"/>
          <p:cNvSpPr/>
          <p:nvPr/>
        </p:nvSpPr>
        <p:spPr>
          <a:xfrm>
            <a:off x="-56699" y="6497006"/>
            <a:ext cx="9144000" cy="338554"/>
          </a:xfrm>
          <a:prstGeom prst="rect">
            <a:avLst/>
          </a:prstGeom>
        </p:spPr>
        <p:txBody>
          <a:bodyPr wrap="square">
            <a:spAutoFit/>
          </a:bodyPr>
          <a:lstStyle/>
          <a:p>
            <a:r>
              <a:rPr lang="en-US" sz="1600" smtClean="0"/>
              <a:t>From https</a:t>
            </a:r>
            <a:r>
              <a:rPr lang="en-US" sz="1600"/>
              <a:t>://www.wonderwhizkids.com/conceptmaps/Tranquilizers.html</a:t>
            </a:r>
          </a:p>
        </p:txBody>
      </p:sp>
      <p:sp>
        <p:nvSpPr>
          <p:cNvPr id="8" name="Content Placeholder 2"/>
          <p:cNvSpPr>
            <a:spLocks noGrp="1"/>
          </p:cNvSpPr>
          <p:nvPr>
            <p:ph idx="1"/>
          </p:nvPr>
        </p:nvSpPr>
        <p:spPr>
          <a:xfrm>
            <a:off x="333375" y="1662113"/>
            <a:ext cx="3885927" cy="4660380"/>
          </a:xfrm>
        </p:spPr>
        <p:txBody>
          <a:bodyPr/>
          <a:lstStyle/>
          <a:p>
            <a:r>
              <a:rPr lang="en-US" smtClean="0"/>
              <a:t>Benzodiazepines class of tranquilizers sharing a common ring system, a pattern, chemotype or scaffold.</a:t>
            </a:r>
          </a:p>
          <a:p>
            <a:r>
              <a:rPr lang="en-US" smtClean="0"/>
              <a:t>Similarity principle: similar chemicals, bioactivity.</a:t>
            </a:r>
          </a:p>
          <a:p>
            <a:r>
              <a:rPr lang="en-US"/>
              <a:t>R</a:t>
            </a:r>
            <a:r>
              <a:rPr lang="en-US" smtClean="0"/>
              <a:t>epresenting chemicals as molecular graphs enables efficient storage and analysis. </a:t>
            </a:r>
          </a:p>
        </p:txBody>
      </p:sp>
    </p:spTree>
    <p:extLst>
      <p:ext uri="{BB962C8B-B14F-4D97-AF65-F5344CB8AC3E}">
        <p14:creationId xmlns:p14="http://schemas.microsoft.com/office/powerpoint/2010/main" val="8546326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624" y="979294"/>
            <a:ext cx="3905250" cy="5715000"/>
          </a:xfrm>
          <a:prstGeom prst="rect">
            <a:avLst/>
          </a:prstGeom>
        </p:spPr>
      </p:pic>
      <p:sp>
        <p:nvSpPr>
          <p:cNvPr id="2" name="Title 1"/>
          <p:cNvSpPr>
            <a:spLocks noGrp="1"/>
          </p:cNvSpPr>
          <p:nvPr>
            <p:ph type="title"/>
          </p:nvPr>
        </p:nvSpPr>
        <p:spPr>
          <a:xfrm>
            <a:off x="140201" y="155323"/>
            <a:ext cx="4919204" cy="1506790"/>
          </a:xfrm>
        </p:spPr>
        <p:txBody>
          <a:bodyPr/>
          <a:lstStyle/>
          <a:p>
            <a:r>
              <a:rPr lang="en-US" smtClean="0"/>
              <a:t>Cheminformatics: </a:t>
            </a:r>
            <a:br>
              <a:rPr lang="en-US" smtClean="0"/>
            </a:br>
            <a:r>
              <a:rPr lang="en-US" smtClean="0"/>
              <a:t>Representing molecules computationally</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140201" y="6392483"/>
            <a:ext cx="4520423" cy="369332"/>
          </a:xfrm>
          <a:prstGeom prst="rect">
            <a:avLst/>
          </a:prstGeom>
        </p:spPr>
        <p:txBody>
          <a:bodyPr wrap="square">
            <a:spAutoFit/>
          </a:bodyPr>
          <a:lstStyle/>
          <a:p>
            <a:r>
              <a:rPr lang="en-US"/>
              <a:t>http://pasilla.health.unm.edu/jsme.html</a:t>
            </a:r>
          </a:p>
        </p:txBody>
      </p:sp>
      <p:sp>
        <p:nvSpPr>
          <p:cNvPr id="11" name="Rectangle 10"/>
          <p:cNvSpPr/>
          <p:nvPr/>
        </p:nvSpPr>
        <p:spPr>
          <a:xfrm>
            <a:off x="830431" y="5106851"/>
            <a:ext cx="2749471" cy="369332"/>
          </a:xfrm>
          <a:prstGeom prst="rect">
            <a:avLst/>
          </a:prstGeom>
          <a:solidFill>
            <a:schemeClr val="bg1">
              <a:lumMod val="85000"/>
            </a:schemeClr>
          </a:solidFill>
        </p:spPr>
        <p:txBody>
          <a:bodyPr wrap="none">
            <a:spAutoFit/>
          </a:bodyPr>
          <a:lstStyle/>
          <a:p>
            <a:pPr algn="r"/>
            <a:r>
              <a:rPr lang="en-US" smtClean="0"/>
              <a:t>molfile (connection table)</a:t>
            </a:r>
            <a:endParaRPr lang="en-US"/>
          </a:p>
        </p:txBody>
      </p:sp>
      <p:cxnSp>
        <p:nvCxnSpPr>
          <p:cNvPr id="13" name="Straight Arrow Connector 12"/>
          <p:cNvCxnSpPr>
            <a:stCxn id="11" idx="3"/>
          </p:cNvCxnSpPr>
          <p:nvPr/>
        </p:nvCxnSpPr>
        <p:spPr>
          <a:xfrm>
            <a:off x="3579902" y="5291517"/>
            <a:ext cx="1558162" cy="7822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78998" y="3502635"/>
            <a:ext cx="3300904" cy="646331"/>
          </a:xfrm>
          <a:prstGeom prst="rect">
            <a:avLst/>
          </a:prstGeom>
          <a:solidFill>
            <a:schemeClr val="bg1">
              <a:lumMod val="85000"/>
            </a:schemeClr>
          </a:solidFill>
        </p:spPr>
        <p:txBody>
          <a:bodyPr wrap="none">
            <a:spAutoFit/>
          </a:bodyPr>
          <a:lstStyle/>
          <a:p>
            <a:pPr algn="r"/>
            <a:r>
              <a:rPr lang="en-US" smtClean="0"/>
              <a:t>SMILES (Simplified Molecular </a:t>
            </a:r>
          </a:p>
          <a:p>
            <a:pPr algn="r"/>
            <a:r>
              <a:rPr lang="en-US" smtClean="0"/>
              <a:t>Input Line Entry System)</a:t>
            </a:r>
            <a:endParaRPr lang="en-US"/>
          </a:p>
        </p:txBody>
      </p:sp>
      <p:cxnSp>
        <p:nvCxnSpPr>
          <p:cNvPr id="16" name="Straight Arrow Connector 15"/>
          <p:cNvCxnSpPr>
            <a:stCxn id="15" idx="3"/>
          </p:cNvCxnSpPr>
          <p:nvPr/>
        </p:nvCxnSpPr>
        <p:spPr>
          <a:xfrm>
            <a:off x="3579902" y="3825801"/>
            <a:ext cx="3031849" cy="219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16462" y="2192554"/>
            <a:ext cx="2685352" cy="369332"/>
          </a:xfrm>
          <a:prstGeom prst="rect">
            <a:avLst/>
          </a:prstGeom>
          <a:solidFill>
            <a:schemeClr val="bg1">
              <a:lumMod val="85000"/>
            </a:schemeClr>
          </a:solidFill>
        </p:spPr>
        <p:txBody>
          <a:bodyPr wrap="none">
            <a:spAutoFit/>
          </a:bodyPr>
          <a:lstStyle/>
          <a:p>
            <a:pPr algn="r"/>
            <a:r>
              <a:rPr lang="en-US" smtClean="0"/>
              <a:t>molecular depiction (2D)</a:t>
            </a:r>
            <a:endParaRPr lang="en-US"/>
          </a:p>
        </p:txBody>
      </p:sp>
      <p:cxnSp>
        <p:nvCxnSpPr>
          <p:cNvPr id="21" name="Straight Arrow Connector 20"/>
          <p:cNvCxnSpPr>
            <a:stCxn id="20" idx="3"/>
          </p:cNvCxnSpPr>
          <p:nvPr/>
        </p:nvCxnSpPr>
        <p:spPr>
          <a:xfrm>
            <a:off x="3101814" y="2377220"/>
            <a:ext cx="3011604" cy="631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249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7593010" cy="863580"/>
          </a:xfrm>
        </p:spPr>
        <p:txBody>
          <a:bodyPr/>
          <a:lstStyle/>
          <a:p>
            <a:r>
              <a:rPr lang="en-US" smtClean="0"/>
              <a:t>Cheminformatics:  </a:t>
            </a:r>
            <a:br>
              <a:rPr lang="en-US" smtClean="0"/>
            </a:br>
            <a:r>
              <a:rPr lang="en-US" smtClean="0"/>
              <a:t>Chemical databases</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7" name="Group 6"/>
          <p:cNvGrpSpPr/>
          <p:nvPr/>
        </p:nvGrpSpPr>
        <p:grpSpPr>
          <a:xfrm>
            <a:off x="124327" y="1539067"/>
            <a:ext cx="7367451" cy="4290932"/>
            <a:chOff x="0" y="953590"/>
            <a:chExt cx="8321041" cy="4846320"/>
          </a:xfrm>
        </p:grpSpPr>
        <p:pic>
          <p:nvPicPr>
            <p:cNvPr id="3" name="Picture 2"/>
            <p:cNvPicPr>
              <a:picLocks noChangeAspect="1"/>
            </p:cNvPicPr>
            <p:nvPr/>
          </p:nvPicPr>
          <p:blipFill rotWithShape="1">
            <a:blip r:embed="rId2" cstate="email">
              <a:extLst>
                <a:ext uri="{28A0092B-C50C-407E-A947-70E740481C1C}">
                  <a14:useLocalDpi xmlns:a14="http://schemas.microsoft.com/office/drawing/2010/main" val="0"/>
                </a:ext>
              </a:extLst>
            </a:blip>
            <a:srcRect l="6000" r="5857" b="6348"/>
            <a:stretch/>
          </p:blipFill>
          <p:spPr>
            <a:xfrm>
              <a:off x="0" y="953590"/>
              <a:ext cx="8059783" cy="4846320"/>
            </a:xfrm>
            <a:prstGeom prst="rect">
              <a:avLst/>
            </a:prstGeom>
          </p:spPr>
        </p:pic>
        <p:pic>
          <p:nvPicPr>
            <p:cNvPr id="4" name="Picture 3"/>
            <p:cNvPicPr>
              <a:picLocks noChangeAspect="1"/>
            </p:cNvPicPr>
            <p:nvPr/>
          </p:nvPicPr>
          <p:blipFill rotWithShape="1">
            <a:blip r:embed="rId3" cstate="email">
              <a:extLst>
                <a:ext uri="{28A0092B-C50C-407E-A947-70E740481C1C}">
                  <a14:useLocalDpi xmlns:a14="http://schemas.microsoft.com/office/drawing/2010/main" val="0"/>
                </a:ext>
              </a:extLst>
            </a:blip>
            <a:srcRect l="50143" t="31991" r="17714" b="11854"/>
            <a:stretch/>
          </p:blipFill>
          <p:spPr>
            <a:xfrm>
              <a:off x="5381897" y="2534195"/>
              <a:ext cx="2939144" cy="2586445"/>
            </a:xfrm>
            <a:prstGeom prst="rect">
              <a:avLst/>
            </a:prstGeom>
          </p:spPr>
        </p:pic>
      </p:grpSp>
      <p:sp>
        <p:nvSpPr>
          <p:cNvPr id="5" name="Rectangle 4"/>
          <p:cNvSpPr/>
          <p:nvPr/>
        </p:nvSpPr>
        <p:spPr>
          <a:xfrm>
            <a:off x="7018000" y="3081467"/>
            <a:ext cx="1998617" cy="2031325"/>
          </a:xfrm>
          <a:prstGeom prst="rect">
            <a:avLst/>
          </a:prstGeom>
          <a:solidFill>
            <a:schemeClr val="bg1"/>
          </a:solidFill>
        </p:spPr>
        <p:txBody>
          <a:bodyPr wrap="square">
            <a:spAutoFit/>
          </a:bodyPr>
          <a:lstStyle/>
          <a:p>
            <a:r>
              <a:rPr lang="en-US" smtClean="0">
                <a:solidFill>
                  <a:srgbClr val="555555"/>
                </a:solidFill>
                <a:latin typeface="arial" panose="020B0604020202020204" pitchFamily="34" charset="0"/>
              </a:rPr>
              <a:t>"PubChem</a:t>
            </a:r>
            <a:r>
              <a:rPr lang="en-US">
                <a:solidFill>
                  <a:srgbClr val="555555"/>
                </a:solidFill>
                <a:latin typeface="arial" panose="020B0604020202020204" pitchFamily="34" charset="0"/>
              </a:rPr>
              <a:t>, released in 2004, provides information on the biological activities of small molecules</a:t>
            </a:r>
            <a:r>
              <a:rPr lang="en-US" smtClean="0">
                <a:solidFill>
                  <a:srgbClr val="555555"/>
                </a:solidFill>
                <a:latin typeface="arial" panose="020B0604020202020204" pitchFamily="34" charset="0"/>
              </a:rPr>
              <a:t>."</a:t>
            </a:r>
            <a:endParaRPr lang="en-US"/>
          </a:p>
        </p:txBody>
      </p:sp>
      <p:sp>
        <p:nvSpPr>
          <p:cNvPr id="8" name="Rectangle 7"/>
          <p:cNvSpPr/>
          <p:nvPr/>
        </p:nvSpPr>
        <p:spPr>
          <a:xfrm>
            <a:off x="2212608" y="6340232"/>
            <a:ext cx="3621504" cy="369332"/>
          </a:xfrm>
          <a:prstGeom prst="rect">
            <a:avLst/>
          </a:prstGeom>
        </p:spPr>
        <p:txBody>
          <a:bodyPr wrap="none">
            <a:spAutoFit/>
          </a:bodyPr>
          <a:lstStyle/>
          <a:p>
            <a:r>
              <a:rPr lang="en-US"/>
              <a:t>https://pubchem.ncbi.nlm.nih.gov/</a:t>
            </a:r>
          </a:p>
        </p:txBody>
      </p:sp>
    </p:spTree>
    <p:extLst>
      <p:ext uri="{BB962C8B-B14F-4D97-AF65-F5344CB8AC3E}">
        <p14:creationId xmlns:p14="http://schemas.microsoft.com/office/powerpoint/2010/main" val="964227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7593010" cy="863580"/>
          </a:xfrm>
        </p:spPr>
        <p:txBody>
          <a:bodyPr/>
          <a:lstStyle/>
          <a:p>
            <a:r>
              <a:rPr lang="en-US" smtClean="0"/>
              <a:t>Cheminformatics:  </a:t>
            </a:r>
            <a:br>
              <a:rPr lang="en-US" smtClean="0"/>
            </a:br>
            <a:r>
              <a:rPr lang="en-US" smtClean="0"/>
              <a:t>Chemical patterns</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2212608" y="6340232"/>
            <a:ext cx="5442516" cy="369332"/>
          </a:xfrm>
          <a:prstGeom prst="rect">
            <a:avLst/>
          </a:prstGeom>
        </p:spPr>
        <p:txBody>
          <a:bodyPr wrap="none">
            <a:spAutoFit/>
          </a:bodyPr>
          <a:lstStyle/>
          <a:p>
            <a:r>
              <a:rPr lang="en-US"/>
              <a:t>http://pasilla.health.unm.edu/tomcat/biocomp/depict</a:t>
            </a: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r="10714" b="3831"/>
          <a:stretch/>
        </p:blipFill>
        <p:spPr>
          <a:xfrm>
            <a:off x="0" y="1348795"/>
            <a:ext cx="6753497" cy="4490301"/>
          </a:xfrm>
          <a:prstGeom prst="rect">
            <a:avLst/>
          </a:prstGeom>
        </p:spPr>
      </p:pic>
      <p:sp>
        <p:nvSpPr>
          <p:cNvPr id="10" name="TextBox 9"/>
          <p:cNvSpPr txBox="1"/>
          <p:nvPr/>
        </p:nvSpPr>
        <p:spPr>
          <a:xfrm>
            <a:off x="6844937" y="1755536"/>
            <a:ext cx="2090057" cy="1200329"/>
          </a:xfrm>
          <a:prstGeom prst="rect">
            <a:avLst/>
          </a:prstGeom>
          <a:noFill/>
        </p:spPr>
        <p:txBody>
          <a:bodyPr wrap="square" rtlCol="0">
            <a:spAutoFit/>
          </a:bodyPr>
          <a:lstStyle/>
          <a:p>
            <a:r>
              <a:rPr lang="en-US" smtClean="0"/>
              <a:t>Imidazole pattern subgraph matching with SMARTS.</a:t>
            </a:r>
            <a:endParaRPr lang="en-US"/>
          </a:p>
        </p:txBody>
      </p:sp>
      <p:sp>
        <p:nvSpPr>
          <p:cNvPr id="11" name="Rectangle 10"/>
          <p:cNvSpPr/>
          <p:nvPr/>
        </p:nvSpPr>
        <p:spPr>
          <a:xfrm>
            <a:off x="5211615" y="3140531"/>
            <a:ext cx="3762568" cy="369332"/>
          </a:xfrm>
          <a:prstGeom prst="rect">
            <a:avLst/>
          </a:prstGeom>
          <a:solidFill>
            <a:schemeClr val="bg1"/>
          </a:solidFill>
          <a:ln w="28575">
            <a:solidFill>
              <a:schemeClr val="bg1">
                <a:lumMod val="75000"/>
              </a:schemeClr>
            </a:solidFill>
          </a:ln>
        </p:spPr>
        <p:txBody>
          <a:bodyPr wrap="none">
            <a:spAutoFit/>
          </a:bodyPr>
          <a:lstStyle/>
          <a:p>
            <a:r>
              <a:rPr lang="en-US">
                <a:solidFill>
                  <a:srgbClr val="002060"/>
                </a:solidFill>
              </a:rPr>
              <a:t>[#6]12~[#7]~*~[#7]~[#6]1~*~*~*~*2</a:t>
            </a:r>
          </a:p>
        </p:txBody>
      </p:sp>
      <p:sp>
        <p:nvSpPr>
          <p:cNvPr id="12" name="TextBox 11"/>
          <p:cNvSpPr txBox="1"/>
          <p:nvPr/>
        </p:nvSpPr>
        <p:spPr>
          <a:xfrm>
            <a:off x="6884126" y="4109388"/>
            <a:ext cx="2011679" cy="1477328"/>
          </a:xfrm>
          <a:prstGeom prst="rect">
            <a:avLst/>
          </a:prstGeom>
          <a:noFill/>
        </p:spPr>
        <p:txBody>
          <a:bodyPr wrap="square" rtlCol="0">
            <a:spAutoFit/>
          </a:bodyPr>
          <a:lstStyle/>
          <a:p>
            <a:r>
              <a:rPr lang="en-US" smtClean="0"/>
              <a:t>SMARTS = Smiles Arbitrary Target Specification (akin to regexp)</a:t>
            </a:r>
            <a:endParaRPr lang="en-US"/>
          </a:p>
        </p:txBody>
      </p:sp>
      <p:cxnSp>
        <p:nvCxnSpPr>
          <p:cNvPr id="14" name="Straight Arrow Connector 13"/>
          <p:cNvCxnSpPr>
            <a:stCxn id="12" idx="0"/>
            <a:endCxn id="11" idx="2"/>
          </p:cNvCxnSpPr>
          <p:nvPr/>
        </p:nvCxnSpPr>
        <p:spPr>
          <a:xfrm flipH="1" flipV="1">
            <a:off x="7092899" y="3509863"/>
            <a:ext cx="797067" cy="59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869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7593010" cy="863580"/>
          </a:xfrm>
        </p:spPr>
        <p:txBody>
          <a:bodyPr/>
          <a:lstStyle/>
          <a:p>
            <a:r>
              <a:rPr lang="en-US" smtClean="0"/>
              <a:t>Cheminformatics:  </a:t>
            </a:r>
            <a:br>
              <a:rPr lang="en-US" smtClean="0"/>
            </a:br>
            <a:r>
              <a:rPr lang="en-US" smtClean="0"/>
              <a:t>Molecules in 3D</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65760" y="1592433"/>
            <a:ext cx="2740490" cy="2333120"/>
          </a:xfrm>
          <a:prstGeom prst="rect">
            <a:avLst/>
          </a:prstGeom>
          <a:ln>
            <a:solidFill>
              <a:schemeClr val="bg1">
                <a:lumMod val="75000"/>
              </a:schemeClr>
            </a:solidFill>
          </a:ln>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06250" y="1592433"/>
            <a:ext cx="2728097" cy="2333120"/>
          </a:xfrm>
          <a:prstGeom prst="rect">
            <a:avLst/>
          </a:prstGeom>
          <a:ln>
            <a:solidFill>
              <a:schemeClr val="bg1">
                <a:lumMod val="75000"/>
              </a:schemeClr>
            </a:solidFill>
          </a:ln>
        </p:spPr>
      </p:pic>
      <p:pic>
        <p:nvPicPr>
          <p:cNvPr id="12" name="Picture 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834348" y="1592433"/>
            <a:ext cx="2740490" cy="2343050"/>
          </a:xfrm>
          <a:prstGeom prst="rect">
            <a:avLst/>
          </a:prstGeom>
          <a:ln>
            <a:solidFill>
              <a:schemeClr val="bg1">
                <a:lumMod val="75000"/>
              </a:schemeClr>
            </a:solidFill>
          </a:ln>
        </p:spPr>
      </p:pic>
      <p:sp>
        <p:nvSpPr>
          <p:cNvPr id="13" name="TextBox 12"/>
          <p:cNvSpPr txBox="1"/>
          <p:nvPr/>
        </p:nvSpPr>
        <p:spPr>
          <a:xfrm>
            <a:off x="958765" y="3982930"/>
            <a:ext cx="1554480" cy="369332"/>
          </a:xfrm>
          <a:prstGeom prst="rect">
            <a:avLst/>
          </a:prstGeom>
          <a:noFill/>
        </p:spPr>
        <p:txBody>
          <a:bodyPr wrap="square" rtlCol="0">
            <a:spAutoFit/>
          </a:bodyPr>
          <a:lstStyle/>
          <a:p>
            <a:pPr algn="ctr"/>
            <a:r>
              <a:rPr lang="en-US" smtClean="0"/>
              <a:t>ball and stick</a:t>
            </a:r>
            <a:endParaRPr lang="en-US"/>
          </a:p>
        </p:txBody>
      </p:sp>
      <p:sp>
        <p:nvSpPr>
          <p:cNvPr id="14" name="TextBox 13"/>
          <p:cNvSpPr txBox="1"/>
          <p:nvPr/>
        </p:nvSpPr>
        <p:spPr>
          <a:xfrm>
            <a:off x="3693058" y="3982930"/>
            <a:ext cx="1554480" cy="369332"/>
          </a:xfrm>
          <a:prstGeom prst="rect">
            <a:avLst/>
          </a:prstGeom>
          <a:noFill/>
        </p:spPr>
        <p:txBody>
          <a:bodyPr wrap="square" rtlCol="0">
            <a:spAutoFit/>
          </a:bodyPr>
          <a:lstStyle/>
          <a:p>
            <a:pPr algn="ctr"/>
            <a:r>
              <a:rPr lang="en-US" smtClean="0"/>
              <a:t>spacefill</a:t>
            </a:r>
            <a:endParaRPr lang="en-US"/>
          </a:p>
        </p:txBody>
      </p:sp>
      <p:sp>
        <p:nvSpPr>
          <p:cNvPr id="15" name="TextBox 14"/>
          <p:cNvSpPr txBox="1"/>
          <p:nvPr/>
        </p:nvSpPr>
        <p:spPr>
          <a:xfrm>
            <a:off x="5834348" y="3988390"/>
            <a:ext cx="2740490" cy="369332"/>
          </a:xfrm>
          <a:prstGeom prst="rect">
            <a:avLst/>
          </a:prstGeom>
          <a:noFill/>
        </p:spPr>
        <p:txBody>
          <a:bodyPr wrap="square" rtlCol="0">
            <a:spAutoFit/>
          </a:bodyPr>
          <a:lstStyle/>
          <a:p>
            <a:pPr algn="ctr"/>
            <a:r>
              <a:rPr lang="en-US"/>
              <a:t>V</a:t>
            </a:r>
            <a:r>
              <a:rPr lang="en-US" smtClean="0"/>
              <a:t>DW surface</a:t>
            </a:r>
            <a:endParaRPr lang="en-US"/>
          </a:p>
        </p:txBody>
      </p:sp>
      <p:sp>
        <p:nvSpPr>
          <p:cNvPr id="16" name="Content Placeholder 2"/>
          <p:cNvSpPr>
            <a:spLocks noGrp="1"/>
          </p:cNvSpPr>
          <p:nvPr>
            <p:ph idx="1"/>
          </p:nvPr>
        </p:nvSpPr>
        <p:spPr>
          <a:xfrm>
            <a:off x="333375" y="4976949"/>
            <a:ext cx="8241463" cy="1345543"/>
          </a:xfrm>
        </p:spPr>
        <p:txBody>
          <a:bodyPr/>
          <a:lstStyle/>
          <a:p>
            <a:r>
              <a:rPr lang="en-US" smtClean="0"/>
              <a:t>Drug bioactivity is related to 3D properties and interactions.</a:t>
            </a:r>
          </a:p>
        </p:txBody>
      </p:sp>
      <p:sp>
        <p:nvSpPr>
          <p:cNvPr id="17" name="Rectangle 16"/>
          <p:cNvSpPr/>
          <p:nvPr/>
        </p:nvSpPr>
        <p:spPr>
          <a:xfrm>
            <a:off x="0" y="6456114"/>
            <a:ext cx="4246675" cy="338554"/>
          </a:xfrm>
          <a:prstGeom prst="rect">
            <a:avLst/>
          </a:prstGeom>
        </p:spPr>
        <p:txBody>
          <a:bodyPr wrap="none">
            <a:spAutoFit/>
          </a:bodyPr>
          <a:lstStyle/>
          <a:p>
            <a:r>
              <a:rPr lang="en-US" sz="1600" smtClean="0"/>
              <a:t>Display by JSMol http</a:t>
            </a:r>
            <a:r>
              <a:rPr lang="en-US" sz="1600"/>
              <a:t>://jmol.sourceforge.net/</a:t>
            </a:r>
          </a:p>
        </p:txBody>
      </p:sp>
      <p:sp>
        <p:nvSpPr>
          <p:cNvPr id="18" name="Rectangle 17"/>
          <p:cNvSpPr/>
          <p:nvPr/>
        </p:nvSpPr>
        <p:spPr>
          <a:xfrm>
            <a:off x="3780838" y="6466044"/>
            <a:ext cx="5226249" cy="338554"/>
          </a:xfrm>
          <a:prstGeom prst="rect">
            <a:avLst/>
          </a:prstGeom>
        </p:spPr>
        <p:txBody>
          <a:bodyPr wrap="square">
            <a:spAutoFit/>
          </a:bodyPr>
          <a:lstStyle/>
          <a:p>
            <a:pPr algn="r"/>
            <a:r>
              <a:rPr lang="en-US" sz="1600" smtClean="0"/>
              <a:t>Conformation by RDKit, http</a:t>
            </a:r>
            <a:r>
              <a:rPr lang="en-US" sz="1600"/>
              <a:t>://www.rdkit.org/</a:t>
            </a:r>
          </a:p>
        </p:txBody>
      </p:sp>
    </p:spTree>
    <p:extLst>
      <p:ext uri="{BB962C8B-B14F-4D97-AF65-F5344CB8AC3E}">
        <p14:creationId xmlns:p14="http://schemas.microsoft.com/office/powerpoint/2010/main" val="2230972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 y="155323"/>
            <a:ext cx="8750200" cy="837454"/>
          </a:xfrm>
        </p:spPr>
        <p:txBody>
          <a:bodyPr/>
          <a:lstStyle/>
          <a:p>
            <a:r>
              <a:rPr lang="en-US" smtClean="0"/>
              <a:t>Cheminformatics: Glossary</a:t>
            </a:r>
            <a:endParaRPr lang="en-US"/>
          </a:p>
        </p:txBody>
      </p:sp>
      <p:sp>
        <p:nvSpPr>
          <p:cNvPr id="6" name="Rectangle 1"/>
          <p:cNvSpPr>
            <a:spLocks noChangeArrowheads="1"/>
          </p:cNvSpPr>
          <p:nvPr/>
        </p:nvSpPr>
        <p:spPr bwMode="auto">
          <a:xfrm>
            <a:off x="1628775" y="1204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08827925"/>
              </p:ext>
            </p:extLst>
          </p:nvPr>
        </p:nvGraphicFramePr>
        <p:xfrm>
          <a:off x="195943" y="1433513"/>
          <a:ext cx="8334103" cy="5257800"/>
        </p:xfrm>
        <a:graphic>
          <a:graphicData uri="http://schemas.openxmlformats.org/drawingml/2006/table">
            <a:tbl>
              <a:tblPr firstRow="1" bandRow="1">
                <a:tableStyleId>{69CF1AB2-1976-4502-BF36-3FF5EA218861}</a:tableStyleId>
              </a:tblPr>
              <a:tblGrid>
                <a:gridCol w="2769326">
                  <a:extLst>
                    <a:ext uri="{9D8B030D-6E8A-4147-A177-3AD203B41FA5}">
                      <a16:colId xmlns:a16="http://schemas.microsoft.com/office/drawing/2014/main" val="3455617348"/>
                    </a:ext>
                  </a:extLst>
                </a:gridCol>
                <a:gridCol w="5564777">
                  <a:extLst>
                    <a:ext uri="{9D8B030D-6E8A-4147-A177-3AD203B41FA5}">
                      <a16:colId xmlns:a16="http://schemas.microsoft.com/office/drawing/2014/main" val="3876828466"/>
                    </a:ext>
                  </a:extLst>
                </a:gridCol>
              </a:tblGrid>
              <a:tr h="370840">
                <a:tc>
                  <a:txBody>
                    <a:bodyPr/>
                    <a:lstStyle/>
                    <a:p>
                      <a:r>
                        <a:rPr lang="en-US" b="0" smtClean="0"/>
                        <a:t>small molecule</a:t>
                      </a:r>
                      <a:endParaRPr lang="en-US" b="0"/>
                    </a:p>
                  </a:txBody>
                  <a:tcPr/>
                </a:tc>
                <a:tc>
                  <a:txBody>
                    <a:bodyPr/>
                    <a:lstStyle/>
                    <a:p>
                      <a:r>
                        <a:rPr lang="en-US" b="0" smtClean="0"/>
                        <a:t>not a protein or nucleic</a:t>
                      </a:r>
                      <a:r>
                        <a:rPr lang="en-US" b="0" baseline="0" smtClean="0"/>
                        <a:t> acid (macromolecule)</a:t>
                      </a:r>
                      <a:endParaRPr lang="en-US" b="0"/>
                    </a:p>
                  </a:txBody>
                  <a:tcPr/>
                </a:tc>
                <a:extLst>
                  <a:ext uri="{0D108BD9-81ED-4DB2-BD59-A6C34878D82A}">
                    <a16:rowId xmlns:a16="http://schemas.microsoft.com/office/drawing/2014/main" val="4220884154"/>
                  </a:ext>
                </a:extLst>
              </a:tr>
              <a:tr h="370840">
                <a:tc>
                  <a:txBody>
                    <a:bodyPr/>
                    <a:lstStyle/>
                    <a:p>
                      <a:r>
                        <a:rPr lang="en-US" b="0" smtClean="0"/>
                        <a:t>pharmacology</a:t>
                      </a:r>
                      <a:endParaRPr lang="en-US" b="0"/>
                    </a:p>
                  </a:txBody>
                  <a:tcPr/>
                </a:tc>
                <a:tc>
                  <a:txBody>
                    <a:bodyPr/>
                    <a:lstStyle/>
                    <a:p>
                      <a:r>
                        <a:rPr lang="en-US" b="0" smtClean="0"/>
                        <a:t>study of uses,</a:t>
                      </a:r>
                      <a:r>
                        <a:rPr lang="en-US" b="0" baseline="0" smtClean="0"/>
                        <a:t> effects and modes of action of drugs</a:t>
                      </a:r>
                      <a:endParaRPr lang="en-US" b="0"/>
                    </a:p>
                  </a:txBody>
                  <a:tcPr/>
                </a:tc>
                <a:extLst>
                  <a:ext uri="{0D108BD9-81ED-4DB2-BD59-A6C34878D82A}">
                    <a16:rowId xmlns:a16="http://schemas.microsoft.com/office/drawing/2014/main" val="372528064"/>
                  </a:ext>
                </a:extLst>
              </a:tr>
              <a:tr h="370840">
                <a:tc>
                  <a:txBody>
                    <a:bodyPr/>
                    <a:lstStyle/>
                    <a:p>
                      <a:r>
                        <a:rPr lang="en-US" smtClean="0"/>
                        <a:t>bioactivity</a:t>
                      </a:r>
                      <a:endParaRPr lang="en-US"/>
                    </a:p>
                  </a:txBody>
                  <a:tcPr/>
                </a:tc>
                <a:tc>
                  <a:txBody>
                    <a:bodyPr/>
                    <a:lstStyle/>
                    <a:p>
                      <a:r>
                        <a:rPr lang="en-US" smtClean="0"/>
                        <a:t>effect of a chemical on a biological target</a:t>
                      </a:r>
                      <a:endParaRPr lang="en-US"/>
                    </a:p>
                  </a:txBody>
                  <a:tcPr/>
                </a:tc>
                <a:extLst>
                  <a:ext uri="{0D108BD9-81ED-4DB2-BD59-A6C34878D82A}">
                    <a16:rowId xmlns:a16="http://schemas.microsoft.com/office/drawing/2014/main" val="2221012179"/>
                  </a:ext>
                </a:extLst>
              </a:tr>
              <a:tr h="370840">
                <a:tc>
                  <a:txBody>
                    <a:bodyPr/>
                    <a:lstStyle/>
                    <a:p>
                      <a:r>
                        <a:rPr lang="en-US" smtClean="0"/>
                        <a:t>IC50, EC50</a:t>
                      </a:r>
                      <a:endParaRPr lang="en-US"/>
                    </a:p>
                  </a:txBody>
                  <a:tcPr/>
                </a:tc>
                <a:tc>
                  <a:txBody>
                    <a:bodyPr/>
                    <a:lstStyle/>
                    <a:p>
                      <a:r>
                        <a:rPr lang="en-US" smtClean="0"/>
                        <a:t>measures of bioactive</a:t>
                      </a:r>
                      <a:r>
                        <a:rPr lang="en-US" baseline="0" smtClean="0"/>
                        <a:t> potency</a:t>
                      </a:r>
                      <a:endParaRPr lang="en-US"/>
                    </a:p>
                  </a:txBody>
                  <a:tcPr/>
                </a:tc>
                <a:extLst>
                  <a:ext uri="{0D108BD9-81ED-4DB2-BD59-A6C34878D82A}">
                    <a16:rowId xmlns:a16="http://schemas.microsoft.com/office/drawing/2014/main" val="1119649967"/>
                  </a:ext>
                </a:extLst>
              </a:tr>
              <a:tr h="370840">
                <a:tc>
                  <a:txBody>
                    <a:bodyPr/>
                    <a:lstStyle/>
                    <a:p>
                      <a:r>
                        <a:rPr lang="en-US" smtClean="0"/>
                        <a:t>structure-activity relationship</a:t>
                      </a:r>
                      <a:endParaRPr lang="en-US"/>
                    </a:p>
                  </a:txBody>
                  <a:tcPr/>
                </a:tc>
                <a:tc>
                  <a:txBody>
                    <a:bodyPr/>
                    <a:lstStyle/>
                    <a:p>
                      <a:r>
                        <a:rPr lang="en-US" smtClean="0"/>
                        <a:t>bioactivity vs. structural</a:t>
                      </a:r>
                      <a:r>
                        <a:rPr lang="en-US" baseline="0" smtClean="0"/>
                        <a:t> features</a:t>
                      </a:r>
                      <a:r>
                        <a:rPr lang="en-US" smtClean="0"/>
                        <a:t> within a chemical series</a:t>
                      </a:r>
                      <a:endParaRPr lang="en-US"/>
                    </a:p>
                  </a:txBody>
                  <a:tcPr/>
                </a:tc>
                <a:extLst>
                  <a:ext uri="{0D108BD9-81ED-4DB2-BD59-A6C34878D82A}">
                    <a16:rowId xmlns:a16="http://schemas.microsoft.com/office/drawing/2014/main" val="2289901979"/>
                  </a:ext>
                </a:extLst>
              </a:tr>
              <a:tr h="370840">
                <a:tc>
                  <a:txBody>
                    <a:bodyPr/>
                    <a:lstStyle/>
                    <a:p>
                      <a:r>
                        <a:rPr lang="en-US" smtClean="0"/>
                        <a:t>molecular descriptor</a:t>
                      </a:r>
                      <a:endParaRPr lang="en-US"/>
                    </a:p>
                  </a:txBody>
                  <a:tcPr/>
                </a:tc>
                <a:tc>
                  <a:txBody>
                    <a:bodyPr/>
                    <a:lstStyle/>
                    <a:p>
                      <a:r>
                        <a:rPr lang="en-US" smtClean="0"/>
                        <a:t>measured, theoretical</a:t>
                      </a:r>
                      <a:r>
                        <a:rPr lang="en-US" baseline="0" smtClean="0"/>
                        <a:t> or computed property</a:t>
                      </a:r>
                      <a:endParaRPr lang="en-US"/>
                    </a:p>
                  </a:txBody>
                  <a:tcPr/>
                </a:tc>
                <a:extLst>
                  <a:ext uri="{0D108BD9-81ED-4DB2-BD59-A6C34878D82A}">
                    <a16:rowId xmlns:a16="http://schemas.microsoft.com/office/drawing/2014/main" val="2079723716"/>
                  </a:ext>
                </a:extLst>
              </a:tr>
              <a:tr h="370840">
                <a:tc>
                  <a:txBody>
                    <a:bodyPr/>
                    <a:lstStyle/>
                    <a:p>
                      <a:r>
                        <a:rPr lang="en-US" smtClean="0"/>
                        <a:t>substructure searching</a:t>
                      </a:r>
                      <a:endParaRPr lang="en-US"/>
                    </a:p>
                  </a:txBody>
                  <a:tcPr/>
                </a:tc>
                <a:tc>
                  <a:txBody>
                    <a:bodyPr/>
                    <a:lstStyle/>
                    <a:p>
                      <a:r>
                        <a:rPr lang="en-US" smtClean="0"/>
                        <a:t>searching for molecular subgraphs</a:t>
                      </a:r>
                      <a:endParaRPr lang="en-US"/>
                    </a:p>
                  </a:txBody>
                  <a:tcPr/>
                </a:tc>
                <a:extLst>
                  <a:ext uri="{0D108BD9-81ED-4DB2-BD59-A6C34878D82A}">
                    <a16:rowId xmlns:a16="http://schemas.microsoft.com/office/drawing/2014/main" val="3106807509"/>
                  </a:ext>
                </a:extLst>
              </a:tr>
              <a:tr h="370840">
                <a:tc>
                  <a:txBody>
                    <a:bodyPr/>
                    <a:lstStyle/>
                    <a:p>
                      <a:r>
                        <a:rPr lang="en-US" smtClean="0"/>
                        <a:t>similarity searching</a:t>
                      </a:r>
                      <a:endParaRPr lang="en-US"/>
                    </a:p>
                  </a:txBody>
                  <a:tcPr/>
                </a:tc>
                <a:tc>
                  <a:txBody>
                    <a:bodyPr/>
                    <a:lstStyle/>
                    <a:p>
                      <a:r>
                        <a:rPr lang="en-US" smtClean="0"/>
                        <a:t>searching for similar molecules</a:t>
                      </a:r>
                      <a:endParaRPr lang="en-US"/>
                    </a:p>
                  </a:txBody>
                  <a:tcPr/>
                </a:tc>
                <a:extLst>
                  <a:ext uri="{0D108BD9-81ED-4DB2-BD59-A6C34878D82A}">
                    <a16:rowId xmlns:a16="http://schemas.microsoft.com/office/drawing/2014/main" val="4226624034"/>
                  </a:ext>
                </a:extLst>
              </a:tr>
              <a:tr h="370840">
                <a:tc>
                  <a:txBody>
                    <a:bodyPr/>
                    <a:lstStyle/>
                    <a:p>
                      <a:r>
                        <a:rPr lang="en-US" smtClean="0"/>
                        <a:t>pharmacophore</a:t>
                      </a:r>
                      <a:endParaRPr lang="en-US"/>
                    </a:p>
                  </a:txBody>
                  <a:tcPr/>
                </a:tc>
                <a:tc>
                  <a:txBody>
                    <a:bodyPr/>
                    <a:lstStyle/>
                    <a:p>
                      <a:r>
                        <a:rPr lang="en-US" smtClean="0"/>
                        <a:t>3D features pattern interacting</a:t>
                      </a:r>
                      <a:r>
                        <a:rPr lang="en-US" baseline="0" smtClean="0"/>
                        <a:t> with a binding site</a:t>
                      </a:r>
                      <a:endParaRPr lang="en-US"/>
                    </a:p>
                  </a:txBody>
                  <a:tcPr/>
                </a:tc>
                <a:extLst>
                  <a:ext uri="{0D108BD9-81ED-4DB2-BD59-A6C34878D82A}">
                    <a16:rowId xmlns:a16="http://schemas.microsoft.com/office/drawing/2014/main" val="2175939584"/>
                  </a:ext>
                </a:extLst>
              </a:tr>
              <a:tr h="370840">
                <a:tc>
                  <a:txBody>
                    <a:bodyPr/>
                    <a:lstStyle/>
                    <a:p>
                      <a:r>
                        <a:rPr lang="en-US" smtClean="0"/>
                        <a:t>molecular modeling</a:t>
                      </a:r>
                      <a:endParaRPr lang="en-US"/>
                    </a:p>
                  </a:txBody>
                  <a:tcPr/>
                </a:tc>
                <a:tc>
                  <a:txBody>
                    <a:bodyPr/>
                    <a:lstStyle/>
                    <a:p>
                      <a:r>
                        <a:rPr lang="en-US" smtClean="0"/>
                        <a:t>computational models, 2D, 3D and statistical, for explaining, visualizing</a:t>
                      </a:r>
                      <a:r>
                        <a:rPr lang="en-US" baseline="0" smtClean="0"/>
                        <a:t> and predicting </a:t>
                      </a:r>
                      <a:endParaRPr lang="en-US" smtClean="0"/>
                    </a:p>
                  </a:txBody>
                  <a:tcPr/>
                </a:tc>
                <a:extLst>
                  <a:ext uri="{0D108BD9-81ED-4DB2-BD59-A6C34878D82A}">
                    <a16:rowId xmlns:a16="http://schemas.microsoft.com/office/drawing/2014/main" val="2051682396"/>
                  </a:ext>
                </a:extLst>
              </a:tr>
              <a:tr h="370840">
                <a:tc>
                  <a:txBody>
                    <a:bodyPr/>
                    <a:lstStyle/>
                    <a:p>
                      <a:r>
                        <a:rPr lang="en-US" smtClean="0"/>
                        <a:t>computational chemistry</a:t>
                      </a:r>
                      <a:endParaRPr lang="en-US"/>
                    </a:p>
                  </a:txBody>
                  <a:tcPr/>
                </a:tc>
                <a:tc>
                  <a:txBody>
                    <a:bodyPr/>
                    <a:lstStyle/>
                    <a:p>
                      <a:r>
                        <a:rPr lang="en-US" smtClean="0"/>
                        <a:t>connotes physics-based modeling, molecular mechanics</a:t>
                      </a:r>
                      <a:r>
                        <a:rPr lang="en-US" baseline="0" smtClean="0"/>
                        <a:t> and </a:t>
                      </a:r>
                      <a:r>
                        <a:rPr lang="en-US" smtClean="0"/>
                        <a:t>dynamics, etc.</a:t>
                      </a:r>
                    </a:p>
                  </a:txBody>
                  <a:tcPr/>
                </a:tc>
                <a:extLst>
                  <a:ext uri="{0D108BD9-81ED-4DB2-BD59-A6C34878D82A}">
                    <a16:rowId xmlns:a16="http://schemas.microsoft.com/office/drawing/2014/main" val="1033485461"/>
                  </a:ext>
                </a:extLst>
              </a:tr>
              <a:tr h="370840">
                <a:tc>
                  <a:txBody>
                    <a:bodyPr/>
                    <a:lstStyle/>
                    <a:p>
                      <a:r>
                        <a:rPr lang="en-US" smtClean="0"/>
                        <a:t>virtual screening</a:t>
                      </a:r>
                      <a:endParaRPr lang="en-US"/>
                    </a:p>
                  </a:txBody>
                  <a:tcPr/>
                </a:tc>
                <a:tc>
                  <a:txBody>
                    <a:bodyPr/>
                    <a:lstStyle/>
                    <a:p>
                      <a:r>
                        <a:rPr lang="en-US" i="1" smtClean="0"/>
                        <a:t>in silico </a:t>
                      </a:r>
                      <a:r>
                        <a:rPr lang="en-US" smtClean="0"/>
                        <a:t>search (assay) for bioactive candidates</a:t>
                      </a:r>
                    </a:p>
                  </a:txBody>
                  <a:tcPr/>
                </a:tc>
                <a:extLst>
                  <a:ext uri="{0D108BD9-81ED-4DB2-BD59-A6C34878D82A}">
                    <a16:rowId xmlns:a16="http://schemas.microsoft.com/office/drawing/2014/main" val="246265573"/>
                  </a:ext>
                </a:extLst>
              </a:tr>
            </a:tbl>
          </a:graphicData>
        </a:graphic>
      </p:graphicFrame>
    </p:spTree>
    <p:extLst>
      <p:ext uri="{BB962C8B-B14F-4D97-AF65-F5344CB8AC3E}">
        <p14:creationId xmlns:p14="http://schemas.microsoft.com/office/powerpoint/2010/main" val="42398246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1915</TotalTime>
  <Words>576</Words>
  <Application>Microsoft Office PowerPoint</Application>
  <PresentationFormat>On-screen Show (4:3)</PresentationFormat>
  <Paragraphs>101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vt:lpstr>
      <vt:lpstr>Avenir Next Condensed Demi Bold</vt:lpstr>
      <vt:lpstr>Avenir Next Condensed Medium</vt:lpstr>
      <vt:lpstr>Calibri</vt:lpstr>
      <vt:lpstr>Cambria</vt:lpstr>
      <vt:lpstr>Helvetica</vt:lpstr>
      <vt:lpstr>Lucida Grande</vt:lpstr>
      <vt:lpstr>Default Theme</vt:lpstr>
      <vt:lpstr>Cheminformatics Introduction</vt:lpstr>
      <vt:lpstr>Cheminformatics: Introduction</vt:lpstr>
      <vt:lpstr>Cheminformatics:  What makes drugs so special?</vt:lpstr>
      <vt:lpstr>Cheminformatics: Chemotypes</vt:lpstr>
      <vt:lpstr>Cheminformatics:  Representing molecules computationally</vt:lpstr>
      <vt:lpstr>Cheminformatics:   Chemical databases</vt:lpstr>
      <vt:lpstr>Cheminformatics:   Chemical patterns</vt:lpstr>
      <vt:lpstr>Cheminformatics:   Molecules in 3D</vt:lpstr>
      <vt:lpstr>Cheminformatics: Glossary</vt:lpstr>
      <vt:lpstr>Cheminformatics:  Modeling protein-ligand binding</vt:lpstr>
      <vt:lpstr>Cheminformatics:  Drug-likeness and lead-likeness</vt:lpstr>
      <vt:lpstr>Cheminformatics:  Drug discovery applications</vt:lpstr>
      <vt:lpstr>Cheminformatics:  Take home messages</vt:lpstr>
    </vt:vector>
  </TitlesOfParts>
  <Company>Indiana University/Informatics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Cheminformatics</dc:title>
  <dc:creator>dj wild;jj yang</dc:creator>
  <cp:lastModifiedBy>jjyang</cp:lastModifiedBy>
  <cp:revision>124</cp:revision>
  <dcterms:created xsi:type="dcterms:W3CDTF">2013-10-03T14:41:31Z</dcterms:created>
  <dcterms:modified xsi:type="dcterms:W3CDTF">2017-09-17T18:22:47Z</dcterms:modified>
</cp:coreProperties>
</file>