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
  </p:notesMasterIdLst>
  <p:handoutMasterIdLst>
    <p:handoutMasterId r:id="rId6"/>
  </p:handoutMasterIdLst>
  <p:sldIdLst>
    <p:sldId id="413" r:id="rId2"/>
    <p:sldId id="442" r:id="rId3"/>
    <p:sldId id="412"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 3: Applications in Medicine" id="{85B883A1-EFF7-6D47-A8D7-68AD751FF03A}">
          <p14:sldIdLst>
            <p14:sldId id="413"/>
            <p14:sldId id="442"/>
            <p14:sldId id="4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432FF"/>
    <a:srgbClr val="008000"/>
    <a:srgbClr val="66FF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78296" autoAdjust="0"/>
  </p:normalViewPr>
  <p:slideViewPr>
    <p:cSldViewPr snapToGrid="0" snapToObjects="1">
      <p:cViewPr>
        <p:scale>
          <a:sx n="114" d="100"/>
          <a:sy n="114" d="100"/>
        </p:scale>
        <p:origin x="1096" y="-40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302D9E-1F55-1744-8AA8-12033F560B11}" type="datetimeFigureOut">
              <a:rPr lang="en-US" smtClean="0"/>
              <a:t>3/4/17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6B4951-00B5-FC46-BD34-52E5C88F150B}" type="slidenum">
              <a:rPr lang="en-US" smtClean="0"/>
              <a:t>‹#›</a:t>
            </a:fld>
            <a:endParaRPr lang="en-US"/>
          </a:p>
        </p:txBody>
      </p:sp>
    </p:spTree>
    <p:extLst>
      <p:ext uri="{BB962C8B-B14F-4D97-AF65-F5344CB8AC3E}">
        <p14:creationId xmlns:p14="http://schemas.microsoft.com/office/powerpoint/2010/main" val="2556232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093172-1730-7947-8767-032C3F8B39A1}" type="datetimeFigureOut">
              <a:rPr lang="en-US" smtClean="0"/>
              <a:t>3/4/17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1A3A11-45D0-F747-89E3-49C2FBD2A313}" type="slidenum">
              <a:rPr lang="en-US" smtClean="0"/>
              <a:t>‹#›</a:t>
            </a:fld>
            <a:endParaRPr lang="en-US"/>
          </a:p>
        </p:txBody>
      </p:sp>
    </p:spTree>
    <p:extLst>
      <p:ext uri="{BB962C8B-B14F-4D97-AF65-F5344CB8AC3E}">
        <p14:creationId xmlns:p14="http://schemas.microsoft.com/office/powerpoint/2010/main" val="40334040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and</a:t>
            </a:r>
            <a:r>
              <a:rPr lang="en-US" baseline="0" dirty="0" smtClean="0"/>
              <a:t> Welcome Back to </a:t>
            </a:r>
            <a:r>
              <a:rPr lang="en-US" dirty="0" smtClean="0"/>
              <a:t>Data Science for Drug Discovery Health and Translational Medicine </a:t>
            </a:r>
          </a:p>
          <a:p>
            <a:r>
              <a:rPr lang="en-US" dirty="0" smtClean="0"/>
              <a:t>This is Module 9.</a:t>
            </a:r>
            <a:r>
              <a:rPr lang="en-US" baseline="0" dirty="0" smtClean="0"/>
              <a:t> This is also the beginning of Part 3 where we focus our attention on the second framing question, How can Data Science help doctors and other providers treat patients better.  This a huge topic that is not only growing as we continue to collect more and more data, but it’s also a moving target.  At this and all levels, context is important, and in this area, I would say more than the other two, that policy plays an even larger role. </a:t>
            </a:r>
          </a:p>
          <a:p>
            <a:endParaRPr lang="en-US" baseline="0" dirty="0" smtClean="0"/>
          </a:p>
          <a:p>
            <a:r>
              <a:rPr lang="en-US" baseline="0" dirty="0" smtClean="0"/>
              <a:t>While the course is partitioned into the background followed by the three framing questions, as I trust you understand by now that the healthcare domain in both highly interconnected and well as complex. So in some cases, there are very specific distinctions, and in some cases, literally life and death, other areas overlap substantially. So some of the tools or concepts or mechanisms will come up in multiple parts. For example social media is used both by companies, government, and individuals.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51A3A11-45D0-F747-89E3-49C2FBD2A313}" type="slidenum">
              <a:rPr lang="en-US" smtClean="0"/>
              <a:t>1</a:t>
            </a:fld>
            <a:endParaRPr lang="en-US"/>
          </a:p>
        </p:txBody>
      </p:sp>
    </p:spTree>
    <p:extLst>
      <p:ext uri="{BB962C8B-B14F-4D97-AF65-F5344CB8AC3E}">
        <p14:creationId xmlns:p14="http://schemas.microsoft.com/office/powerpoint/2010/main" val="3314867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As we now transition from looking at drug discovery and pharmaceutical research to the wider healthcare arena, this module will zoom right out and take a look at how data science is developing as a discipline, and how this is impacting the future of pharmaceutical research and healthcare provision.</a:t>
            </a:r>
          </a:p>
          <a:p>
            <a:endParaRPr lang="en-US" dirty="0"/>
          </a:p>
        </p:txBody>
      </p:sp>
      <p:sp>
        <p:nvSpPr>
          <p:cNvPr id="4" name="Slide Number Placeholder 3"/>
          <p:cNvSpPr>
            <a:spLocks noGrp="1"/>
          </p:cNvSpPr>
          <p:nvPr>
            <p:ph type="sldNum" sz="quarter" idx="10"/>
          </p:nvPr>
        </p:nvSpPr>
        <p:spPr/>
        <p:txBody>
          <a:bodyPr/>
          <a:lstStyle/>
          <a:p>
            <a:fld id="{E51A3A11-45D0-F747-89E3-49C2FBD2A313}" type="slidenum">
              <a:rPr lang="en-US" smtClean="0"/>
              <a:t>3</a:t>
            </a:fld>
            <a:endParaRPr lang="en-US"/>
          </a:p>
        </p:txBody>
      </p:sp>
    </p:spTree>
    <p:extLst>
      <p:ext uri="{BB962C8B-B14F-4D97-AF65-F5344CB8AC3E}">
        <p14:creationId xmlns:p14="http://schemas.microsoft.com/office/powerpoint/2010/main" val="77179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4000" cap="none" baseline="0">
                <a:latin typeface="Avenir Next Condensed Demi Bold"/>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latin typeface="Avenir Next Condensed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976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683014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994040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304800"/>
            <a:ext cx="8229600" cy="838200"/>
          </a:xfrm>
        </p:spPr>
        <p:txBody>
          <a:bodyPr/>
          <a:lstStyle/>
          <a:p>
            <a:r>
              <a:rPr lang="en-US"/>
              <a:t>Click to edit Master title style</a:t>
            </a:r>
          </a:p>
        </p:txBody>
      </p:sp>
      <p:sp>
        <p:nvSpPr>
          <p:cNvPr id="3" name="Content Placeholder 2"/>
          <p:cNvSpPr>
            <a:spLocks noGrp="1"/>
          </p:cNvSpPr>
          <p:nvPr>
            <p:ph sz="quarter" idx="1"/>
          </p:nvPr>
        </p:nvSpPr>
        <p:spPr>
          <a:xfrm>
            <a:off x="4572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a:xfrm>
            <a:off x="6553200" y="6172200"/>
            <a:ext cx="2133600" cy="476250"/>
          </a:xfrm>
          <a:prstGeom prst="rect">
            <a:avLst/>
          </a:prstGeom>
        </p:spPr>
        <p:txBody>
          <a:bodyPr/>
          <a:lstStyle>
            <a:lvl1pPr>
              <a:defRPr/>
            </a:lvl1pPr>
          </a:lstStyle>
          <a:p>
            <a:endParaRPr lang="en-US"/>
          </a:p>
          <a:p>
            <a:endParaRPr lang="en-US"/>
          </a:p>
          <a:p>
            <a:fld id="{EAC333D0-601A-3443-B358-00C5644E313D}" type="slidenum">
              <a:rPr lang="en-US"/>
              <a:pPr/>
              <a:t>‹#›</a:t>
            </a:fld>
            <a:endParaRPr lang="en-US"/>
          </a:p>
        </p:txBody>
      </p:sp>
    </p:spTree>
    <p:extLst>
      <p:ext uri="{BB962C8B-B14F-4D97-AF65-F5344CB8AC3E}">
        <p14:creationId xmlns:p14="http://schemas.microsoft.com/office/powerpoint/2010/main" val="1403721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2453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18288"/>
            <a:ext cx="2895600" cy="329184"/>
          </a:xfrm>
          <a:prstGeom prst="rect">
            <a:avLst/>
          </a:prstGeom>
        </p:spPr>
        <p:txBody>
          <a:bodyPr/>
          <a:lstStyle/>
          <a:p>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1871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960098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18288"/>
            <a:ext cx="2895600" cy="329184"/>
          </a:xfrm>
          <a:prstGeom prst="rect">
            <a:avLst/>
          </a:prstGeom>
        </p:spPr>
        <p:txBody>
          <a:bodyPr/>
          <a:lstStyle/>
          <a:p>
            <a:endParaRPr lang="en-US"/>
          </a:p>
        </p:txBody>
      </p:sp>
      <p:sp>
        <p:nvSpPr>
          <p:cNvPr id="8" name="Footer Placeholder 7"/>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9" name="Slide Number Placeholder 8"/>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0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18288"/>
            <a:ext cx="2895600" cy="329184"/>
          </a:xfrm>
          <a:prstGeom prst="rect">
            <a:avLst/>
          </a:prstGeom>
        </p:spPr>
        <p:txBody>
          <a:bodyPr/>
          <a:lstStyle/>
          <a:p>
            <a:endParaRPr lang="en-US"/>
          </a:p>
        </p:txBody>
      </p:sp>
      <p:sp>
        <p:nvSpPr>
          <p:cNvPr id="4" name="Footer Placeholder 3"/>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5" name="Slide Number Placeholder 4"/>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24969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18288"/>
            <a:ext cx="2895600" cy="329184"/>
          </a:xfrm>
          <a:prstGeom prst="rect">
            <a:avLst/>
          </a:prstGeom>
        </p:spPr>
        <p:txBody>
          <a:bodyPr/>
          <a:lstStyle/>
          <a:p>
            <a:endParaRPr lang="en-US"/>
          </a:p>
        </p:txBody>
      </p:sp>
      <p:sp>
        <p:nvSpPr>
          <p:cNvPr id="3" name="Footer Placeholder 2"/>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4" name="Slide Number Placeholder 3"/>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08409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59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8447563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0201" y="155323"/>
            <a:ext cx="8750200" cy="58812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0201" y="840242"/>
            <a:ext cx="8750200" cy="563675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8699500" y="6444734"/>
            <a:ext cx="466794" cy="369332"/>
          </a:xfrm>
          <a:prstGeom prst="rect">
            <a:avLst/>
          </a:prstGeom>
          <a:noFill/>
        </p:spPr>
        <p:txBody>
          <a:bodyPr wrap="none" rtlCol="0">
            <a:spAutoFit/>
          </a:bodyPr>
          <a:lstStyle/>
          <a:p>
            <a:fld id="{9BFDE8DC-694A-A546-ADB2-6A2C1EE273A6}" type="slidenum">
              <a:rPr lang="en-US" smtClean="0"/>
              <a:t>‹#›</a:t>
            </a:fld>
            <a:endParaRPr lang="en-US" dirty="0"/>
          </a:p>
        </p:txBody>
      </p:sp>
    </p:spTree>
    <p:extLst>
      <p:ext uri="{BB962C8B-B14F-4D97-AF65-F5344CB8AC3E}">
        <p14:creationId xmlns:p14="http://schemas.microsoft.com/office/powerpoint/2010/main" val="182529920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defTabSz="914400" rtl="0" eaLnBrk="1" latinLnBrk="0" hangingPunct="1">
        <a:spcBef>
          <a:spcPct val="0"/>
        </a:spcBef>
        <a:buNone/>
        <a:defRPr sz="3200" kern="1200" spc="-100" baseline="0">
          <a:solidFill>
            <a:schemeClr val="tx2"/>
          </a:solidFill>
          <a:latin typeface="Avenir Next Condensed Demi Bold"/>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mbria"/>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mbria"/>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mbria"/>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mbria"/>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mbria"/>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Science </a:t>
            </a:r>
            <a:r>
              <a:rPr lang="en-US" dirty="0" smtClean="0"/>
              <a:t>for </a:t>
            </a:r>
            <a:r>
              <a:rPr lang="en-US" dirty="0"/>
              <a:t>Drug Discovery,</a:t>
            </a:r>
            <a:br>
              <a:rPr lang="en-US" dirty="0"/>
            </a:br>
            <a:r>
              <a:rPr lang="en-US" dirty="0"/>
              <a:t>Health &amp; Translational Medicine</a:t>
            </a:r>
          </a:p>
        </p:txBody>
      </p:sp>
      <p:sp>
        <p:nvSpPr>
          <p:cNvPr id="3" name="Subtitle 2"/>
          <p:cNvSpPr>
            <a:spLocks noGrp="1"/>
          </p:cNvSpPr>
          <p:nvPr>
            <p:ph type="subTitle" idx="1"/>
          </p:nvPr>
        </p:nvSpPr>
        <p:spPr>
          <a:xfrm>
            <a:off x="685799" y="3505200"/>
            <a:ext cx="7998287" cy="1752600"/>
          </a:xfrm>
        </p:spPr>
        <p:txBody>
          <a:bodyPr/>
          <a:lstStyle/>
          <a:p>
            <a:r>
              <a:rPr lang="en-US" dirty="0" smtClean="0"/>
              <a:t>Joanne S. </a:t>
            </a:r>
            <a:r>
              <a:rPr lang="en-US" dirty="0"/>
              <a:t>Luciano https://</a:t>
            </a:r>
            <a:r>
              <a:rPr lang="en-US" dirty="0" err="1"/>
              <a:t>www.linkedin.com</a:t>
            </a:r>
            <a:r>
              <a:rPr lang="en-US" dirty="0"/>
              <a:t>/in/</a:t>
            </a:r>
            <a:r>
              <a:rPr lang="en-US" dirty="0" err="1"/>
              <a:t>joanneluciano</a:t>
            </a:r>
            <a:endParaRPr lang="en-US" dirty="0"/>
          </a:p>
          <a:p>
            <a:r>
              <a:rPr lang="en-US" dirty="0" smtClean="0"/>
              <a:t>Visiting Associate </a:t>
            </a:r>
            <a:r>
              <a:rPr lang="en-US" dirty="0"/>
              <a:t>Professor</a:t>
            </a:r>
            <a:br>
              <a:rPr lang="en-US" dirty="0"/>
            </a:br>
            <a:r>
              <a:rPr lang="en-US" dirty="0"/>
              <a:t>Indiana University School of Informatics and Computing</a:t>
            </a:r>
          </a:p>
          <a:p>
            <a:r>
              <a:rPr lang="en-US" dirty="0"/>
              <a:t> </a:t>
            </a:r>
          </a:p>
        </p:txBody>
      </p:sp>
      <p:pic>
        <p:nvPicPr>
          <p:cNvPr id="4" name="Picture 3" descr="DSDHT 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90" y="6176952"/>
            <a:ext cx="626506" cy="591422"/>
          </a:xfrm>
          <a:prstGeom prst="rect">
            <a:avLst/>
          </a:prstGeom>
        </p:spPr>
      </p:pic>
      <p:sp>
        <p:nvSpPr>
          <p:cNvPr id="7" name="Subtitle 2"/>
          <p:cNvSpPr txBox="1">
            <a:spLocks/>
          </p:cNvSpPr>
          <p:nvPr/>
        </p:nvSpPr>
        <p:spPr>
          <a:xfrm>
            <a:off x="1495406" y="6248643"/>
            <a:ext cx="6891647" cy="387883"/>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Avenir Next Condensed Medium"/>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Cambria"/>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Cambria"/>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Cambria"/>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Cambria"/>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pPr>
              <a:buClr>
                <a:srgbClr val="93A299"/>
              </a:buClr>
            </a:pPr>
            <a:r>
              <a:rPr lang="en-US" sz="1600" dirty="0">
                <a:solidFill>
                  <a:srgbClr val="292934">
                    <a:lumMod val="75000"/>
                    <a:lumOff val="25000"/>
                  </a:srgbClr>
                </a:solidFill>
              </a:rPr>
              <a:t>DATA SCIENCE FOR DRUG DISCOVERY, HEALTH AND TRANSLATIONAL MEDICINE</a:t>
            </a:r>
          </a:p>
        </p:txBody>
      </p:sp>
      <p:pic>
        <p:nvPicPr>
          <p:cNvPr id="5" name="Picture 4"/>
          <p:cNvPicPr>
            <a:picLocks noChangeAspect="1"/>
          </p:cNvPicPr>
          <p:nvPr/>
        </p:nvPicPr>
        <p:blipFill>
          <a:blip r:embed="rId4"/>
          <a:stretch>
            <a:fillRect/>
          </a:stretch>
        </p:blipFill>
        <p:spPr>
          <a:xfrm>
            <a:off x="122830" y="6146800"/>
            <a:ext cx="555360" cy="672278"/>
          </a:xfrm>
          <a:prstGeom prst="rect">
            <a:avLst/>
          </a:prstGeom>
        </p:spPr>
      </p:pic>
    </p:spTree>
    <p:extLst>
      <p:ext uri="{BB962C8B-B14F-4D97-AF65-F5344CB8AC3E}">
        <p14:creationId xmlns:p14="http://schemas.microsoft.com/office/powerpoint/2010/main" val="4004962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 – Applications in Medicine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839788"/>
            <a:ext cx="7171857" cy="5541890"/>
          </a:xfrm>
        </p:spPr>
      </p:pic>
    </p:spTree>
    <p:extLst>
      <p:ext uri="{BB962C8B-B14F-4D97-AF65-F5344CB8AC3E}">
        <p14:creationId xmlns:p14="http://schemas.microsoft.com/office/powerpoint/2010/main" val="1277439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987677"/>
          </a:xfrm>
        </p:spPr>
        <p:txBody>
          <a:bodyPr>
            <a:normAutofit fontScale="90000"/>
          </a:bodyPr>
          <a:lstStyle/>
          <a:p>
            <a:r>
              <a:rPr lang="en-US" dirty="0" smtClean="0"/>
              <a:t>Part 3: Question 2 How can data science help doctors and other providers treat patients better?</a:t>
            </a:r>
            <a:endParaRPr lang="en-US" dirty="0"/>
          </a:p>
        </p:txBody>
      </p:sp>
      <p:sp>
        <p:nvSpPr>
          <p:cNvPr id="3" name="Content Placeholder 2"/>
          <p:cNvSpPr>
            <a:spLocks noGrp="1"/>
          </p:cNvSpPr>
          <p:nvPr>
            <p:ph idx="1"/>
          </p:nvPr>
        </p:nvSpPr>
        <p:spPr>
          <a:xfrm>
            <a:off x="596901" y="1308100"/>
            <a:ext cx="8293500" cy="4776575"/>
          </a:xfrm>
        </p:spPr>
        <p:txBody>
          <a:bodyPr>
            <a:normAutofit fontScale="92500" lnSpcReduction="10000"/>
          </a:bodyPr>
          <a:lstStyle/>
          <a:p>
            <a:pPr marL="0" indent="0">
              <a:buNone/>
            </a:pPr>
            <a:r>
              <a:rPr lang="en-US" b="1" dirty="0" smtClean="0">
                <a:solidFill>
                  <a:schemeClr val="tx2"/>
                </a:solidFill>
              </a:rPr>
              <a:t>Topics:</a:t>
            </a:r>
            <a:endParaRPr lang="en-US" spc="-100" dirty="0" smtClean="0">
              <a:solidFill>
                <a:schemeClr val="tx2"/>
              </a:solidFill>
              <a:ea typeface="+mj-ea"/>
              <a:cs typeface="Cambria"/>
            </a:endParaRPr>
          </a:p>
          <a:p>
            <a:pPr marL="0" indent="-457200">
              <a:spcBef>
                <a:spcPts val="0"/>
              </a:spcBef>
              <a:buNone/>
            </a:pPr>
            <a:r>
              <a:rPr lang="en-US" sz="2000" spc="-100" dirty="0">
                <a:cs typeface="Cambria"/>
              </a:rPr>
              <a:t>     </a:t>
            </a:r>
            <a:r>
              <a:rPr lang="en-US" sz="2000" spc="-100" dirty="0" smtClean="0">
                <a:cs typeface="Cambria"/>
              </a:rPr>
              <a:t>Healthcare Delivery, </a:t>
            </a:r>
            <a:r>
              <a:rPr lang="en-US" sz="2000" spc="-100" dirty="0" smtClean="0">
                <a:ea typeface="+mj-ea"/>
                <a:cs typeface="Cambria"/>
              </a:rPr>
              <a:t>Providers</a:t>
            </a:r>
            <a:endParaRPr lang="en-US" spc="-100" dirty="0">
              <a:ea typeface="+mj-ea"/>
              <a:cs typeface="Cambria"/>
            </a:endParaRPr>
          </a:p>
          <a:p>
            <a:pPr marL="0" indent="-457200">
              <a:spcBef>
                <a:spcPts val="0"/>
              </a:spcBef>
              <a:buNone/>
            </a:pPr>
            <a:r>
              <a:rPr lang="en-US" sz="2000" spc="-100" dirty="0">
                <a:cs typeface="Cambria"/>
              </a:rPr>
              <a:t>     </a:t>
            </a:r>
            <a:r>
              <a:rPr lang="en-US" sz="2000" spc="-100" dirty="0" smtClean="0">
                <a:ea typeface="+mj-ea"/>
                <a:cs typeface="Cambria"/>
              </a:rPr>
              <a:t>Patient-based data, Evidence Based Medicine</a:t>
            </a:r>
          </a:p>
          <a:p>
            <a:pPr marL="0" indent="-457200">
              <a:spcBef>
                <a:spcPts val="0"/>
              </a:spcBef>
              <a:buNone/>
            </a:pPr>
            <a:r>
              <a:rPr lang="en-US" sz="2000" spc="-100" dirty="0">
                <a:cs typeface="Cambria"/>
              </a:rPr>
              <a:t>     </a:t>
            </a:r>
            <a:r>
              <a:rPr lang="en-US" sz="2000" spc="-100" dirty="0" smtClean="0">
                <a:cs typeface="Cambria"/>
              </a:rPr>
              <a:t>Meaningful Use, </a:t>
            </a:r>
            <a:r>
              <a:rPr lang="en-US" sz="2000" spc="-100" dirty="0" smtClean="0">
                <a:ea typeface="+mj-ea"/>
                <a:cs typeface="Cambria"/>
              </a:rPr>
              <a:t>Fee for Service,</a:t>
            </a:r>
            <a:r>
              <a:rPr lang="en-US" sz="2000" spc="-100" dirty="0" smtClean="0">
                <a:cs typeface="Cambria"/>
              </a:rPr>
              <a:t> </a:t>
            </a:r>
            <a:r>
              <a:rPr lang="en-US" sz="2000" spc="-100" dirty="0" smtClean="0">
                <a:ea typeface="+mj-ea"/>
                <a:cs typeface="Cambria"/>
              </a:rPr>
              <a:t>Capitation, Value-based care</a:t>
            </a:r>
          </a:p>
          <a:p>
            <a:pPr marL="0" indent="-457200">
              <a:spcBef>
                <a:spcPts val="0"/>
              </a:spcBef>
              <a:buNone/>
            </a:pPr>
            <a:r>
              <a:rPr lang="en-US" sz="2000" spc="-100" dirty="0">
                <a:ea typeface="+mj-ea"/>
                <a:cs typeface="Cambria"/>
              </a:rPr>
              <a:t> </a:t>
            </a:r>
            <a:r>
              <a:rPr lang="en-US" sz="2000" spc="-100" dirty="0" smtClean="0">
                <a:ea typeface="+mj-ea"/>
                <a:cs typeface="Cambria"/>
              </a:rPr>
              <a:t>    Health Information Technology for Economic and Clinical Health Act (HITECH)</a:t>
            </a:r>
          </a:p>
          <a:p>
            <a:pPr marL="0" indent="0">
              <a:spcBef>
                <a:spcPts val="0"/>
              </a:spcBef>
              <a:buNone/>
            </a:pPr>
            <a:endParaRPr lang="en-US" sz="2000" spc="-100" dirty="0" smtClean="0">
              <a:ea typeface="+mj-ea"/>
              <a:cs typeface="Cambria"/>
            </a:endParaRPr>
          </a:p>
          <a:p>
            <a:pPr marL="0" indent="0">
              <a:buNone/>
            </a:pPr>
            <a:r>
              <a:rPr lang="en-US" b="1" dirty="0" smtClean="0">
                <a:solidFill>
                  <a:schemeClr val="tx2"/>
                </a:solidFill>
              </a:rPr>
              <a:t>Learning Objectives:</a:t>
            </a:r>
          </a:p>
          <a:p>
            <a:pPr marL="0" indent="0">
              <a:buNone/>
            </a:pPr>
            <a:r>
              <a:rPr lang="en-US" sz="2400" spc="-100" dirty="0" smtClean="0">
                <a:solidFill>
                  <a:srgbClr val="292934"/>
                </a:solidFill>
                <a:cs typeface="Cambria"/>
              </a:rPr>
              <a:t>After completing this module, the student will be able to explain, summarize and discuss opportunities for data science to in healthcare delivery. Students will be able to explain the transformation underway in the US healthcare system from fee for service to value based care, the use of EMRs, the role of Evidence Based Medicine in achieving Meaningful use or Electronic Medical Records. Additionally, the student will be able to explain the the health related aspects of the </a:t>
            </a:r>
            <a:r>
              <a:rPr lang="en-US" dirty="0" smtClean="0"/>
              <a:t>American </a:t>
            </a:r>
            <a:r>
              <a:rPr lang="en-US" dirty="0"/>
              <a:t>Recovery and Reinvestment Act of </a:t>
            </a:r>
            <a:r>
              <a:rPr lang="en-US" dirty="0" smtClean="0"/>
              <a:t>2009.</a:t>
            </a:r>
            <a:endParaRPr lang="en-US" sz="2400" spc="-100" dirty="0" smtClean="0">
              <a:solidFill>
                <a:srgbClr val="292934"/>
              </a:solidFill>
              <a:cs typeface="Cambria"/>
            </a:endParaRPr>
          </a:p>
          <a:p>
            <a:pPr marL="822960" lvl="3" indent="0">
              <a:buNone/>
            </a:pPr>
            <a:endParaRPr lang="en-US" sz="2400" spc="-100" dirty="0" smtClean="0">
              <a:solidFill>
                <a:srgbClr val="292934"/>
              </a:solidFill>
              <a:cs typeface="Cambria"/>
            </a:endParaRPr>
          </a:p>
          <a:p>
            <a:pPr marL="0" indent="0">
              <a:buNone/>
            </a:pPr>
            <a:endParaRPr lang="en-US" dirty="0"/>
          </a:p>
        </p:txBody>
      </p:sp>
      <p:sp>
        <p:nvSpPr>
          <p:cNvPr id="7" name="TextBox 6"/>
          <p:cNvSpPr txBox="1"/>
          <p:nvPr/>
        </p:nvSpPr>
        <p:spPr>
          <a:xfrm>
            <a:off x="-416010" y="377730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457589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Default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29936</TotalTime>
  <Words>439</Words>
  <Application>Microsoft Macintosh PowerPoint</Application>
  <PresentationFormat>On-screen Show (4:3)</PresentationFormat>
  <Paragraphs>23</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Avenir Next Condensed Demi Bold</vt:lpstr>
      <vt:lpstr>Avenir Next Condensed Medium</vt:lpstr>
      <vt:lpstr>Calibri</vt:lpstr>
      <vt:lpstr>Cambria</vt:lpstr>
      <vt:lpstr>Arial</vt:lpstr>
      <vt:lpstr>1_Default Theme</vt:lpstr>
      <vt:lpstr>Data Science for Drug Discovery, Health &amp; Translational Medicine</vt:lpstr>
      <vt:lpstr>Part 3 – Applications in Medicine</vt:lpstr>
      <vt:lpstr>Part 3: Question 2 How can data science help doctors and other providers treat patients better?</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S. Luciano</dc:creator>
  <cp:lastModifiedBy>Luciano, Joanne Sylvia</cp:lastModifiedBy>
  <cp:revision>267</cp:revision>
  <cp:lastPrinted>2016-12-16T18:06:51Z</cp:lastPrinted>
  <dcterms:created xsi:type="dcterms:W3CDTF">2016-12-11T16:08:55Z</dcterms:created>
  <dcterms:modified xsi:type="dcterms:W3CDTF">2017-03-05T04:55:26Z</dcterms:modified>
</cp:coreProperties>
</file>