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handoutMasterIdLst>
    <p:handoutMasterId r:id="rId15"/>
  </p:handoutMasterIdLst>
  <p:sldIdLst>
    <p:sldId id="414" r:id="rId2"/>
    <p:sldId id="426" r:id="rId3"/>
    <p:sldId id="428" r:id="rId4"/>
    <p:sldId id="422" r:id="rId5"/>
    <p:sldId id="429" r:id="rId6"/>
    <p:sldId id="418" r:id="rId7"/>
    <p:sldId id="433" r:id="rId8"/>
    <p:sldId id="434" r:id="rId9"/>
    <p:sldId id="430" r:id="rId10"/>
    <p:sldId id="449" r:id="rId11"/>
    <p:sldId id="440" r:id="rId12"/>
    <p:sldId id="44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lthcare Delivery - Doctors and other providers" id="{85B883A1-EFF7-6D47-A8D7-68AD751FF03A}">
          <p14:sldIdLst>
            <p14:sldId id="414"/>
            <p14:sldId id="426"/>
            <p14:sldId id="428"/>
            <p14:sldId id="422"/>
          </p14:sldIdLst>
        </p14:section>
        <p14:section name="Doctors and other Providers" id="{6FB06330-9CFE-054A-BED8-F272280D52E0}">
          <p14:sldIdLst>
            <p14:sldId id="429"/>
            <p14:sldId id="418"/>
            <p14:sldId id="433"/>
          </p14:sldIdLst>
        </p14:section>
        <p14:section name="Meaningful Use" id="{E9E15E60-2148-F045-B309-4854DB70A77F}">
          <p14:sldIdLst>
            <p14:sldId id="434"/>
            <p14:sldId id="430"/>
            <p14:sldId id="449"/>
          </p14:sldIdLst>
        </p14:section>
        <p14:section name="Electronic Medicl Records" id="{6FEEE1B6-B1BE-9046-84B1-7710AA134FAD}">
          <p14:sldIdLst>
            <p14:sldId id="440"/>
            <p14:sldId id="444"/>
          </p14:sldIdLst>
        </p14:section>
        <p14:section name="Fee for Service" id="{439B4EF7-B263-F94E-B408-D0EC0446F062}">
          <p14:sldIdLst/>
        </p14:section>
        <p14:section name="Application Ontology Example 1 - Influenza Ontology" id="{13F406E0-20B9-5549-BDBD-DEA18AE8E6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432FF"/>
    <a:srgbClr val="008000"/>
    <a:srgbClr val="66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45" autoAdjust="0"/>
    <p:restoredTop sz="78351" autoAdjust="0"/>
  </p:normalViewPr>
  <p:slideViewPr>
    <p:cSldViewPr snapToGrid="0" snapToObjects="1">
      <p:cViewPr>
        <p:scale>
          <a:sx n="114" d="100"/>
          <a:sy n="114" d="100"/>
        </p:scale>
        <p:origin x="696" y="-24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302D9E-1F55-1744-8AA8-12033F560B11}" type="datetimeFigureOut">
              <a:rPr lang="en-US" smtClean="0"/>
              <a:t>3/4/17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6B4951-00B5-FC46-BD34-52E5C88F150B}" type="slidenum">
              <a:rPr lang="en-US" smtClean="0"/>
              <a:t>‹#›</a:t>
            </a:fld>
            <a:endParaRPr lang="en-US"/>
          </a:p>
        </p:txBody>
      </p:sp>
    </p:spTree>
    <p:extLst>
      <p:ext uri="{BB962C8B-B14F-4D97-AF65-F5344CB8AC3E}">
        <p14:creationId xmlns:p14="http://schemas.microsoft.com/office/powerpoint/2010/main" val="2556232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93172-1730-7947-8767-032C3F8B39A1}" type="datetimeFigureOut">
              <a:rPr lang="en-US" smtClean="0"/>
              <a:t>3/4/17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A3A11-45D0-F747-89E3-49C2FBD2A313}" type="slidenum">
              <a:rPr lang="en-US" smtClean="0"/>
              <a:t>‹#›</a:t>
            </a:fld>
            <a:endParaRPr lang="en-US"/>
          </a:p>
        </p:txBody>
      </p:sp>
    </p:spTree>
    <p:extLst>
      <p:ext uri="{BB962C8B-B14F-4D97-AF65-F5344CB8AC3E}">
        <p14:creationId xmlns:p14="http://schemas.microsoft.com/office/powerpoint/2010/main" val="4033404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www.healthinformaticsforum.com/courses/vendor-specific-electronic-health-records-ehr-systems/credit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www.bmj.com/about-bmj/resources-readers/publications/how-read-pape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context o the US Government, Health Care Providers are defined explicitly for the purpose of federal regulation.</a:t>
            </a:r>
          </a:p>
          <a:p>
            <a:endParaRPr lang="en-US" dirty="0" smtClean="0"/>
          </a:p>
          <a:p>
            <a:r>
              <a:rPr lang="en-US" dirty="0" smtClean="0"/>
              <a:t>In our context, we define a health care provider more generally as anyone who provides some form of health care or wellbeing coaching, training, or support.</a:t>
            </a:r>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1</a:t>
            </a:fld>
            <a:endParaRPr lang="en-US"/>
          </a:p>
        </p:txBody>
      </p:sp>
    </p:spTree>
    <p:extLst>
      <p:ext uri="{BB962C8B-B14F-4D97-AF65-F5344CB8AC3E}">
        <p14:creationId xmlns:p14="http://schemas.microsoft.com/office/powerpoint/2010/main" val="342901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smtClean="0">
                <a:solidFill>
                  <a:srgbClr val="300C0B"/>
                </a:solidFill>
                <a:latin typeface="Verdana" charset="0"/>
              </a:rPr>
              <a:t>This free online course, </a:t>
            </a:r>
            <a:r>
              <a:rPr lang="en-US" sz="1200" b="1" dirty="0" smtClean="0">
                <a:solidFill>
                  <a:srgbClr val="300C0B"/>
                </a:solidFill>
                <a:latin typeface="inherit" charset="0"/>
              </a:rPr>
              <a:t>Vendor-Specific Electronic Health Records (EHR) Systems</a:t>
            </a:r>
            <a:r>
              <a:rPr lang="en-US" sz="1200" dirty="0" smtClean="0">
                <a:solidFill>
                  <a:srgbClr val="300C0B"/>
                </a:solidFill>
                <a:latin typeface="Verdana" charset="0"/>
              </a:rPr>
              <a:t>, will provide an in-depth discussion in Vendor-Specific Systems, focusing specifically in areas such as system and database architectures used in commercial Electronic Health Records (EHRs), vendor strategies for terminology, knowledge management, ways to assess decision support capabilities in EHRs, and finally vendor-specific training (go-live strategies).</a:t>
            </a:r>
          </a:p>
          <a:p>
            <a:pPr fontAlgn="base"/>
            <a:endParaRPr lang="en-US" sz="1200" dirty="0" smtClean="0">
              <a:solidFill>
                <a:srgbClr val="300C0B"/>
              </a:solidFill>
              <a:latin typeface="Verdana" charset="0"/>
            </a:endParaRPr>
          </a:p>
          <a:p>
            <a:pPr fontAlgn="base"/>
            <a:r>
              <a:rPr lang="en-US" sz="1200" dirty="0" smtClean="0">
                <a:solidFill>
                  <a:srgbClr val="300C0B"/>
                </a:solidFill>
                <a:latin typeface="Verdana" charset="0"/>
              </a:rPr>
              <a:t>This course contains </a:t>
            </a:r>
            <a:r>
              <a:rPr lang="en-US" sz="1200" b="1" dirty="0" smtClean="0">
                <a:solidFill>
                  <a:srgbClr val="300C0B"/>
                </a:solidFill>
                <a:latin typeface="inherit" charset="0"/>
              </a:rPr>
              <a:t>8 online lectures</a:t>
            </a:r>
            <a:r>
              <a:rPr lang="en-US" sz="1200" dirty="0" smtClean="0">
                <a:solidFill>
                  <a:srgbClr val="300C0B"/>
                </a:solidFill>
                <a:latin typeface="Verdana" charset="0"/>
              </a:rPr>
              <a:t> and will take about </a:t>
            </a:r>
            <a:r>
              <a:rPr lang="en-US" sz="1200" b="1" dirty="0" smtClean="0">
                <a:solidFill>
                  <a:srgbClr val="300C0B"/>
                </a:solidFill>
                <a:latin typeface="inherit" charset="0"/>
              </a:rPr>
              <a:t>15 hours</a:t>
            </a:r>
            <a:r>
              <a:rPr lang="en-US" sz="1200" dirty="0" smtClean="0">
                <a:solidFill>
                  <a:srgbClr val="300C0B"/>
                </a:solidFill>
                <a:latin typeface="Verdana" charset="0"/>
              </a:rPr>
              <a:t> to complete.</a:t>
            </a:r>
          </a:p>
          <a:p>
            <a:pPr fontAlgn="base"/>
            <a:endParaRPr lang="en-US" sz="1200" dirty="0" smtClean="0">
              <a:solidFill>
                <a:srgbClr val="300C0B"/>
              </a:solidFill>
              <a:latin typeface="Verdana" charset="0"/>
            </a:endParaRPr>
          </a:p>
          <a:p>
            <a:pPr fontAlgn="base"/>
            <a:r>
              <a:rPr lang="en-US" sz="1200" dirty="0" smtClean="0">
                <a:solidFill>
                  <a:srgbClr val="300C0B"/>
                </a:solidFill>
                <a:latin typeface="Verdana" charset="0"/>
              </a:rPr>
              <a:t>This course was authored by </a:t>
            </a:r>
            <a:r>
              <a:rPr lang="en-US" sz="1200" b="1" dirty="0" smtClean="0">
                <a:solidFill>
                  <a:srgbClr val="300C0B"/>
                </a:solidFill>
                <a:latin typeface="inherit" charset="0"/>
              </a:rPr>
              <a:t>Columbia University</a:t>
            </a:r>
            <a:r>
              <a:rPr lang="en-US" sz="1200" dirty="0" smtClean="0">
                <a:solidFill>
                  <a:srgbClr val="300C0B"/>
                </a:solidFill>
                <a:latin typeface="Verdana" charset="0"/>
              </a:rPr>
              <a:t> and funded by the </a:t>
            </a:r>
            <a:r>
              <a:rPr lang="en-US" sz="1200" b="1" dirty="0" smtClean="0">
                <a:solidFill>
                  <a:srgbClr val="300C0B"/>
                </a:solidFill>
                <a:latin typeface="inherit" charset="0"/>
              </a:rPr>
              <a:t>Office of the National Coordinator for Health IT</a:t>
            </a:r>
            <a:r>
              <a:rPr lang="en-US" sz="1200" dirty="0" smtClean="0">
                <a:solidFill>
                  <a:srgbClr val="300C0B"/>
                </a:solidFill>
                <a:latin typeface="Verdana" charset="0"/>
              </a:rPr>
              <a:t> -  see </a:t>
            </a:r>
            <a:r>
              <a:rPr lang="en-US" sz="1200" b="1" dirty="0" smtClean="0">
                <a:solidFill>
                  <a:srgbClr val="A62000"/>
                </a:solidFill>
                <a:latin typeface="inherit" charset="0"/>
                <a:hlinkClick r:id="rId3"/>
              </a:rPr>
              <a:t>credits</a:t>
            </a:r>
            <a:r>
              <a:rPr lang="en-US" sz="1200" dirty="0" smtClean="0">
                <a:solidFill>
                  <a:srgbClr val="300C0B"/>
                </a:solidFill>
                <a:latin typeface="Verdana" charset="0"/>
              </a:rPr>
              <a:t> for more details.</a:t>
            </a:r>
            <a:endParaRPr lang="en-US" sz="1200" b="0" i="0" dirty="0" smtClean="0">
              <a:solidFill>
                <a:srgbClr val="300C0B"/>
              </a:solidFill>
              <a:effectLst/>
              <a:latin typeface="Verdana" charset="0"/>
            </a:endParaRPr>
          </a:p>
          <a:p>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12</a:t>
            </a:fld>
            <a:endParaRPr lang="en-US"/>
          </a:p>
        </p:txBody>
      </p:sp>
    </p:spTree>
    <p:extLst>
      <p:ext uri="{BB962C8B-B14F-4D97-AF65-F5344CB8AC3E}">
        <p14:creationId xmlns:p14="http://schemas.microsoft.com/office/powerpoint/2010/main" val="61907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Question we explored molecular data from Chemistry biology toxicology, etcetera. In Question 2 and we start to explore patient base data. This data come from clinical trials, research physicians, patients and so on. The kind of data we have on this side are things like observed side effects, and toxicological end points predicted from say the molecular level but we have what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people are experiencing, like I take this drug and  I start to get headaches, and other observed adverse events. Like 3%  of the patients who took this drug had heart attacks, whereas in a normal sampling of the  population it would be 0.01 percent, observational clinical studies, an incredible number of research studies go on, that are observational, where we are looking at a group of people relative to another group of people where one group does one thing and another group does another thing and correlating that with clinical outcomes, and this is where we get the coffee gives you cancer or coffee prevents cancer or bacon gives you cancer, or whatever.</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Now we have to be very careful with that. A little later we'll be looking at some highly rated studies with some huge problems.  </a:t>
            </a:r>
          </a:p>
          <a:p>
            <a:pPr fontAlgn="base"/>
            <a:r>
              <a:rPr lang="en-US" sz="1200" b="0" i="0" kern="1200" dirty="0" smtClean="0">
                <a:solidFill>
                  <a:schemeClr val="tx1"/>
                </a:solidFill>
                <a:effectLst/>
                <a:latin typeface="+mn-lt"/>
                <a:ea typeface="+mn-ea"/>
                <a:cs typeface="+mn-cs"/>
              </a:rPr>
              <a:t>Electronic Medical Records have started to emerge in the last few years that have already started to change how we think about patient data. epidemiological and demographical data come from studying population and identifying trends that go on at the populations in different environments. Phenotypic data are the observable traits of molecular level genotypic variations.    Different kinds o </a:t>
            </a:r>
            <a:r>
              <a:rPr lang="en-US" sz="1200" b="0" i="0" kern="1200" dirty="0" err="1" smtClean="0">
                <a:solidFill>
                  <a:schemeClr val="tx1"/>
                </a:solidFill>
                <a:effectLst/>
                <a:latin typeface="+mn-lt"/>
                <a:ea typeface="+mn-ea"/>
                <a:cs typeface="+mn-cs"/>
              </a:rPr>
              <a:t>fpeople</a:t>
            </a:r>
            <a:r>
              <a:rPr lang="en-US" sz="1200" b="0" i="0" kern="1200" dirty="0" smtClean="0">
                <a:solidFill>
                  <a:schemeClr val="tx1"/>
                </a:solidFill>
                <a:effectLst/>
                <a:latin typeface="+mn-lt"/>
                <a:ea typeface="+mn-ea"/>
                <a:cs typeface="+mn-cs"/>
              </a:rPr>
              <a:t> with different kinds of genetic makeups that are expressed differentially. Then on the Web and Social Media, there's all kinds of things going on. </a:t>
            </a:r>
          </a:p>
          <a:p>
            <a:endParaRPr lang="en-US" dirty="0" smtClean="0"/>
          </a:p>
          <a:p>
            <a:r>
              <a:rPr lang="en-US" dirty="0" smtClean="0"/>
              <a:t>Explosion in sources of </a:t>
            </a:r>
            <a:r>
              <a:rPr lang="en-US" b="1" dirty="0" smtClean="0"/>
              <a:t>patient level data </a:t>
            </a:r>
            <a:r>
              <a:rPr lang="en-US" dirty="0" smtClean="0"/>
              <a:t>relating to drugs, efficacy, adverse events, diseases, environment</a:t>
            </a:r>
          </a:p>
          <a:p>
            <a:r>
              <a:rPr lang="en-US" dirty="0" smtClean="0"/>
              <a:t>Structured databases, social media, EMR</a:t>
            </a:r>
          </a:p>
          <a:p>
            <a:r>
              <a:rPr lang="en-US" dirty="0" smtClean="0"/>
              <a:t>Huge potential (maybe?) for data mining</a:t>
            </a:r>
          </a:p>
          <a:p>
            <a:r>
              <a:rPr lang="en-US" dirty="0" smtClean="0"/>
              <a:t>Huge potential (maybe?) for integrated data mining with molecular data</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2</a:t>
            </a:fld>
            <a:endParaRPr lang="en-US"/>
          </a:p>
        </p:txBody>
      </p:sp>
    </p:spTree>
    <p:extLst>
      <p:ext uri="{BB962C8B-B14F-4D97-AF65-F5344CB8AC3E}">
        <p14:creationId xmlns:p14="http://schemas.microsoft.com/office/powerpoint/2010/main" val="354677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from the British Journal of Medicine, it’s a list of links to papers in the BJM that explain how to read and interpret different kinds of research papers.</a:t>
            </a:r>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3</a:t>
            </a:fld>
            <a:endParaRPr lang="en-US"/>
          </a:p>
        </p:txBody>
      </p:sp>
    </p:spTree>
    <p:extLst>
      <p:ext uri="{BB962C8B-B14F-4D97-AF65-F5344CB8AC3E}">
        <p14:creationId xmlns:p14="http://schemas.microsoft.com/office/powerpoint/2010/main" val="114038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pPr marL="0" indent="0" algn="just">
              <a:buNone/>
            </a:pPr>
            <a:r>
              <a:rPr lang="en-US" dirty="0" smtClean="0"/>
              <a:t>The Health Information Technology for Economic and Clinical Health (HITECH) Act, enacted as part of the American Recovery and Reinvestment Act of 2009, was signed into law on February 17, 2009, to promote the adoption and </a:t>
            </a:r>
            <a:r>
              <a:rPr lang="en-US" b="1" dirty="0" smtClean="0"/>
              <a:t>meaningful use</a:t>
            </a:r>
            <a:r>
              <a:rPr lang="en-US" dirty="0" smtClean="0"/>
              <a:t> of health information technology.</a:t>
            </a:r>
          </a:p>
          <a:p>
            <a:pPr marL="0" indent="0" algn="just">
              <a:buNone/>
            </a:pPr>
            <a:endParaRPr lang="en-US" dirty="0" smtClean="0"/>
          </a:p>
          <a:p>
            <a:pPr marL="0" indent="0" algn="just">
              <a:buNone/>
            </a:pPr>
            <a:r>
              <a:rPr lang="en-US" dirty="0" smtClean="0"/>
              <a:t>It mandates audits of health care providers to investigate and determine if they are in compliance with the HIPAA Privacy Rule (effective in 2003) and Security Rule (effective in 2005)</a:t>
            </a:r>
          </a:p>
          <a:p>
            <a:pPr marL="0" indent="0" algn="just">
              <a:buNone/>
            </a:pPr>
            <a:r>
              <a:rPr lang="en-US" dirty="0" smtClean="0"/>
              <a:t>The HITECH Act outlined the intended plans for the adoption of </a:t>
            </a:r>
            <a:r>
              <a:rPr lang="en-US" b="1" dirty="0" smtClean="0"/>
              <a:t>electronic health records</a:t>
            </a:r>
            <a:r>
              <a:rPr lang="en-US" dirty="0" smtClean="0"/>
              <a:t> through </a:t>
            </a:r>
            <a:r>
              <a:rPr lang="en-US" b="1" dirty="0" smtClean="0"/>
              <a:t>meaningful use</a:t>
            </a:r>
            <a:r>
              <a:rPr lang="en-US" dirty="0" smtClean="0"/>
              <a:t>. </a:t>
            </a:r>
          </a:p>
          <a:p>
            <a:pPr marL="0" indent="0" algn="just">
              <a:buNone/>
            </a:pPr>
            <a:endParaRPr lang="en-US" dirty="0" smtClean="0"/>
          </a:p>
          <a:p>
            <a:pPr marL="0" indent="0" algn="just">
              <a:buNone/>
            </a:pPr>
            <a:r>
              <a:rPr lang="en-US" dirty="0" smtClean="0"/>
              <a:t>The CMS Medicare and Medicaid EHR Incentive programs have evolved into three stages of meaningful use with their own goals, priorities, and their own final rule.</a:t>
            </a:r>
          </a:p>
          <a:p>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4</a:t>
            </a:fld>
            <a:endParaRPr lang="en-US"/>
          </a:p>
        </p:txBody>
      </p:sp>
    </p:spTree>
    <p:extLst>
      <p:ext uri="{BB962C8B-B14F-4D97-AF65-F5344CB8AC3E}">
        <p14:creationId xmlns:p14="http://schemas.microsoft.com/office/powerpoint/2010/main" val="371477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practice of evidence based medicine means integrating individual clinical expertise with the best available external clinical evidence from systematic research.</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another way to look at it</a:t>
            </a:r>
          </a:p>
          <a:p>
            <a:r>
              <a:rPr lang="en-US" dirty="0" smtClean="0"/>
              <a:t>https://</a:t>
            </a:r>
            <a:r>
              <a:rPr lang="en-US" dirty="0" err="1" smtClean="0"/>
              <a:t>www.sciencenews.org</a:t>
            </a:r>
            <a:r>
              <a:rPr lang="en-US" dirty="0" smtClean="0"/>
              <a:t>/blog/context/evidence-based-medicine-actually-</a:t>
            </a:r>
            <a:r>
              <a:rPr lang="en-US" dirty="0" err="1" smtClean="0"/>
              <a:t>isnt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libguides.tulane.edu</a:t>
            </a:r>
            <a:r>
              <a:rPr lang="en-US" dirty="0" smtClean="0"/>
              <a:t>/EBM</a:t>
            </a:r>
          </a:p>
          <a:p>
            <a:endParaRPr lang="en-US" dirty="0" smtClean="0"/>
          </a:p>
          <a:p>
            <a:r>
              <a:rPr lang="en-US" dirty="0" smtClean="0"/>
              <a:t>BMJ 1997;315:672-675 (13 September)</a:t>
            </a:r>
          </a:p>
          <a:p>
            <a:r>
              <a:rPr lang="en-US" dirty="0" smtClean="0"/>
              <a:t>Education and debate</a:t>
            </a:r>
          </a:p>
          <a:p>
            <a:r>
              <a:rPr lang="en-US" dirty="0" smtClean="0"/>
              <a:t>How to read a paper: Papers that </a:t>
            </a:r>
            <a:r>
              <a:rPr lang="en-US" dirty="0" err="1" smtClean="0"/>
              <a:t>summarise</a:t>
            </a:r>
            <a:r>
              <a:rPr lang="en-US" dirty="0" smtClean="0"/>
              <a:t> other papers (systematic</a:t>
            </a:r>
          </a:p>
          <a:p>
            <a:r>
              <a:rPr lang="en-US" dirty="0" smtClean="0"/>
              <a:t>reviews and meta-analyses)</a:t>
            </a:r>
          </a:p>
          <a:p>
            <a:r>
              <a:rPr lang="en-US" dirty="0" smtClean="0"/>
              <a:t>Trisha </a:t>
            </a:r>
            <a:r>
              <a:rPr lang="en-US" dirty="0" err="1" smtClean="0"/>
              <a:t>Greenhalgh</a:t>
            </a:r>
            <a:r>
              <a:rPr lang="en-US" dirty="0" smtClean="0"/>
              <a:t>,</a:t>
            </a:r>
          </a:p>
          <a:p>
            <a:endParaRPr lang="en-US" dirty="0" smtClean="0"/>
          </a:p>
          <a:p>
            <a:r>
              <a:rPr lang="en-US" dirty="0" smtClean="0"/>
              <a:t>The words “evidence-based” are used to describe lots of things in medicine, healthcare and beyond. Evidence-based medicine (EBM), evidence-based practice, evidence-based policy, and – in a different part of society – evidence-based social work and evidence-based education.</a:t>
            </a:r>
          </a:p>
          <a:p>
            <a:endParaRPr lang="en-US" dirty="0" smtClean="0"/>
          </a:p>
          <a:p>
            <a:r>
              <a:rPr lang="en-US" dirty="0" smtClean="0"/>
              <a:t>The underlying principals are the same. The concept is about making sure that when decisions are made they are made on the basis of the most up-to-date, solid, reliable, scientific evidence. In the case of medicine or health care, these are the decisions about the care of individual patients.</a:t>
            </a:r>
          </a:p>
          <a:p>
            <a:endParaRPr lang="en-US" dirty="0" smtClean="0"/>
          </a:p>
          <a:p>
            <a:r>
              <a:rPr lang="en-US" dirty="0" smtClean="0"/>
              <a:t>A simple definition from 1996 is:</a:t>
            </a:r>
          </a:p>
          <a:p>
            <a:endParaRPr lang="en-US" dirty="0" smtClean="0"/>
          </a:p>
          <a:p>
            <a:r>
              <a:rPr lang="en-US" dirty="0" smtClean="0"/>
              <a:t>"Evidence-based medicine is the conscientious explicit and judicious use of current best evidence in making decisions about the care of individual patients." [1]</a:t>
            </a:r>
          </a:p>
          <a:p>
            <a:r>
              <a:rPr lang="en-US" dirty="0" smtClean="0"/>
              <a:t>chess</a:t>
            </a:r>
          </a:p>
          <a:p>
            <a:r>
              <a:rPr lang="en-US" dirty="0" smtClean="0"/>
              <a:t>What is the best decision?</a:t>
            </a:r>
          </a:p>
          <a:p>
            <a:endParaRPr lang="en-US" dirty="0" smtClean="0"/>
          </a:p>
          <a:p>
            <a:r>
              <a:rPr lang="en-US" dirty="0" smtClean="0"/>
              <a:t>Every part of this sentence is important. Consider the words themselves:</a:t>
            </a:r>
          </a:p>
          <a:p>
            <a:endParaRPr lang="en-US" dirty="0" smtClean="0"/>
          </a:p>
          <a:p>
            <a:r>
              <a:rPr lang="en-US" dirty="0" smtClean="0"/>
              <a:t>What sort of evidence are we looking for? “Current best evidence”. Not perfect evidence – simply, the best there is. But not old or out-of-date evidence; we need to find modern, up-to-date current evidence.</a:t>
            </a:r>
          </a:p>
          <a:p>
            <a:endParaRPr lang="en-US" dirty="0" smtClean="0"/>
          </a:p>
          <a:p>
            <a:r>
              <a:rPr lang="en-US" dirty="0" smtClean="0"/>
              <a:t>How is this to be done? In a conscientious, explicit and judicious way. Again, the words are important.</a:t>
            </a:r>
          </a:p>
          <a:p>
            <a:endParaRPr lang="en-US" dirty="0" smtClean="0"/>
          </a:p>
          <a:p>
            <a:r>
              <a:rPr lang="en-US" dirty="0" smtClean="0"/>
              <a:t>Conscientious – being careful, and thorough, in what you do</a:t>
            </a:r>
          </a:p>
          <a:p>
            <a:endParaRPr lang="en-US" dirty="0" smtClean="0"/>
          </a:p>
          <a:p>
            <a:r>
              <a:rPr lang="en-US" dirty="0" smtClean="0"/>
              <a:t>Explicit – being “up-front”, open, clear and transparent</a:t>
            </a:r>
          </a:p>
          <a:p>
            <a:endParaRPr lang="en-US" dirty="0" smtClean="0"/>
          </a:p>
          <a:p>
            <a:r>
              <a:rPr lang="en-US" dirty="0" smtClean="0"/>
              <a:t>Judicious – using good judgement and common sense</a:t>
            </a:r>
          </a:p>
          <a:p>
            <a:endParaRPr lang="en-US" dirty="0" smtClean="0"/>
          </a:p>
          <a:p>
            <a:r>
              <a:rPr lang="en-US" dirty="0" smtClean="0"/>
              <a:t>If you are going to practice in this way, you have to be able to find evidence from scientific studies that are relevant to your patients. You then have to understand those studies and be able to appraise them (not all studies will be relevant to your patient and even if they are, they may not be good studies). And finally you have to apply those results when making decisions about your patient. This means being able to integrate the evidence with your patients personal needs, their values and beliefs and their wishes.</a:t>
            </a:r>
          </a:p>
          <a:p>
            <a:endParaRPr lang="en-US" dirty="0" smtClean="0"/>
          </a:p>
          <a:p>
            <a:r>
              <a:rPr lang="en-US" dirty="0" smtClean="0"/>
              <a:t>So an alternative definition of evidence-based practice would be:</a:t>
            </a:r>
          </a:p>
          <a:p>
            <a:endParaRPr lang="en-US" dirty="0" smtClean="0"/>
          </a:p>
          <a:p>
            <a:r>
              <a:rPr lang="en-US" dirty="0" smtClean="0"/>
              <a:t>"Evidence-based practice is the conscientious explicit and judicious use of current best evidence in helping individual patients make decisions about their care in the light of their personal values and beliefs"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5</a:t>
            </a:fld>
            <a:endParaRPr lang="en-US"/>
          </a:p>
        </p:txBody>
      </p:sp>
    </p:spTree>
    <p:extLst>
      <p:ext uri="{BB962C8B-B14F-4D97-AF65-F5344CB8AC3E}">
        <p14:creationId xmlns:p14="http://schemas.microsoft.com/office/powerpoint/2010/main" val="61085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graphic shows how the quality of evidence increases as the study design and information filters change.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 right – the graphic shows how the quality of evidence increases as the study design and information</a:t>
            </a:r>
            <a:r>
              <a:rPr lang="en-US" baseline="0" dirty="0" smtClean="0"/>
              <a:t> filters change.  - Note Systematic review, Randomized controlled trials , cohort studies, case series, case reports and ideas/opinions</a:t>
            </a:r>
            <a:endParaRPr lang="en-US" dirty="0" smtClean="0"/>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"How to read a paper" BMJ series</a:t>
            </a:r>
            <a:r>
              <a:rPr lang="en-US" sz="1200" b="0"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series describing how to interpret results from a variety of study designs. Originally published in the British Medical Journal by Trisha </a:t>
            </a:r>
            <a:r>
              <a:rPr lang="en-US" sz="1200" b="0" i="0" kern="1200" dirty="0" err="1" smtClean="0">
                <a:solidFill>
                  <a:schemeClr val="tx1"/>
                </a:solidFill>
                <a:effectLst/>
                <a:latin typeface="+mn-lt"/>
                <a:ea typeface="+mn-ea"/>
                <a:cs typeface="+mn-cs"/>
              </a:rPr>
              <a:t>Greenhalgh</a:t>
            </a:r>
            <a:r>
              <a:rPr lang="en-US" sz="1200" b="0" i="0" kern="1200" dirty="0" smtClean="0">
                <a:solidFill>
                  <a:schemeClr val="tx1"/>
                </a:solidFill>
                <a:effectLst/>
                <a:latin typeface="+mn-lt"/>
                <a:ea typeface="+mn-ea"/>
                <a:cs typeface="+mn-cs"/>
              </a:rPr>
              <a:t>, 1997.</a:t>
            </a:r>
          </a:p>
          <a:p>
            <a:r>
              <a:rPr lang="en-US" dirty="0" smtClean="0"/>
              <a:t>https://</a:t>
            </a:r>
            <a:r>
              <a:rPr lang="en-US" dirty="0" err="1" smtClean="0"/>
              <a:t>www.sciencenews.org</a:t>
            </a:r>
            <a:r>
              <a:rPr lang="en-US" dirty="0" smtClean="0"/>
              <a:t>/blog/context/evidence-based-medicine-actually-</a:t>
            </a:r>
            <a:r>
              <a:rPr lang="en-US" dirty="0" err="1" smtClean="0"/>
              <a:t>isnt</a:t>
            </a:r>
            <a:endParaRPr lang="en-US" dirty="0" smtClean="0"/>
          </a:p>
          <a:p>
            <a:endParaRPr lang="en-US" dirty="0" smtClean="0"/>
          </a:p>
          <a:p>
            <a:r>
              <a:rPr lang="en-US" dirty="0" smtClean="0"/>
              <a:t>BMJ 1997;315:672-675 (13 September)</a:t>
            </a:r>
          </a:p>
          <a:p>
            <a:r>
              <a:rPr lang="en-US" dirty="0" smtClean="0"/>
              <a:t>Education and debate</a:t>
            </a:r>
          </a:p>
          <a:p>
            <a:r>
              <a:rPr lang="en-US" dirty="0" smtClean="0"/>
              <a:t>How to read a paper: Papers that </a:t>
            </a:r>
            <a:r>
              <a:rPr lang="en-US" dirty="0" err="1" smtClean="0"/>
              <a:t>summarise</a:t>
            </a:r>
            <a:r>
              <a:rPr lang="en-US" dirty="0" smtClean="0"/>
              <a:t> other papers (systematic</a:t>
            </a:r>
          </a:p>
          <a:p>
            <a:r>
              <a:rPr lang="en-US" dirty="0" smtClean="0"/>
              <a:t>reviews and meta-analyses)</a:t>
            </a:r>
          </a:p>
          <a:p>
            <a:r>
              <a:rPr lang="en-US" dirty="0" smtClean="0"/>
              <a:t>Trisha </a:t>
            </a:r>
            <a:r>
              <a:rPr lang="en-US" dirty="0" err="1" smtClean="0"/>
              <a:t>Greenhalgh</a:t>
            </a:r>
            <a:r>
              <a:rPr lang="en-US" dirty="0" smtClean="0"/>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51A3A11-45D0-F747-89E3-49C2FBD2A313}" type="slidenum">
              <a:rPr lang="en-US" smtClean="0"/>
              <a:t>6</a:t>
            </a:fld>
            <a:endParaRPr lang="en-US"/>
          </a:p>
        </p:txBody>
      </p:sp>
    </p:spTree>
    <p:extLst>
      <p:ext uri="{BB962C8B-B14F-4D97-AF65-F5344CB8AC3E}">
        <p14:creationId xmlns:p14="http://schemas.microsoft.com/office/powerpoint/2010/main" val="162919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the site” Students for Best Evidence”</a:t>
            </a:r>
          </a:p>
          <a:p>
            <a:endParaRPr lang="en-US" baseline="0" dirty="0" smtClean="0"/>
          </a:p>
          <a:p>
            <a:r>
              <a:rPr lang="en-US" dirty="0" smtClean="0"/>
              <a:t>The words “evidence-based” are used to describe lots of things in medicine, healthcare and beyond. Evidence-based medicine (EBM), evidence-based practice, evidence-based policy, and – in a different part of society – evidence-based social work and evidence-based education.</a:t>
            </a:r>
          </a:p>
          <a:p>
            <a:endParaRPr lang="en-US" dirty="0" smtClean="0"/>
          </a:p>
          <a:p>
            <a:r>
              <a:rPr lang="en-US" dirty="0" smtClean="0"/>
              <a:t>The underlying principals are the same. The concept is about making sure that when decisions are made they are made on the basis of the most up-to-date, solid, reliable, scientific evidence. In the case of medicine or health care, these are the decisions about the care of individual patients.</a:t>
            </a:r>
          </a:p>
          <a:p>
            <a:endParaRPr lang="en-US" dirty="0" smtClean="0"/>
          </a:p>
          <a:p>
            <a:r>
              <a:rPr lang="en-US" dirty="0" smtClean="0"/>
              <a:t>A simple definition from 1996 is:</a:t>
            </a:r>
          </a:p>
          <a:p>
            <a:endParaRPr lang="en-US" dirty="0" smtClean="0"/>
          </a:p>
          <a:p>
            <a:r>
              <a:rPr lang="en-US" dirty="0" smtClean="0"/>
              <a:t>"Evidence-based medicine is the conscientious explicit and judicious use of current best evidence in making decisions about the care of individual patients." [1]</a:t>
            </a:r>
          </a:p>
          <a:p>
            <a:r>
              <a:rPr lang="en-US" dirty="0" smtClean="0"/>
              <a:t>chess</a:t>
            </a:r>
          </a:p>
          <a:p>
            <a:r>
              <a:rPr lang="en-US" dirty="0" smtClean="0"/>
              <a:t>What is the best decision?</a:t>
            </a:r>
          </a:p>
          <a:p>
            <a:endParaRPr lang="en-US" dirty="0" smtClean="0"/>
          </a:p>
          <a:p>
            <a:r>
              <a:rPr lang="en-US" dirty="0" smtClean="0"/>
              <a:t>Every part of this sentence is important. Consider the words themselves:</a:t>
            </a:r>
          </a:p>
          <a:p>
            <a:endParaRPr lang="en-US" dirty="0" smtClean="0"/>
          </a:p>
          <a:p>
            <a:r>
              <a:rPr lang="en-US" dirty="0" smtClean="0"/>
              <a:t>What sort of evidence are we looking for? “Current best evidence”. Not perfect evidence – simply, the best there is. But not old or out-of-date evidence; we need to find modern, up-to-date current evidence.</a:t>
            </a:r>
          </a:p>
          <a:p>
            <a:endParaRPr lang="en-US" dirty="0" smtClean="0"/>
          </a:p>
          <a:p>
            <a:r>
              <a:rPr lang="en-US" dirty="0" smtClean="0"/>
              <a:t>How is this to be done? In a conscientious, explicit and judicious way. Again, the words are important.</a:t>
            </a:r>
          </a:p>
          <a:p>
            <a:endParaRPr lang="en-US" dirty="0" smtClean="0"/>
          </a:p>
          <a:p>
            <a:r>
              <a:rPr lang="en-US" dirty="0" smtClean="0"/>
              <a:t>Conscientious – being careful, and thorough, in what you do</a:t>
            </a:r>
          </a:p>
          <a:p>
            <a:endParaRPr lang="en-US" dirty="0" smtClean="0"/>
          </a:p>
          <a:p>
            <a:r>
              <a:rPr lang="en-US" dirty="0" smtClean="0"/>
              <a:t>Explicit – being “up-front”, open, clear and transparent</a:t>
            </a:r>
          </a:p>
          <a:p>
            <a:endParaRPr lang="en-US" dirty="0" smtClean="0"/>
          </a:p>
          <a:p>
            <a:r>
              <a:rPr lang="en-US" dirty="0" smtClean="0"/>
              <a:t>Judicious – using good judgement and common sense</a:t>
            </a:r>
          </a:p>
          <a:p>
            <a:endParaRPr lang="en-US" dirty="0" smtClean="0"/>
          </a:p>
          <a:p>
            <a:r>
              <a:rPr lang="en-US" dirty="0" smtClean="0"/>
              <a:t>If you are going to practice in this way, you have to be able to find evidence from scientific studies that are relevant to your patients. You then have to understand those studies and be able to appraise them (not all studies will be relevant to your patient and even if they are, they may not be good studies). And finally you have to apply those results when making decisions about your patient. This means being able to integrate the evidence with your patients personal needs, their values and beliefs and their wishes.</a:t>
            </a:r>
          </a:p>
          <a:p>
            <a:endParaRPr lang="en-US" dirty="0" smtClean="0"/>
          </a:p>
          <a:p>
            <a:r>
              <a:rPr lang="en-US" dirty="0" smtClean="0"/>
              <a:t>So an alternative definition of evidence-based practice would be:</a:t>
            </a:r>
          </a:p>
          <a:p>
            <a:endParaRPr lang="en-US" dirty="0" smtClean="0"/>
          </a:p>
          <a:p>
            <a:r>
              <a:rPr lang="en-US" dirty="0" smtClean="0"/>
              <a:t>"Evidence-based practice is the conscientious explicit and judicious use of current best evidence in helping individual patients make decisions about their care in the light of their personal values and beliefs"</a:t>
            </a:r>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7</a:t>
            </a:fld>
            <a:endParaRPr lang="en-US"/>
          </a:p>
        </p:txBody>
      </p:sp>
    </p:spTree>
    <p:extLst>
      <p:ext uri="{BB962C8B-B14F-4D97-AF65-F5344CB8AC3E}">
        <p14:creationId xmlns:p14="http://schemas.microsoft.com/office/powerpoint/2010/main" val="1453420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Meaningful use is using certified electronic health record (EHR) technology to: Improve quality, safety, efficiency, and reduce health disparities. Engage patients and family. Improve care coordination, population and public health. Maintain privacy and security of patient health information. Feb 6, 2015</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51A3A11-45D0-F747-89E3-49C2FBD2A313}" type="slidenum">
              <a:rPr lang="en-US" smtClean="0"/>
              <a:t>8</a:t>
            </a:fld>
            <a:endParaRPr lang="en-US"/>
          </a:p>
        </p:txBody>
      </p:sp>
    </p:spTree>
    <p:extLst>
      <p:ext uri="{BB962C8B-B14F-4D97-AF65-F5344CB8AC3E}">
        <p14:creationId xmlns:p14="http://schemas.microsoft.com/office/powerpoint/2010/main" val="86250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Meaningful Use Criteria</a:t>
            </a:r>
          </a:p>
          <a:p>
            <a:endParaRPr lang="en-US" dirty="0" smtClean="0"/>
          </a:p>
          <a:p>
            <a:r>
              <a:rPr lang="en-US" dirty="0" smtClean="0"/>
              <a:t>Eligible professionals (EPs) and hospitals need to successfully attest to demonstrating meaningful use of certified electronic health records (EHRs) to qualify for an incentive payment through the Medicare EHR Incentive Program administered by the Centers for Medicare &amp; Medicaid Services (CMS). EPs and hospitals that are eligible for the Medicaid EHR Incentive Program do not need to attest to meaningful use in their first year of participation, but must adopt, implement or upgrade to an EHR to receive an incentive payment from their State.</a:t>
            </a:r>
          </a:p>
          <a:p>
            <a:endParaRPr lang="en-US" dirty="0" smtClean="0"/>
          </a:p>
          <a:p>
            <a:r>
              <a:rPr lang="en-US" dirty="0" smtClean="0"/>
              <a:t>Summary of Meaningful Use Criteria and Objectives:</a:t>
            </a:r>
          </a:p>
          <a:p>
            <a:r>
              <a:rPr lang="en-US" dirty="0" smtClean="0"/>
              <a:t>In order to meet the meaningful use criteria, EPs and hospitals must adopt certified EHR technology and use it to achieve specific objectives.</a:t>
            </a:r>
          </a:p>
          <a:p>
            <a:endParaRPr lang="en-US" dirty="0" smtClean="0"/>
          </a:p>
          <a:p>
            <a:r>
              <a:rPr lang="en-US" dirty="0" smtClean="0"/>
              <a:t>Eligible professionals and hospitals must become meaningful users of certified EHRs to qualify for incentive payments through the Medicare EHR Incentive Program administered by CMS.</a:t>
            </a:r>
          </a:p>
          <a:p>
            <a:endParaRPr lang="en-US" dirty="0" smtClean="0"/>
          </a:p>
          <a:p>
            <a:pPr marL="0" lvl="0" indent="0" defTabSz="457200">
              <a:spcBef>
                <a:spcPts val="0"/>
              </a:spcBef>
              <a:buClrTx/>
              <a:buSzTx/>
              <a:buNone/>
            </a:pPr>
            <a:r>
              <a:rPr lang="en-US" sz="1200" dirty="0" smtClean="0">
                <a:solidFill>
                  <a:srgbClr val="292934"/>
                </a:solidFill>
                <a:latin typeface="Arial"/>
              </a:rPr>
              <a:t>Specific objectives that eligible professionals (EPs) and hospitals </a:t>
            </a:r>
            <a:r>
              <a:rPr lang="en-US" sz="1200" b="1" dirty="0" smtClean="0">
                <a:solidFill>
                  <a:srgbClr val="292934"/>
                </a:solidFill>
                <a:latin typeface="Arial"/>
              </a:rPr>
              <a:t>must</a:t>
            </a:r>
            <a:r>
              <a:rPr lang="en-US" sz="1200" dirty="0" smtClean="0">
                <a:solidFill>
                  <a:srgbClr val="292934"/>
                </a:solidFill>
                <a:latin typeface="Arial"/>
              </a:rPr>
              <a:t> achieve to qualify for Centers for Medicare &amp; Medicaid Services (CMS) </a:t>
            </a:r>
            <a:r>
              <a:rPr lang="en-US" sz="1200" b="1" dirty="0" smtClean="0">
                <a:solidFill>
                  <a:srgbClr val="292934"/>
                </a:solidFill>
                <a:latin typeface="Arial"/>
              </a:rPr>
              <a:t>Incentive Programs.</a:t>
            </a:r>
          </a:p>
          <a:p>
            <a:pPr marL="0" lvl="0" indent="0" defTabSz="457200">
              <a:spcBef>
                <a:spcPts val="0"/>
              </a:spcBef>
              <a:buClrTx/>
              <a:buSzTx/>
              <a:buNone/>
            </a:pPr>
            <a:endParaRPr lang="en-US" sz="1200" dirty="0" smtClean="0">
              <a:solidFill>
                <a:srgbClr val="292934"/>
              </a:solidFill>
              <a:latin typeface="Arial"/>
            </a:endParaRPr>
          </a:p>
          <a:p>
            <a:pPr marL="0" lvl="0" indent="0" defTabSz="457200">
              <a:spcBef>
                <a:spcPts val="0"/>
              </a:spcBef>
              <a:buClrTx/>
              <a:buSzTx/>
              <a:buNone/>
            </a:pPr>
            <a:r>
              <a:rPr lang="en-US" sz="1200" dirty="0" smtClean="0">
                <a:solidFill>
                  <a:srgbClr val="292934"/>
                </a:solidFill>
                <a:latin typeface="Arial"/>
              </a:rPr>
              <a:t>The MU objectives evolve in three stages over five years: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solidFill>
                <a:srgbClr val="292934"/>
              </a:solidFill>
              <a:latin typeface="Arial"/>
            </a:endParaRPr>
          </a:p>
          <a:p>
            <a:pPr marL="0" indent="0">
              <a:buNone/>
            </a:pPr>
            <a:r>
              <a:rPr lang="en-US" sz="1200" b="1" kern="1200" dirty="0" smtClean="0">
                <a:solidFill>
                  <a:schemeClr val="tx1"/>
                </a:solidFill>
                <a:latin typeface="+mn-lt"/>
                <a:ea typeface="+mn-ea"/>
                <a:cs typeface="+mn-cs"/>
              </a:rPr>
              <a:t>Stage 1  </a:t>
            </a:r>
            <a:r>
              <a:rPr lang="en-US" sz="1200" kern="1200" dirty="0" smtClean="0">
                <a:solidFill>
                  <a:schemeClr val="tx1"/>
                </a:solidFill>
                <a:latin typeface="+mn-lt"/>
                <a:ea typeface="+mn-ea"/>
                <a:cs typeface="+mn-cs"/>
              </a:rPr>
              <a:t>Establishing requirements for the electronic capture of clinical data, including providing patients with electronic copies of health information.</a:t>
            </a:r>
          </a:p>
          <a:p>
            <a:pPr marL="0" indent="0">
              <a:buNone/>
            </a:pPr>
            <a:endParaRPr lang="en-US" sz="1200" kern="1200" dirty="0" smtClean="0">
              <a:solidFill>
                <a:schemeClr val="tx1"/>
              </a:solidFill>
              <a:latin typeface="+mn-lt"/>
              <a:ea typeface="+mn-ea"/>
              <a:cs typeface="+mn-cs"/>
            </a:endParaRPr>
          </a:p>
          <a:p>
            <a:pPr marL="0" indent="0">
              <a:buNone/>
            </a:pPr>
            <a:r>
              <a:rPr lang="en-US" sz="1200" b="1" kern="1200" dirty="0" smtClean="0">
                <a:solidFill>
                  <a:schemeClr val="tx1"/>
                </a:solidFill>
                <a:latin typeface="+mn-lt"/>
                <a:ea typeface="+mn-ea"/>
                <a:cs typeface="+mn-cs"/>
              </a:rPr>
              <a:t>Stage 2  </a:t>
            </a:r>
            <a:r>
              <a:rPr lang="en-US" sz="1200" kern="1200" dirty="0" smtClean="0">
                <a:solidFill>
                  <a:schemeClr val="tx1"/>
                </a:solidFill>
                <a:latin typeface="+mn-lt"/>
                <a:ea typeface="+mn-ea"/>
                <a:cs typeface="+mn-cs"/>
              </a:rPr>
              <a:t>Expanded Stage 1 criteria ensuring that the meaningful use of EHRs supported the aims and priorities of the National Quality Strategy and encouraged the use of health IT for continuous quality improvement at the point of care and the exchange of information in the most structured format possible.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r>
              <a:rPr lang="en-US" dirty="0" smtClean="0"/>
              <a:t>Clinical Quality Measures</a:t>
            </a:r>
          </a:p>
          <a:p>
            <a:endParaRPr lang="en-US" dirty="0" smtClean="0"/>
          </a:p>
          <a:p>
            <a:r>
              <a:rPr lang="en-US" dirty="0" smtClean="0"/>
              <a:t>Centers for Medicare &amp; Medicaid Services (CMS) uses clinical quality measures (CQMs) in a variety of quality initiatives that include quality improvement and public reporting. ONC certifies that electronic health record (EHR) technologies are capable of accurately calculating the electronic clinical quality measure (</a:t>
            </a:r>
            <a:r>
              <a:rPr lang="en-US" dirty="0" err="1" smtClean="0"/>
              <a:t>eCQM</a:t>
            </a:r>
            <a:r>
              <a:rPr lang="en-US" dirty="0" smtClean="0"/>
              <a:t>) results for several incentive programs.</a:t>
            </a:r>
          </a:p>
          <a:p>
            <a:endParaRPr lang="en-US" dirty="0" smtClean="0"/>
          </a:p>
          <a:p>
            <a:r>
              <a:rPr lang="en-US" dirty="0" smtClean="0"/>
              <a:t>Quality Measure Code Sets</a:t>
            </a:r>
          </a:p>
          <a:p>
            <a:r>
              <a:rPr lang="en-US" dirty="0" smtClean="0"/>
              <a:t>The </a:t>
            </a:r>
            <a:r>
              <a:rPr lang="en-US" dirty="0" err="1" smtClean="0"/>
              <a:t>eCQM</a:t>
            </a:r>
            <a:r>
              <a:rPr lang="en-US" dirty="0" smtClean="0"/>
              <a:t> used by the HHS EHR incentive program are comprised of definitions, measure logic, data elements, and value sets. Four federal agencies - the Agency for Healthcare Research and Quality (AHRQ), CMS, the National Library of Medicine (NLM), and ONC are providing these components in various formats so that technical, non-technical, and clinical consumers can understand them.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9</a:t>
            </a:fld>
            <a:endParaRPr lang="en-US"/>
          </a:p>
        </p:txBody>
      </p:sp>
    </p:spTree>
    <p:extLst>
      <p:ext uri="{BB962C8B-B14F-4D97-AF65-F5344CB8AC3E}">
        <p14:creationId xmlns:p14="http://schemas.microsoft.com/office/powerpoint/2010/main" val="275187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4000" cap="none" baseline="0">
                <a:latin typeface="Avenir Next Condensed Demi Bold"/>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latin typeface="Avenir Next Condensed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97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68301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99404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304800"/>
            <a:ext cx="8229600" cy="8382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6553200" y="6172200"/>
            <a:ext cx="2133600" cy="476250"/>
          </a:xfrm>
          <a:prstGeom prst="rect">
            <a:avLst/>
          </a:prstGeom>
        </p:spPr>
        <p:txBody>
          <a:bodyPr/>
          <a:lstStyle>
            <a:lvl1pPr>
              <a:defRPr/>
            </a:lvl1pPr>
          </a:lstStyle>
          <a:p>
            <a:endParaRPr lang="en-US"/>
          </a:p>
          <a:p>
            <a:endParaRPr lang="en-US"/>
          </a:p>
          <a:p>
            <a:fld id="{EAC333D0-601A-3443-B358-00C5644E313D}" type="slidenum">
              <a:rPr lang="en-US"/>
              <a:pPr/>
              <a:t>‹#›</a:t>
            </a:fld>
            <a:endParaRPr lang="en-US"/>
          </a:p>
        </p:txBody>
      </p:sp>
    </p:spTree>
    <p:extLst>
      <p:ext uri="{BB962C8B-B14F-4D97-AF65-F5344CB8AC3E}">
        <p14:creationId xmlns:p14="http://schemas.microsoft.com/office/powerpoint/2010/main" val="140372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245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1871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96009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24969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08409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59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8447563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201" y="155323"/>
            <a:ext cx="8750200" cy="58812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0201" y="840242"/>
            <a:ext cx="8750200" cy="56367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8699500" y="6444734"/>
            <a:ext cx="466794" cy="369332"/>
          </a:xfrm>
          <a:prstGeom prst="rect">
            <a:avLst/>
          </a:prstGeom>
          <a:noFill/>
        </p:spPr>
        <p:txBody>
          <a:bodyPr wrap="none" rtlCol="0">
            <a:spAutoFit/>
          </a:bodyPr>
          <a:lstStyle/>
          <a:p>
            <a:fld id="{9BFDE8DC-694A-A546-ADB2-6A2C1EE273A6}" type="slidenum">
              <a:rPr lang="en-US" smtClean="0"/>
              <a:t>‹#›</a:t>
            </a:fld>
            <a:endParaRPr lang="en-US" dirty="0"/>
          </a:p>
        </p:txBody>
      </p:sp>
    </p:spTree>
    <p:extLst>
      <p:ext uri="{BB962C8B-B14F-4D97-AF65-F5344CB8AC3E}">
        <p14:creationId xmlns:p14="http://schemas.microsoft.com/office/powerpoint/2010/main" val="18252992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mbria"/>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mbria"/>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mbria"/>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mbria"/>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mbria"/>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cfr.gov/cgi-bin/searchECFR?ob=r&amp;idno=&amp;q1=health+care+provider&amp;rgn1=Section&amp;op2=and&amp;q2=&amp;rgn2=Section&amp;op3=and&amp;q3=&amp;rgn3=Section&amp;SID=5f01bf454e6d7b4ed4d9c14f5aa53024&amp;mc=true" TargetMode="Externa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hyperlink" Target="http://www.healthinformaticsforum.com/courses/vendor-specific-electronic-health-records-ehr-systems/unit-1-common-commercial-electronic-health-record-systems-ehr" TargetMode="External"/><Relationship Id="rId4" Type="http://schemas.openxmlformats.org/officeDocument/2006/relationships/image" Target="../media/image17.tiff"/><Relationship Id="rId5" Type="http://schemas.openxmlformats.org/officeDocument/2006/relationships/hyperlink" Target="http://www.healthinformaticsforum.com/courses/vendor-specific-electronic-health-records-ehr-systems/unit-2-certification-of-commercial-EHRs" TargetMode="External"/><Relationship Id="rId6" Type="http://schemas.openxmlformats.org/officeDocument/2006/relationships/hyperlink" Target="http://www.healthinformaticsforum.com/courses/vendor-specific-electronic-health-records-ehr-systems/unit-3-selecting-an-EHR" TargetMode="External"/><Relationship Id="rId7" Type="http://schemas.openxmlformats.org/officeDocument/2006/relationships/hyperlink" Target="http://www.healthinformaticsforum.com/courses/vendor-specific-electronic-health-records-ehr-systems/unit-4-electronic-health-record-functionality" TargetMode="External"/><Relationship Id="rId8" Type="http://schemas.openxmlformats.org/officeDocument/2006/relationships/hyperlink" Target="http://www.healthinformaticsforum.com/courses/vendor-specific-electronic-health-records-ehr-systems/unit-5-system-and-database-architectures-used-in-commercial-EHRs" TargetMode="External"/><Relationship Id="rId9" Type="http://schemas.openxmlformats.org/officeDocument/2006/relationships/hyperlink" Target="http://www.healthinformaticsforum.com/courses/vendor-specific-electronic-health-records-ehr-systems/unit-6-vendor-strategies-for-terminology-data-exchange" TargetMode="External"/><Relationship Id="rId10" Type="http://schemas.openxmlformats.org/officeDocument/2006/relationships/hyperlink" Target="http://www.healthinformaticsforum.com/courses/vendor-specific-electronic-health-records-ehr-systems/unit-7-decision-support-commercial-EHRs" TargetMode="External"/><Relationship Id="rId11" Type="http://schemas.openxmlformats.org/officeDocument/2006/relationships/hyperlink" Target="http://www.healthinformaticsforum.com/courses/vendor-specific-electronic-health-records-ehr-systems/unit-8-EHR-Go-Live-Strategies"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images.google.com/imgres?imgurl=www.elements.nb.ca/theme/health/patty/sick.jpg&amp;imgrefurl=http://www.elements.nb.ca/theme/health/theme.htm&amp;h=128&amp;w=75&amp;prev=/images?q=sick+clipart&amp;svnum=10&amp;hl=en&amp;lr=&amp;ie=UTF-8&amp;safe=off" TargetMode="External"/><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www.sciencenews.org/blog/context/evidence-based-medicine-actually-isnt" TargetMode="External"/><Relationship Id="rId5" Type="http://schemas.openxmlformats.org/officeDocument/2006/relationships/hyperlink" Target="http://www.ebm.med.ualberta.ca/EbmIntro.html" TargetMode="External"/><Relationship Id="rId6" Type="http://schemas.openxmlformats.org/officeDocument/2006/relationships/hyperlink" Target="http://med.fsu.edu/index.cfm?page=medicalinformatics.ebmTutorial"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Doctors</a:t>
            </a:r>
            <a:r>
              <a:rPr lang="en-US" baseline="0" dirty="0" smtClean="0"/>
              <a:t> and other Providers – and clinicians in general</a:t>
            </a:r>
            <a:endParaRPr lang="en-US" dirty="0"/>
          </a:p>
        </p:txBody>
      </p:sp>
      <p:sp>
        <p:nvSpPr>
          <p:cNvPr id="4" name="TextBox 3"/>
          <p:cNvSpPr txBox="1"/>
          <p:nvPr/>
        </p:nvSpPr>
        <p:spPr>
          <a:xfrm>
            <a:off x="140202" y="6422395"/>
            <a:ext cx="8562168" cy="584776"/>
          </a:xfrm>
          <a:prstGeom prst="rect">
            <a:avLst/>
          </a:prstGeom>
          <a:noFill/>
        </p:spPr>
        <p:txBody>
          <a:bodyPr wrap="square" rtlCol="0">
            <a:spAutoFit/>
          </a:bodyPr>
          <a:lstStyle/>
          <a:p>
            <a:r>
              <a:rPr lang="en-US" sz="1050" dirty="0">
                <a:hlinkClick r:id="rId3"/>
              </a:rPr>
              <a:t>http://www.ecfr.gov/cgi-bin/searchECFR?ob=r&amp;idno=&amp;q1=health+care+provider&amp;rgn1=Section&amp;op2=and&amp;q2=&amp;rgn2=Section&amp;op3=and&amp;q3=&amp;rgn3=Section&amp;SID=5f01bf454e6d7b4ed4d9c14f5aa53024&amp;mc=</a:t>
            </a:r>
            <a:r>
              <a:rPr lang="en-US" sz="1050" dirty="0" smtClean="0">
                <a:hlinkClick r:id="rId3"/>
              </a:rPr>
              <a:t>true</a:t>
            </a:r>
            <a:endParaRPr lang="en-US" sz="1050" dirty="0" smtClean="0"/>
          </a:p>
          <a:p>
            <a:endParaRPr lang="en-US" sz="1100" dirty="0"/>
          </a:p>
        </p:txBody>
      </p:sp>
      <p:pic>
        <p:nvPicPr>
          <p:cNvPr id="6" name="Picture 5"/>
          <p:cNvPicPr>
            <a:picLocks noChangeAspect="1"/>
          </p:cNvPicPr>
          <p:nvPr/>
        </p:nvPicPr>
        <p:blipFill>
          <a:blip r:embed="rId4"/>
          <a:stretch>
            <a:fillRect/>
          </a:stretch>
        </p:blipFill>
        <p:spPr>
          <a:xfrm>
            <a:off x="253999" y="827289"/>
            <a:ext cx="5537201" cy="308662"/>
          </a:xfrm>
          <a:prstGeom prst="rect">
            <a:avLst/>
          </a:prstGeom>
        </p:spPr>
      </p:pic>
      <p:sp>
        <p:nvSpPr>
          <p:cNvPr id="8" name="TextBox 7"/>
          <p:cNvSpPr txBox="1"/>
          <p:nvPr/>
        </p:nvSpPr>
        <p:spPr>
          <a:xfrm>
            <a:off x="5303520" y="2745740"/>
            <a:ext cx="3326203" cy="3416320"/>
          </a:xfrm>
          <a:prstGeom prst="rect">
            <a:avLst/>
          </a:prstGeom>
          <a:noFill/>
        </p:spPr>
        <p:txBody>
          <a:bodyPr wrap="square" rtlCol="0">
            <a:spAutoFit/>
          </a:bodyPr>
          <a:lstStyle/>
          <a:p>
            <a:r>
              <a:rPr lang="en-US" dirty="0" smtClean="0"/>
              <a:t>In the context o the US Government, Health Care Providers are defined explicitly for the purpose of federal regulation.</a:t>
            </a:r>
          </a:p>
          <a:p>
            <a:endParaRPr lang="en-US" dirty="0"/>
          </a:p>
          <a:p>
            <a:r>
              <a:rPr lang="en-US" dirty="0" smtClean="0"/>
              <a:t>In our context, we define a health care provider more generally as anyone who provides some form of health care or wellbeing coaching, training, or support.</a:t>
            </a:r>
            <a:endParaRPr lang="en-US" dirty="0"/>
          </a:p>
        </p:txBody>
      </p:sp>
      <p:pic>
        <p:nvPicPr>
          <p:cNvPr id="10" name="Content Placeholder 9"/>
          <p:cNvPicPr>
            <a:picLocks noGrp="1" noChangeAspect="1"/>
          </p:cNvPicPr>
          <p:nvPr>
            <p:ph idx="1"/>
          </p:nvPr>
        </p:nvPicPr>
        <p:blipFill rotWithShape="1">
          <a:blip r:embed="rId5"/>
          <a:srcRect l="2" r="-1"/>
          <a:stretch/>
        </p:blipFill>
        <p:spPr>
          <a:xfrm>
            <a:off x="253999" y="1271672"/>
            <a:ext cx="4675903" cy="5014778"/>
          </a:xfrm>
        </p:spPr>
      </p:pic>
    </p:spTree>
    <p:extLst>
      <p:ext uri="{BB962C8B-B14F-4D97-AF65-F5344CB8AC3E}">
        <p14:creationId xmlns:p14="http://schemas.microsoft.com/office/powerpoint/2010/main" val="1903390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160521"/>
          </a:xfrm>
        </p:spPr>
        <p:txBody>
          <a:bodyPr>
            <a:normAutofit/>
          </a:bodyPr>
          <a:lstStyle/>
          <a:p>
            <a:r>
              <a:rPr lang="en-US" dirty="0" smtClean="0"/>
              <a:t>Protected Health Information (PHI) </a:t>
            </a:r>
            <a:br>
              <a:rPr lang="en-US" dirty="0" smtClean="0"/>
            </a:br>
            <a:r>
              <a:rPr lang="en-US" dirty="0" smtClean="0"/>
              <a:t>Health </a:t>
            </a:r>
            <a:r>
              <a:rPr lang="en-US" dirty="0"/>
              <a:t>Insurance Portability </a:t>
            </a:r>
            <a:r>
              <a:rPr lang="en-US" dirty="0" smtClean="0"/>
              <a:t>and </a:t>
            </a:r>
            <a:r>
              <a:rPr lang="en-US" dirty="0"/>
              <a:t>Accountability </a:t>
            </a:r>
            <a:r>
              <a:rPr lang="en-US" dirty="0" smtClean="0"/>
              <a:t>Act (HIPAA)</a:t>
            </a:r>
            <a:endParaRPr lang="en-US" dirty="0"/>
          </a:p>
        </p:txBody>
      </p:sp>
      <p:sp>
        <p:nvSpPr>
          <p:cNvPr id="3" name="Content Placeholder 2"/>
          <p:cNvSpPr>
            <a:spLocks noGrp="1"/>
          </p:cNvSpPr>
          <p:nvPr>
            <p:ph idx="1"/>
          </p:nvPr>
        </p:nvSpPr>
        <p:spPr>
          <a:xfrm>
            <a:off x="140201" y="1315844"/>
            <a:ext cx="8869984" cy="5161156"/>
          </a:xfrm>
        </p:spPr>
        <p:txBody>
          <a:bodyPr>
            <a:normAutofit/>
          </a:bodyPr>
          <a:lstStyle/>
          <a:p>
            <a:pPr marL="0" lvl="0" indent="0">
              <a:buClr>
                <a:srgbClr val="93A299"/>
              </a:buClr>
              <a:buNone/>
            </a:pPr>
            <a:r>
              <a:rPr lang="en-US" b="1" dirty="0">
                <a:solidFill>
                  <a:srgbClr val="292934"/>
                </a:solidFill>
                <a:latin typeface="Arial"/>
                <a:ea typeface="Cordia New" charset="0"/>
                <a:cs typeface="Cordia New" charset="0"/>
              </a:rPr>
              <a:t>Protected Health Information (PHI)</a:t>
            </a:r>
          </a:p>
          <a:p>
            <a:pPr marL="0" lvl="0" indent="0">
              <a:buClr>
                <a:srgbClr val="93A299"/>
              </a:buClr>
              <a:buNone/>
            </a:pPr>
            <a:r>
              <a:rPr lang="en-US" sz="1400" dirty="0">
                <a:solidFill>
                  <a:srgbClr val="292934"/>
                </a:solidFill>
                <a:latin typeface="Arial"/>
                <a:ea typeface="Cordia New" charset="0"/>
                <a:cs typeface="Cordia New" charset="0"/>
              </a:rPr>
              <a:t>Any </a:t>
            </a:r>
            <a:r>
              <a:rPr lang="en-US" sz="1400" b="1" dirty="0">
                <a:solidFill>
                  <a:srgbClr val="FF0000"/>
                </a:solidFill>
                <a:latin typeface="Arial"/>
                <a:ea typeface="Cordia New" charset="0"/>
                <a:cs typeface="Cordia New" charset="0"/>
              </a:rPr>
              <a:t>information in a medical record that can be used to identify an individual</a:t>
            </a:r>
            <a:r>
              <a:rPr lang="en-US" sz="1400" dirty="0">
                <a:solidFill>
                  <a:srgbClr val="292934"/>
                </a:solidFill>
                <a:latin typeface="Arial"/>
                <a:ea typeface="Cordia New" charset="0"/>
                <a:cs typeface="Cordia New" charset="0"/>
              </a:rPr>
              <a:t>, and that was created, used, or disclosed in the course of providing a health care service, such as a diagnosis or treatment. It generally refers to demographic </a:t>
            </a:r>
            <a:r>
              <a:rPr lang="en-US" sz="1400" b="1" dirty="0">
                <a:solidFill>
                  <a:srgbClr val="292934"/>
                </a:solidFill>
                <a:latin typeface="Arial"/>
                <a:ea typeface="Cordia New" charset="0"/>
                <a:cs typeface="Cordia New" charset="0"/>
              </a:rPr>
              <a:t>information</a:t>
            </a:r>
            <a:r>
              <a:rPr lang="en-US" sz="1400" dirty="0">
                <a:solidFill>
                  <a:srgbClr val="292934"/>
                </a:solidFill>
                <a:latin typeface="Arial"/>
                <a:ea typeface="Cordia New" charset="0"/>
                <a:cs typeface="Cordia New" charset="0"/>
              </a:rPr>
              <a:t>, medical history, test and laboratory results, </a:t>
            </a:r>
            <a:r>
              <a:rPr lang="en-US" sz="1400" b="1" dirty="0">
                <a:solidFill>
                  <a:srgbClr val="292934"/>
                </a:solidFill>
                <a:latin typeface="Arial"/>
                <a:ea typeface="Cordia New" charset="0"/>
                <a:cs typeface="Cordia New" charset="0"/>
              </a:rPr>
              <a:t>insurance information</a:t>
            </a:r>
            <a:r>
              <a:rPr lang="en-US" sz="1400" dirty="0">
                <a:solidFill>
                  <a:srgbClr val="292934"/>
                </a:solidFill>
                <a:latin typeface="Arial"/>
                <a:ea typeface="Cordia New" charset="0"/>
                <a:cs typeface="Cordia New" charset="0"/>
              </a:rPr>
              <a:t> and other data that a healthcare professional collects to identify an individual and determine appropriate care</a:t>
            </a:r>
            <a:r>
              <a:rPr lang="en-US" sz="1400" dirty="0" smtClean="0">
                <a:solidFill>
                  <a:srgbClr val="292934"/>
                </a:solidFill>
                <a:latin typeface="Arial"/>
                <a:ea typeface="Cordia New" charset="0"/>
                <a:cs typeface="Cordia New" charset="0"/>
              </a:rPr>
              <a:t>.</a:t>
            </a:r>
          </a:p>
          <a:p>
            <a:pPr marL="0" lvl="0" indent="0">
              <a:buClr>
                <a:srgbClr val="93A299"/>
              </a:buClr>
              <a:buNone/>
            </a:pPr>
            <a:endParaRPr lang="en-US" sz="1400" dirty="0" smtClean="0">
              <a:solidFill>
                <a:srgbClr val="292934"/>
              </a:solidFill>
              <a:latin typeface="Arial"/>
              <a:ea typeface="Cordia New" charset="0"/>
              <a:cs typeface="Cordia New" charset="0"/>
            </a:endParaRPr>
          </a:p>
          <a:p>
            <a:pPr marL="0" lvl="0" indent="0">
              <a:buClr>
                <a:srgbClr val="93A299"/>
              </a:buClr>
              <a:buNone/>
            </a:pPr>
            <a:endParaRPr lang="en-US" sz="1400" dirty="0">
              <a:solidFill>
                <a:srgbClr val="292934"/>
              </a:solidFill>
              <a:latin typeface="Arial"/>
              <a:ea typeface="Cordia New" charset="0"/>
              <a:cs typeface="Cordia New" charset="0"/>
            </a:endParaRPr>
          </a:p>
          <a:p>
            <a:pPr marL="0" indent="0">
              <a:buNone/>
            </a:pPr>
            <a:r>
              <a:rPr lang="en-US" b="1" dirty="0" smtClean="0">
                <a:solidFill>
                  <a:srgbClr val="222222"/>
                </a:solidFill>
                <a:latin typeface="+mn-lt"/>
                <a:ea typeface="Cordia New" charset="0"/>
                <a:cs typeface="Cordia New" charset="0"/>
              </a:rPr>
              <a:t>Health </a:t>
            </a:r>
            <a:r>
              <a:rPr lang="en-US" b="1" dirty="0">
                <a:solidFill>
                  <a:srgbClr val="222222"/>
                </a:solidFill>
                <a:latin typeface="+mn-lt"/>
                <a:ea typeface="Cordia New" charset="0"/>
                <a:cs typeface="Cordia New" charset="0"/>
              </a:rPr>
              <a:t>Insurance Portability and Accountability </a:t>
            </a:r>
            <a:r>
              <a:rPr lang="en-US" b="1" dirty="0" smtClean="0">
                <a:solidFill>
                  <a:srgbClr val="222222"/>
                </a:solidFill>
                <a:latin typeface="+mn-lt"/>
                <a:ea typeface="Cordia New" charset="0"/>
                <a:cs typeface="Cordia New" charset="0"/>
              </a:rPr>
              <a:t>Act (HIPAA)</a:t>
            </a:r>
          </a:p>
          <a:p>
            <a:pPr marL="0" indent="0">
              <a:buNone/>
            </a:pPr>
            <a:r>
              <a:rPr lang="en-US" sz="1400" dirty="0" smtClean="0">
                <a:solidFill>
                  <a:srgbClr val="222222"/>
                </a:solidFill>
                <a:latin typeface="Arial" charset="0"/>
                <a:ea typeface="Arial" charset="0"/>
                <a:cs typeface="Arial" charset="0"/>
              </a:rPr>
              <a:t>US legislation (1996) that </a:t>
            </a:r>
            <a:r>
              <a:rPr lang="en-US" sz="1400" dirty="0">
                <a:solidFill>
                  <a:srgbClr val="222222"/>
                </a:solidFill>
                <a:latin typeface="Arial" charset="0"/>
                <a:ea typeface="Arial" charset="0"/>
                <a:cs typeface="Arial" charset="0"/>
              </a:rPr>
              <a:t>provides data privacy and security provisions for safeguarding medical information</a:t>
            </a:r>
            <a:r>
              <a:rPr lang="en-US" sz="1400" dirty="0" smtClean="0">
                <a:solidFill>
                  <a:srgbClr val="222222"/>
                </a:solidFill>
                <a:latin typeface="Arial" charset="0"/>
                <a:ea typeface="Arial" charset="0"/>
                <a:cs typeface="Arial" charset="0"/>
              </a:rPr>
              <a:t>.</a:t>
            </a:r>
          </a:p>
          <a:p>
            <a:pPr marL="0" indent="0">
              <a:buNone/>
            </a:pPr>
            <a:endParaRPr lang="en-US" sz="600" dirty="0" smtClean="0">
              <a:latin typeface="Arial" charset="0"/>
              <a:ea typeface="Arial" charset="0"/>
              <a:cs typeface="Arial" charset="0"/>
            </a:endParaRPr>
          </a:p>
          <a:p>
            <a:pPr marL="0" indent="0">
              <a:buNone/>
            </a:pPr>
            <a:r>
              <a:rPr lang="en-US" sz="1400" dirty="0">
                <a:latin typeface="Arial" charset="0"/>
                <a:ea typeface="Arial" charset="0"/>
                <a:cs typeface="Arial" charset="0"/>
              </a:rPr>
              <a:t>The </a:t>
            </a:r>
            <a:r>
              <a:rPr lang="en-US" sz="1400" b="1" dirty="0">
                <a:latin typeface="Arial" charset="0"/>
                <a:ea typeface="Arial" charset="0"/>
                <a:cs typeface="Arial" charset="0"/>
              </a:rPr>
              <a:t>HIPAA</a:t>
            </a:r>
            <a:r>
              <a:rPr lang="en-US" sz="1400" dirty="0">
                <a:latin typeface="Arial" charset="0"/>
                <a:ea typeface="Arial" charset="0"/>
                <a:cs typeface="Arial" charset="0"/>
              </a:rPr>
              <a:t> Privacy Rule protects most “individually identifiable </a:t>
            </a:r>
            <a:r>
              <a:rPr lang="en-US" sz="1400" b="1" dirty="0">
                <a:latin typeface="Arial" charset="0"/>
                <a:ea typeface="Arial" charset="0"/>
                <a:cs typeface="Arial" charset="0"/>
              </a:rPr>
              <a:t>health information</a:t>
            </a:r>
            <a:r>
              <a:rPr lang="en-US" sz="1400" dirty="0">
                <a:latin typeface="Arial" charset="0"/>
                <a:ea typeface="Arial" charset="0"/>
                <a:cs typeface="Arial" charset="0"/>
              </a:rPr>
              <a:t>” held or transmitted by a covered entity or its business associate, in any form or medium, whether electronic, on paper, or oral. The Privacy Rule calls this </a:t>
            </a:r>
            <a:r>
              <a:rPr lang="en-US" sz="1400" b="1" dirty="0">
                <a:latin typeface="Arial" charset="0"/>
                <a:ea typeface="Arial" charset="0"/>
                <a:cs typeface="Arial" charset="0"/>
              </a:rPr>
              <a:t>information protected health information</a:t>
            </a:r>
            <a:r>
              <a:rPr lang="en-US" sz="1400" dirty="0">
                <a:latin typeface="Arial" charset="0"/>
                <a:ea typeface="Arial" charset="0"/>
                <a:cs typeface="Arial" charset="0"/>
              </a:rPr>
              <a:t> (</a:t>
            </a:r>
            <a:r>
              <a:rPr lang="en-US" sz="1400" dirty="0" smtClean="0">
                <a:latin typeface="Arial" charset="0"/>
                <a:ea typeface="Arial" charset="0"/>
                <a:cs typeface="Arial" charset="0"/>
              </a:rPr>
              <a:t>PHI)</a:t>
            </a:r>
          </a:p>
          <a:p>
            <a:pPr marL="0" indent="0">
              <a:buNone/>
            </a:pPr>
            <a:endParaRPr lang="en-US" sz="1400" baseline="30000" dirty="0" smtClean="0">
              <a:latin typeface="Arial" charset="0"/>
              <a:ea typeface="Arial" charset="0"/>
              <a:cs typeface="Arial" charset="0"/>
            </a:endParaRPr>
          </a:p>
          <a:p>
            <a:pPr marL="0" indent="0">
              <a:buNone/>
            </a:pPr>
            <a:endParaRPr lang="en-US" sz="600" baseline="30000" dirty="0">
              <a:latin typeface="Arial" charset="0"/>
              <a:ea typeface="Arial" charset="0"/>
              <a:cs typeface="Arial" charset="0"/>
            </a:endParaRPr>
          </a:p>
          <a:p>
            <a:pPr marL="0" indent="0">
              <a:buNone/>
            </a:pPr>
            <a:r>
              <a:rPr lang="en-US" sz="1400" dirty="0">
                <a:latin typeface="Arial" charset="0"/>
                <a:ea typeface="Arial" charset="0"/>
                <a:cs typeface="Arial" charset="0"/>
              </a:rPr>
              <a:t>The Health Information Technology for Economic and Clinical Health </a:t>
            </a:r>
            <a:r>
              <a:rPr lang="en-US" sz="1400" b="1" dirty="0">
                <a:latin typeface="Arial" charset="0"/>
                <a:ea typeface="Arial" charset="0"/>
                <a:cs typeface="Arial" charset="0"/>
              </a:rPr>
              <a:t>Act</a:t>
            </a:r>
            <a:r>
              <a:rPr lang="en-US" sz="1400" dirty="0">
                <a:latin typeface="Arial" charset="0"/>
                <a:ea typeface="Arial" charset="0"/>
                <a:cs typeface="Arial" charset="0"/>
              </a:rPr>
              <a:t> (</a:t>
            </a:r>
            <a:r>
              <a:rPr lang="en-US" sz="1400" b="1" dirty="0">
                <a:latin typeface="Arial" charset="0"/>
                <a:ea typeface="Arial" charset="0"/>
                <a:cs typeface="Arial" charset="0"/>
              </a:rPr>
              <a:t>HITECH Act</a:t>
            </a:r>
            <a:r>
              <a:rPr lang="en-US" sz="1400" dirty="0">
                <a:latin typeface="Arial" charset="0"/>
                <a:ea typeface="Arial" charset="0"/>
                <a:cs typeface="Arial" charset="0"/>
              </a:rPr>
              <a:t>) mandates audits of health care providers to investigate and determine if they are in compliance with the </a:t>
            </a:r>
            <a:r>
              <a:rPr lang="en-US" sz="1400" b="1" dirty="0">
                <a:latin typeface="Arial" charset="0"/>
                <a:ea typeface="Arial" charset="0"/>
                <a:cs typeface="Arial" charset="0"/>
              </a:rPr>
              <a:t>HIPAA</a:t>
            </a:r>
            <a:r>
              <a:rPr lang="en-US" sz="1400" dirty="0">
                <a:latin typeface="Arial" charset="0"/>
                <a:ea typeface="Arial" charset="0"/>
                <a:cs typeface="Arial" charset="0"/>
              </a:rPr>
              <a:t> Privacy Rule (effective in 2003) and Security Rule (effective in 2005</a:t>
            </a:r>
            <a:r>
              <a:rPr lang="en-US" sz="1400" dirty="0" smtClean="0">
                <a:latin typeface="Arial" charset="0"/>
                <a:ea typeface="Arial" charset="0"/>
                <a:cs typeface="Arial" charset="0"/>
              </a:rPr>
              <a:t>).</a:t>
            </a:r>
          </a:p>
          <a:p>
            <a:pPr marL="0" indent="0">
              <a:buNone/>
            </a:pPr>
            <a:endParaRPr lang="en-US" sz="1400" dirty="0" smtClean="0">
              <a:latin typeface="+mn-lt"/>
              <a:ea typeface="Cordia New" charset="0"/>
              <a:cs typeface="Cordia New" charset="0"/>
            </a:endParaRPr>
          </a:p>
          <a:p>
            <a:pPr marL="0" indent="0">
              <a:buNone/>
            </a:pPr>
            <a:endParaRPr lang="en-US" sz="1000" dirty="0" smtClean="0">
              <a:latin typeface="+mn-lt"/>
              <a:ea typeface="Cordia New" charset="0"/>
              <a:cs typeface="Cordia New" charset="0"/>
            </a:endParaRPr>
          </a:p>
        </p:txBody>
      </p:sp>
      <p:sp>
        <p:nvSpPr>
          <p:cNvPr id="4" name="Rectangle 3"/>
          <p:cNvSpPr/>
          <p:nvPr/>
        </p:nvSpPr>
        <p:spPr>
          <a:xfrm>
            <a:off x="1117600" y="2690336"/>
            <a:ext cx="5740400" cy="369332"/>
          </a:xfrm>
          <a:prstGeom prst="rect">
            <a:avLst/>
          </a:prstGeom>
        </p:spPr>
        <p:txBody>
          <a:bodyPr wrap="square">
            <a:spAutoFit/>
          </a:bodyPr>
          <a:lstStyle/>
          <a:p>
            <a:endParaRPr lang="en-US" dirty="0"/>
          </a:p>
        </p:txBody>
      </p:sp>
      <p:sp>
        <p:nvSpPr>
          <p:cNvPr id="5" name="TextBox 4"/>
          <p:cNvSpPr txBox="1"/>
          <p:nvPr/>
        </p:nvSpPr>
        <p:spPr>
          <a:xfrm>
            <a:off x="266700" y="6120368"/>
            <a:ext cx="2865015" cy="369332"/>
          </a:xfrm>
          <a:prstGeom prst="rect">
            <a:avLst/>
          </a:prstGeom>
          <a:noFill/>
        </p:spPr>
        <p:txBody>
          <a:bodyPr wrap="none" rtlCol="0">
            <a:spAutoFit/>
          </a:bodyPr>
          <a:lstStyle/>
          <a:p>
            <a:r>
              <a:rPr lang="en-US" dirty="0" smtClean="0"/>
              <a:t>https://</a:t>
            </a:r>
            <a:r>
              <a:rPr lang="en-US" dirty="0" err="1" smtClean="0"/>
              <a:t>www.hhs.gov</a:t>
            </a:r>
            <a:r>
              <a:rPr lang="en-US" dirty="0" smtClean="0"/>
              <a:t>/</a:t>
            </a:r>
            <a:r>
              <a:rPr lang="en-US" dirty="0" err="1" smtClean="0"/>
              <a:t>hipaa</a:t>
            </a:r>
            <a:endParaRPr lang="en-US" dirty="0"/>
          </a:p>
        </p:txBody>
      </p:sp>
    </p:spTree>
    <p:extLst>
      <p:ext uri="{BB962C8B-B14F-4D97-AF65-F5344CB8AC3E}">
        <p14:creationId xmlns:p14="http://schemas.microsoft.com/office/powerpoint/2010/main" val="2020214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Medical Records</a:t>
            </a:r>
          </a:p>
        </p:txBody>
      </p:sp>
      <p:pic>
        <p:nvPicPr>
          <p:cNvPr id="4" name="Content Placeholder 3" descr="smelcer3-large.jpg"/>
          <p:cNvPicPr>
            <a:picLocks noGrp="1" noChangeAspect="1"/>
          </p:cNvPicPr>
          <p:nvPr>
            <p:ph idx="1"/>
          </p:nvPr>
        </p:nvPicPr>
        <p:blipFill>
          <a:blip r:embed="rId2">
            <a:extLst>
              <a:ext uri="{28A0092B-C50C-407E-A947-70E740481C1C}">
                <a14:useLocalDpi xmlns:a14="http://schemas.microsoft.com/office/drawing/2010/main" val="0"/>
              </a:ext>
            </a:extLst>
          </a:blip>
          <a:srcRect l="-4657" r="-4657"/>
          <a:stretch>
            <a:fillRect/>
          </a:stretch>
        </p:blipFill>
        <p:spPr/>
      </p:pic>
      <p:sp>
        <p:nvSpPr>
          <p:cNvPr id="5" name="TextBox 4"/>
          <p:cNvSpPr txBox="1"/>
          <p:nvPr/>
        </p:nvSpPr>
        <p:spPr>
          <a:xfrm>
            <a:off x="3204981" y="6488668"/>
            <a:ext cx="1704778" cy="369332"/>
          </a:xfrm>
          <a:prstGeom prst="rect">
            <a:avLst/>
          </a:prstGeom>
          <a:noFill/>
        </p:spPr>
        <p:txBody>
          <a:bodyPr wrap="square" rtlCol="0">
            <a:spAutoFit/>
          </a:bodyPr>
          <a:lstStyle/>
          <a:p>
            <a:r>
              <a:rPr lang="en-US"/>
              <a:t>Upassoc.org</a:t>
            </a:r>
          </a:p>
        </p:txBody>
      </p:sp>
    </p:spTree>
    <p:extLst>
      <p:ext uri="{BB962C8B-B14F-4D97-AF65-F5344CB8AC3E}">
        <p14:creationId xmlns:p14="http://schemas.microsoft.com/office/powerpoint/2010/main" val="176900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Electronic Medical Records</a:t>
            </a:r>
            <a:endParaRPr lang="en-US" dirty="0"/>
          </a:p>
        </p:txBody>
      </p:sp>
      <p:sp>
        <p:nvSpPr>
          <p:cNvPr id="3" name="Content Placeholder 2"/>
          <p:cNvSpPr>
            <a:spLocks noGrp="1"/>
          </p:cNvSpPr>
          <p:nvPr>
            <p:ph idx="1"/>
          </p:nvPr>
        </p:nvSpPr>
        <p:spPr>
          <a:xfrm>
            <a:off x="406400" y="5277814"/>
            <a:ext cx="8420501" cy="1288086"/>
          </a:xfrm>
        </p:spPr>
        <p:txBody>
          <a:bodyPr>
            <a:normAutofit/>
          </a:bodyPr>
          <a:lstStyle/>
          <a:p>
            <a:pPr marL="0" indent="0">
              <a:buNone/>
            </a:pPr>
            <a:r>
              <a:rPr lang="en-US" sz="1800" dirty="0">
                <a:hlinkClick r:id="rId3"/>
              </a:rPr>
              <a:t>http://</a:t>
            </a:r>
            <a:r>
              <a:rPr lang="en-US" sz="1800" dirty="0" smtClean="0">
                <a:hlinkClick r:id="rId3"/>
              </a:rPr>
              <a:t>www.healthinformaticsforum.com/courses/vendor-specific-electronic-health-records-ehr-systems/unit-1-common-commercial-electronic-health-record-systems-ehr</a:t>
            </a:r>
            <a:endParaRPr lang="en-US" sz="1800" dirty="0" smtClean="0"/>
          </a:p>
          <a:p>
            <a:endParaRPr lang="en-US" sz="1800" dirty="0"/>
          </a:p>
        </p:txBody>
      </p:sp>
      <p:pic>
        <p:nvPicPr>
          <p:cNvPr id="4" name="Picture 3"/>
          <p:cNvPicPr>
            <a:picLocks noChangeAspect="1"/>
          </p:cNvPicPr>
          <p:nvPr/>
        </p:nvPicPr>
        <p:blipFill>
          <a:blip r:embed="rId4"/>
          <a:stretch>
            <a:fillRect/>
          </a:stretch>
        </p:blipFill>
        <p:spPr>
          <a:xfrm>
            <a:off x="469900" y="848701"/>
            <a:ext cx="4470400" cy="1796079"/>
          </a:xfrm>
          <a:prstGeom prst="rect">
            <a:avLst/>
          </a:prstGeom>
        </p:spPr>
      </p:pic>
      <p:sp>
        <p:nvSpPr>
          <p:cNvPr id="6" name="TextBox 5"/>
          <p:cNvSpPr txBox="1"/>
          <p:nvPr/>
        </p:nvSpPr>
        <p:spPr>
          <a:xfrm>
            <a:off x="419100" y="2754046"/>
            <a:ext cx="6819398" cy="2523768"/>
          </a:xfrm>
          <a:prstGeom prst="rect">
            <a:avLst/>
          </a:prstGeom>
          <a:noFill/>
        </p:spPr>
        <p:txBody>
          <a:bodyPr wrap="square" rtlCol="0">
            <a:spAutoFit/>
          </a:bodyPr>
          <a:lstStyle/>
          <a:p>
            <a:pPr fontAlgn="base"/>
            <a:r>
              <a:rPr lang="en-US" sz="1400" b="1" dirty="0">
                <a:hlinkClick r:id="rId3"/>
              </a:rPr>
              <a:t>Unit 1: Common Commercial Electronic Health Record (EHR) Systems Used in Healthcare</a:t>
            </a:r>
            <a:endParaRPr lang="en-US" sz="1400" dirty="0"/>
          </a:p>
          <a:p>
            <a:pPr fontAlgn="base"/>
            <a:r>
              <a:rPr lang="en-US" sz="1400" b="1" dirty="0">
                <a:hlinkClick r:id="rId5"/>
              </a:rPr>
              <a:t>Unit 2: Certification of Commercial EHRs</a:t>
            </a:r>
            <a:endParaRPr lang="en-US" sz="1400" dirty="0"/>
          </a:p>
          <a:p>
            <a:pPr fontAlgn="base"/>
            <a:r>
              <a:rPr lang="en-US" sz="1400" b="1" dirty="0">
                <a:hlinkClick r:id="rId6"/>
              </a:rPr>
              <a:t>Unit 3: How Do Organizations Select an EHR? Lessons From the Front Lines</a:t>
            </a:r>
            <a:endParaRPr lang="en-US" sz="1400" dirty="0"/>
          </a:p>
          <a:p>
            <a:pPr fontAlgn="base"/>
            <a:r>
              <a:rPr lang="en-US" sz="1400" b="1" dirty="0">
                <a:hlinkClick r:id="rId7"/>
              </a:rPr>
              <a:t>Unit 4: Electronic Health Record Functionality</a:t>
            </a:r>
            <a:endParaRPr lang="en-US" sz="1400" dirty="0"/>
          </a:p>
          <a:p>
            <a:pPr fontAlgn="base"/>
            <a:r>
              <a:rPr lang="en-US" sz="1400" b="1" dirty="0">
                <a:hlinkClick r:id="rId8"/>
              </a:rPr>
              <a:t>Unit 5: System and Database Architectures Used in Commercial EHRs</a:t>
            </a:r>
            <a:endParaRPr lang="en-US" sz="1400" dirty="0"/>
          </a:p>
          <a:p>
            <a:pPr fontAlgn="base"/>
            <a:r>
              <a:rPr lang="en-US" sz="1400" b="1" dirty="0">
                <a:hlinkClick r:id="rId9"/>
              </a:rPr>
              <a:t>Unit 6: Vendor Strategies for Terminology, Knowledge Management, and Data Exchange</a:t>
            </a:r>
            <a:endParaRPr lang="en-US" sz="1400" dirty="0"/>
          </a:p>
          <a:p>
            <a:pPr fontAlgn="base"/>
            <a:r>
              <a:rPr lang="en-US" sz="1400" b="1" dirty="0">
                <a:hlinkClick r:id="rId10"/>
              </a:rPr>
              <a:t>Unit 7: Assessing Decision Support Capabilities of Commercial EHRs</a:t>
            </a:r>
            <a:endParaRPr lang="en-US" sz="1400" dirty="0"/>
          </a:p>
          <a:p>
            <a:pPr fontAlgn="base"/>
            <a:r>
              <a:rPr lang="en-US" sz="1400" b="1" dirty="0">
                <a:hlinkClick r:id="rId11"/>
              </a:rPr>
              <a:t>Unit 8: EHR Go-Live Strategies</a:t>
            </a:r>
            <a:endParaRPr lang="en-US" sz="1400" dirty="0"/>
          </a:p>
          <a:p>
            <a:endParaRPr lang="en-US" dirty="0"/>
          </a:p>
        </p:txBody>
      </p:sp>
    </p:spTree>
    <p:extLst>
      <p:ext uri="{BB962C8B-B14F-4D97-AF65-F5344CB8AC3E}">
        <p14:creationId xmlns:p14="http://schemas.microsoft.com/office/powerpoint/2010/main" val="9238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sz="quarter"/>
          </p:nvPr>
        </p:nvSpPr>
        <p:spPr>
          <a:xfrm>
            <a:off x="152400" y="152400"/>
            <a:ext cx="8382000" cy="609600"/>
          </a:xfrm>
        </p:spPr>
        <p:txBody>
          <a:bodyPr>
            <a:normAutofit/>
          </a:bodyPr>
          <a:lstStyle/>
          <a:p>
            <a:r>
              <a:rPr lang="en-US" dirty="0" smtClean="0"/>
              <a:t>Translational Medicine - two </a:t>
            </a:r>
            <a:r>
              <a:rPr lang="en-US" dirty="0"/>
              <a:t>worlds of </a:t>
            </a:r>
            <a:r>
              <a:rPr lang="en-US" dirty="0" smtClean="0"/>
              <a:t>biomedical data</a:t>
            </a:r>
            <a:endParaRPr lang="en-US" dirty="0"/>
          </a:p>
        </p:txBody>
      </p:sp>
      <p:pic>
        <p:nvPicPr>
          <p:cNvPr id="687110" name="Picture 6" descr="sick">
            <a:hlinkClick r:id="rId3"/>
          </p:cNvPr>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273800" y="1277554"/>
            <a:ext cx="637964" cy="1102740"/>
          </a:xfrm>
          <a:prstGeom prst="rect">
            <a:avLst/>
          </a:prstGeom>
          <a:noFill/>
          <a:extLst>
            <a:ext uri="{909E8E84-426E-40dd-AFC4-6F175D3DCCD1}">
              <a14:hiddenFill xmlns:a14="http://schemas.microsoft.com/office/drawing/2010/main" xmlns="">
                <a:solidFill>
                  <a:srgbClr val="FFFFFF"/>
                </a:solidFill>
              </a14:hiddenFill>
            </a:ext>
          </a:extLst>
        </p:spPr>
      </p:pic>
      <p:pic>
        <p:nvPicPr>
          <p:cNvPr id="687111" name="Picture 7" descr="dock"/>
          <p:cNvPicPr>
            <a:picLocks noGrp="1" noChangeAspect="1" noChangeArrowheads="1"/>
          </p:cNvPicPr>
          <p:nvPr>
            <p:ph sz="quarter" idx="2"/>
          </p:nvPr>
        </p:nvPicPr>
        <p:blipFill>
          <a:blip r:embed="rId5">
            <a:clrChange>
              <a:clrFrom>
                <a:srgbClr val="000000"/>
              </a:clrFrom>
              <a:clrTo>
                <a:srgbClr val="000000">
                  <a:alpha val="0"/>
                </a:srgbClr>
              </a:clrTo>
            </a:clrChange>
            <a:lum bright="18000"/>
            <a:extLst>
              <a:ext uri="{28A0092B-C50C-407E-A947-70E740481C1C}">
                <a14:useLocalDpi xmlns:a14="http://schemas.microsoft.com/office/drawing/2010/main" val="0"/>
              </a:ext>
            </a:extLst>
          </a:blip>
          <a:srcRect r="31482" b="2647"/>
          <a:stretch>
            <a:fillRect/>
          </a:stretch>
        </p:blipFill>
        <p:spPr>
          <a:xfrm>
            <a:off x="1350774" y="1524124"/>
            <a:ext cx="780090" cy="8114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687112" name="Picture 8" descr="s-tyrosine"/>
          <p:cNvPicPr>
            <a:picLocks noGrp="1" noChangeAspect="1" noChangeArrowheads="1"/>
          </p:cNvPicPr>
          <p:nvPr>
            <p:ph sz="quarter" idx="3"/>
          </p:nvPr>
        </p:nvPicPr>
        <p:blipFill>
          <a:blip r:embed="rId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1925659" y="1513890"/>
            <a:ext cx="883941" cy="12124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24" name="Content Placeholder 2"/>
          <p:cNvSpPr>
            <a:spLocks noGrp="1"/>
          </p:cNvSpPr>
          <p:nvPr>
            <p:ph idx="1"/>
          </p:nvPr>
        </p:nvSpPr>
        <p:spPr>
          <a:xfrm>
            <a:off x="152400" y="3462172"/>
            <a:ext cx="4232553" cy="3591835"/>
          </a:xfrm>
        </p:spPr>
        <p:txBody>
          <a:bodyPr/>
          <a:lstStyle/>
          <a:p>
            <a:pPr marL="0" indent="0" algn="ctr">
              <a:buNone/>
            </a:pPr>
            <a:r>
              <a:rPr lang="en-US" b="1" dirty="0" smtClean="0"/>
              <a:t>Molecular Data</a:t>
            </a:r>
            <a:endParaRPr lang="en-US" dirty="0" smtClean="0"/>
          </a:p>
          <a:p>
            <a:pPr marL="0" indent="0" algn="ctr">
              <a:buNone/>
            </a:pPr>
            <a:endParaRPr lang="en-US" sz="1800" dirty="0" smtClean="0"/>
          </a:p>
          <a:p>
            <a:pPr marL="0" indent="0" algn="ctr">
              <a:buNone/>
            </a:pPr>
            <a:r>
              <a:rPr lang="en-US" sz="1800" dirty="0" smtClean="0"/>
              <a:t>Chemistry, Biology, Toxicology</a:t>
            </a:r>
          </a:p>
          <a:p>
            <a:pPr marL="0" indent="0" algn="ctr">
              <a:buNone/>
            </a:pPr>
            <a:r>
              <a:rPr lang="en-US" sz="1800" dirty="0" smtClean="0"/>
              <a:t>Chemical compounds / Drugs</a:t>
            </a:r>
          </a:p>
          <a:p>
            <a:pPr marL="0" indent="0" algn="ctr">
              <a:buNone/>
            </a:pPr>
            <a:r>
              <a:rPr lang="en-US" sz="1800" dirty="0" smtClean="0"/>
              <a:t>Proteins and Genes</a:t>
            </a:r>
          </a:p>
          <a:p>
            <a:pPr marL="0" indent="0" algn="ctr">
              <a:buNone/>
            </a:pPr>
            <a:r>
              <a:rPr lang="en-US" sz="1800" dirty="0" smtClean="0"/>
              <a:t>Bioassay</a:t>
            </a:r>
          </a:p>
          <a:p>
            <a:pPr marL="0" indent="0" algn="ctr">
              <a:buNone/>
            </a:pPr>
            <a:r>
              <a:rPr lang="en-US" sz="1800" dirty="0" smtClean="0"/>
              <a:t>Gene expression / </a:t>
            </a:r>
            <a:r>
              <a:rPr lang="en-US" sz="1800" dirty="0" err="1" smtClean="0"/>
              <a:t>MicroArray</a:t>
            </a:r>
            <a:endParaRPr lang="en-US" sz="1800" dirty="0" smtClean="0"/>
          </a:p>
          <a:p>
            <a:pPr marL="0" indent="0" algn="ctr">
              <a:buNone/>
            </a:pPr>
            <a:endParaRPr lang="en-US" sz="1800" dirty="0"/>
          </a:p>
          <a:p>
            <a:pPr marL="0" indent="0" algn="ctr">
              <a:buNone/>
            </a:pPr>
            <a:endParaRPr lang="en-US" sz="1800" dirty="0"/>
          </a:p>
          <a:p>
            <a:pPr marL="0" indent="0" algn="ctr">
              <a:buNone/>
            </a:pPr>
            <a:endParaRPr lang="en-US" sz="1800" dirty="0"/>
          </a:p>
          <a:p>
            <a:pPr marL="0" indent="0">
              <a:buNone/>
            </a:pPr>
            <a:endParaRPr lang="en-US" sz="1800" dirty="0"/>
          </a:p>
        </p:txBody>
      </p:sp>
      <p:sp>
        <p:nvSpPr>
          <p:cNvPr id="25" name="Content Placeholder 2"/>
          <p:cNvSpPr>
            <a:spLocks noGrp="1"/>
          </p:cNvSpPr>
          <p:nvPr>
            <p:ph idx="1"/>
          </p:nvPr>
        </p:nvSpPr>
        <p:spPr>
          <a:xfrm>
            <a:off x="4537353" y="3462172"/>
            <a:ext cx="4232553" cy="3591835"/>
          </a:xfrm>
        </p:spPr>
        <p:txBody>
          <a:bodyPr/>
          <a:lstStyle/>
          <a:p>
            <a:pPr marL="0" indent="0" algn="ctr">
              <a:buNone/>
            </a:pPr>
            <a:r>
              <a:rPr lang="en-US" b="1" dirty="0"/>
              <a:t>Patient Data</a:t>
            </a:r>
            <a:endParaRPr lang="en-US" dirty="0"/>
          </a:p>
          <a:p>
            <a:pPr marL="0" indent="0" algn="ctr">
              <a:buNone/>
            </a:pPr>
            <a:endParaRPr lang="en-US" sz="1800" dirty="0"/>
          </a:p>
          <a:p>
            <a:pPr marL="0" indent="0" algn="ctr">
              <a:buNone/>
            </a:pPr>
            <a:r>
              <a:rPr lang="en-US" sz="1800" dirty="0"/>
              <a:t>Physicians, Clinical Trials, Patients</a:t>
            </a:r>
          </a:p>
          <a:p>
            <a:pPr marL="0" indent="0" algn="ctr">
              <a:buNone/>
            </a:pPr>
            <a:r>
              <a:rPr lang="en-US" sz="1800" dirty="0"/>
              <a:t>Observed side effects &amp; adverse events</a:t>
            </a:r>
          </a:p>
          <a:p>
            <a:pPr marL="0" indent="0" algn="ctr">
              <a:buNone/>
            </a:pPr>
            <a:r>
              <a:rPr lang="en-US" sz="1800" dirty="0"/>
              <a:t>Observational clinical studies</a:t>
            </a:r>
          </a:p>
          <a:p>
            <a:pPr marL="0" indent="0" algn="ctr">
              <a:buNone/>
            </a:pPr>
            <a:r>
              <a:rPr lang="en-US" sz="1800" dirty="0"/>
              <a:t>Electronic medical records</a:t>
            </a:r>
          </a:p>
          <a:p>
            <a:pPr marL="0" indent="0" algn="ctr">
              <a:buNone/>
            </a:pPr>
            <a:r>
              <a:rPr lang="en-US" sz="1800" dirty="0"/>
              <a:t>Epidemiology &amp; demographic</a:t>
            </a:r>
          </a:p>
          <a:p>
            <a:pPr marL="0" indent="0" algn="ctr">
              <a:buNone/>
            </a:pPr>
            <a:r>
              <a:rPr lang="en-US" sz="1800" dirty="0"/>
              <a:t>Phenotypic data</a:t>
            </a:r>
          </a:p>
          <a:p>
            <a:pPr marL="0" indent="0" algn="ctr">
              <a:buNone/>
            </a:pPr>
            <a:r>
              <a:rPr lang="en-US" sz="1800" dirty="0"/>
              <a:t>Web &amp; social media</a:t>
            </a:r>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endParaRPr lang="en-US" sz="1800" dirty="0"/>
          </a:p>
          <a:p>
            <a:pPr marL="0" indent="0">
              <a:buNone/>
            </a:pPr>
            <a:endParaRPr lang="en-US" sz="1800" dirty="0"/>
          </a:p>
        </p:txBody>
      </p:sp>
      <p:sp>
        <p:nvSpPr>
          <p:cNvPr id="2" name="U-Turn Arrow 1"/>
          <p:cNvSpPr/>
          <p:nvPr/>
        </p:nvSpPr>
        <p:spPr>
          <a:xfrm>
            <a:off x="1799950" y="810424"/>
            <a:ext cx="4880250" cy="572688"/>
          </a:xfrm>
          <a:prstGeom prst="utur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U-Turn Arrow 8"/>
          <p:cNvSpPr/>
          <p:nvPr/>
        </p:nvSpPr>
        <p:spPr>
          <a:xfrm flipH="1" flipV="1">
            <a:off x="1799950" y="2438400"/>
            <a:ext cx="4880250" cy="562362"/>
          </a:xfrm>
          <a:prstGeom prst="utur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2705749" y="1432898"/>
            <a:ext cx="3416320" cy="954107"/>
          </a:xfrm>
          <a:prstGeom prst="rect">
            <a:avLst/>
          </a:prstGeom>
        </p:spPr>
        <p:txBody>
          <a:bodyPr wrap="none">
            <a:spAutoFit/>
          </a:bodyPr>
          <a:lstStyle/>
          <a:p>
            <a:r>
              <a:rPr lang="en-US" sz="3200" spc="-100" dirty="0" smtClean="0">
                <a:solidFill>
                  <a:srgbClr val="D2533C"/>
                </a:solidFill>
                <a:latin typeface="Avenir Next Condensed Demi Bold"/>
                <a:ea typeface="+mj-ea"/>
                <a:cs typeface="+mj-cs"/>
              </a:rPr>
              <a:t>Translational Medicine</a:t>
            </a:r>
          </a:p>
          <a:p>
            <a:r>
              <a:rPr lang="en-US" sz="2400" spc="-100" dirty="0" smtClean="0">
                <a:solidFill>
                  <a:srgbClr val="D2533C"/>
                </a:solidFill>
                <a:latin typeface="Avenir Next Condensed Demi Bold"/>
                <a:ea typeface="+mj-ea"/>
                <a:cs typeface="+mj-cs"/>
              </a:rPr>
              <a:t>“bench to bedside and back”</a:t>
            </a:r>
            <a:endParaRPr lang="en-US" sz="1400" dirty="0"/>
          </a:p>
        </p:txBody>
      </p:sp>
    </p:spTree>
    <p:extLst>
      <p:ext uri="{BB962C8B-B14F-4D97-AF65-F5344CB8AC3E}">
        <p14:creationId xmlns:p14="http://schemas.microsoft.com/office/powerpoint/2010/main" val="97391364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4245" y="1651000"/>
            <a:ext cx="8689755" cy="4337050"/>
          </a:xfrm>
          <a:prstGeom prst="rect">
            <a:avLst/>
          </a:prstGeom>
        </p:spPr>
      </p:pic>
      <p:sp>
        <p:nvSpPr>
          <p:cNvPr id="2" name="Title 1"/>
          <p:cNvSpPr>
            <a:spLocks noGrp="1"/>
          </p:cNvSpPr>
          <p:nvPr>
            <p:ph type="title"/>
          </p:nvPr>
        </p:nvSpPr>
        <p:spPr/>
        <p:txBody>
          <a:bodyPr>
            <a:normAutofit/>
          </a:bodyPr>
          <a:lstStyle/>
          <a:p>
            <a:pPr rtl="0" eaLnBrk="1" latinLnBrk="0" hangingPunct="1"/>
            <a:r>
              <a:rPr lang="en-US" sz="3200" kern="1200" spc="-100" baseline="0" dirty="0" smtClean="0">
                <a:solidFill>
                  <a:schemeClr val="tx2"/>
                </a:solidFill>
                <a:effectLst/>
                <a:latin typeface="Avenir Next Condensed Demi Bold"/>
                <a:ea typeface="+mj-ea"/>
                <a:cs typeface="+mj-cs"/>
              </a:rPr>
              <a:t>Patient-based data</a:t>
            </a:r>
            <a:endParaRPr lang="en-US" dirty="0"/>
          </a:p>
        </p:txBody>
      </p:sp>
      <p:pic>
        <p:nvPicPr>
          <p:cNvPr id="4" name="Picture 3"/>
          <p:cNvPicPr>
            <a:picLocks noChangeAspect="1"/>
          </p:cNvPicPr>
          <p:nvPr/>
        </p:nvPicPr>
        <p:blipFill>
          <a:blip r:embed="rId4"/>
          <a:stretch>
            <a:fillRect/>
          </a:stretch>
        </p:blipFill>
        <p:spPr>
          <a:xfrm>
            <a:off x="273050" y="942291"/>
            <a:ext cx="1625600" cy="508000"/>
          </a:xfrm>
          <a:prstGeom prst="rect">
            <a:avLst/>
          </a:prstGeom>
        </p:spPr>
      </p:pic>
      <p:sp>
        <p:nvSpPr>
          <p:cNvPr id="6" name="Rectangle 5"/>
          <p:cNvSpPr/>
          <p:nvPr/>
        </p:nvSpPr>
        <p:spPr>
          <a:xfrm>
            <a:off x="114300" y="6389469"/>
            <a:ext cx="8318500" cy="369332"/>
          </a:xfrm>
          <a:prstGeom prst="rect">
            <a:avLst/>
          </a:prstGeom>
        </p:spPr>
        <p:txBody>
          <a:bodyPr wrap="square">
            <a:spAutoFit/>
          </a:bodyPr>
          <a:lstStyle/>
          <a:p>
            <a:r>
              <a:rPr lang="en-US" dirty="0"/>
              <a:t>http://</a:t>
            </a:r>
            <a:r>
              <a:rPr lang="en-US" dirty="0" err="1"/>
              <a:t>www.bmj.com</a:t>
            </a:r>
            <a:r>
              <a:rPr lang="en-US" dirty="0"/>
              <a:t>/about-</a:t>
            </a:r>
            <a:r>
              <a:rPr lang="en-US" dirty="0" err="1"/>
              <a:t>bmj</a:t>
            </a:r>
            <a:r>
              <a:rPr lang="en-US" dirty="0"/>
              <a:t>/resources-readers/publications/how-read-paper</a:t>
            </a:r>
          </a:p>
        </p:txBody>
      </p:sp>
    </p:spTree>
    <p:extLst>
      <p:ext uri="{BB962C8B-B14F-4D97-AF65-F5344CB8AC3E}">
        <p14:creationId xmlns:p14="http://schemas.microsoft.com/office/powerpoint/2010/main" val="1352200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038477"/>
          </a:xfrm>
        </p:spPr>
        <p:txBody>
          <a:bodyPr>
            <a:normAutofit fontScale="90000"/>
          </a:bodyPr>
          <a:lstStyle/>
          <a:p>
            <a:pPr rtl="0" eaLnBrk="1" latinLnBrk="0" hangingPunct="1"/>
            <a:r>
              <a:rPr lang="en-US" sz="3200" kern="1200" spc="-100" baseline="0" dirty="0" smtClean="0">
                <a:solidFill>
                  <a:schemeClr val="tx2"/>
                </a:solidFill>
                <a:effectLst/>
                <a:latin typeface="Avenir Next Condensed Demi Bold"/>
                <a:ea typeface="+mj-ea"/>
                <a:cs typeface="+mj-cs"/>
              </a:rPr>
              <a:t>Health Information Technology for Economic and Clinical Health Act (HITECH)</a:t>
            </a:r>
            <a:endParaRPr lang="en-US" dirty="0"/>
          </a:p>
        </p:txBody>
      </p:sp>
      <p:sp>
        <p:nvSpPr>
          <p:cNvPr id="3" name="Content Placeholder 2"/>
          <p:cNvSpPr>
            <a:spLocks noGrp="1"/>
          </p:cNvSpPr>
          <p:nvPr>
            <p:ph idx="1"/>
          </p:nvPr>
        </p:nvSpPr>
        <p:spPr>
          <a:xfrm>
            <a:off x="140201" y="1193800"/>
            <a:ext cx="8750200" cy="5283200"/>
          </a:xfrm>
        </p:spPr>
        <p:txBody>
          <a:bodyPr>
            <a:normAutofit/>
          </a:bodyPr>
          <a:lstStyle/>
          <a:p>
            <a:pPr marL="0" indent="0">
              <a:buNone/>
            </a:pPr>
            <a:endParaRPr lang="en-US" dirty="0" smtClean="0"/>
          </a:p>
          <a:p>
            <a:pPr algn="just"/>
            <a:r>
              <a:rPr lang="en-US" dirty="0" smtClean="0"/>
              <a:t>Part </a:t>
            </a:r>
            <a:r>
              <a:rPr lang="en-US" dirty="0"/>
              <a:t>of the American Recovery and Reinvestment Act of </a:t>
            </a:r>
            <a:r>
              <a:rPr lang="en-US" dirty="0" smtClean="0"/>
              <a:t>2009</a:t>
            </a:r>
          </a:p>
          <a:p>
            <a:pPr algn="just"/>
            <a:r>
              <a:rPr lang="en-US" dirty="0" smtClean="0"/>
              <a:t>promoted adoption </a:t>
            </a:r>
            <a:r>
              <a:rPr lang="en-US" dirty="0"/>
              <a:t>and </a:t>
            </a:r>
            <a:r>
              <a:rPr lang="en-US" b="1" dirty="0"/>
              <a:t>meaningful use</a:t>
            </a:r>
            <a:r>
              <a:rPr lang="en-US" dirty="0"/>
              <a:t> of health information </a:t>
            </a:r>
            <a:r>
              <a:rPr lang="en-US" dirty="0" smtClean="0"/>
              <a:t>technology.</a:t>
            </a:r>
          </a:p>
          <a:p>
            <a:pPr algn="just"/>
            <a:r>
              <a:rPr lang="en-US" dirty="0" smtClean="0"/>
              <a:t>Mandates </a:t>
            </a:r>
            <a:r>
              <a:rPr lang="en-US" dirty="0"/>
              <a:t>audits of health care </a:t>
            </a:r>
            <a:r>
              <a:rPr lang="en-US" dirty="0" smtClean="0"/>
              <a:t>providers for compliance </a:t>
            </a:r>
            <a:r>
              <a:rPr lang="en-US" dirty="0"/>
              <a:t>with the </a:t>
            </a:r>
            <a:r>
              <a:rPr lang="en-US" dirty="0" smtClean="0"/>
              <a:t>HIPAA</a:t>
            </a:r>
            <a:endParaRPr lang="en-US" dirty="0"/>
          </a:p>
          <a:p>
            <a:pPr algn="just"/>
            <a:r>
              <a:rPr lang="en-US" dirty="0" smtClean="0"/>
              <a:t>Outlined adoption of </a:t>
            </a:r>
            <a:r>
              <a:rPr lang="en-US" b="1" dirty="0" smtClean="0"/>
              <a:t>electronic </a:t>
            </a:r>
            <a:r>
              <a:rPr lang="en-US" b="1" dirty="0"/>
              <a:t>health records</a:t>
            </a:r>
            <a:r>
              <a:rPr lang="en-US" dirty="0"/>
              <a:t> through </a:t>
            </a:r>
            <a:r>
              <a:rPr lang="en-US" b="1" dirty="0"/>
              <a:t>meaningful use</a:t>
            </a:r>
            <a:r>
              <a:rPr lang="en-US" dirty="0"/>
              <a:t>. </a:t>
            </a:r>
            <a:endParaRPr lang="en-US" dirty="0" smtClean="0"/>
          </a:p>
          <a:p>
            <a:pPr marL="0" indent="0" algn="just">
              <a:buNone/>
            </a:pPr>
            <a:endParaRPr lang="en-US" dirty="0" smtClean="0"/>
          </a:p>
          <a:p>
            <a:pPr marL="0" indent="0" algn="just">
              <a:buNone/>
            </a:pPr>
            <a:r>
              <a:rPr lang="en-US" dirty="0" smtClean="0"/>
              <a:t>CMS Incentive </a:t>
            </a:r>
            <a:r>
              <a:rPr lang="en-US" dirty="0"/>
              <a:t>programs </a:t>
            </a:r>
            <a:r>
              <a:rPr lang="en-US" dirty="0" smtClean="0"/>
              <a:t>have evolved </a:t>
            </a:r>
            <a:r>
              <a:rPr lang="en-US" dirty="0"/>
              <a:t>into three stages of meaningful </a:t>
            </a:r>
            <a:r>
              <a:rPr lang="en-US" dirty="0" smtClean="0"/>
              <a:t>use</a:t>
            </a:r>
            <a:endParaRPr lang="en-US" dirty="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3427964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Based Medicine</a:t>
            </a:r>
            <a:endParaRPr lang="en-US" dirty="0"/>
          </a:p>
        </p:txBody>
      </p:sp>
      <p:pic>
        <p:nvPicPr>
          <p:cNvPr id="4" name="Content Placeholder 3"/>
          <p:cNvPicPr>
            <a:picLocks noGrp="1" noChangeAspect="1"/>
          </p:cNvPicPr>
          <p:nvPr>
            <p:ph idx="1"/>
          </p:nvPr>
        </p:nvPicPr>
        <p:blipFill rotWithShape="1">
          <a:blip r:embed="rId3"/>
          <a:srcRect l="5894" t="8978" b="1244"/>
          <a:stretch/>
        </p:blipFill>
        <p:spPr>
          <a:xfrm>
            <a:off x="267202" y="1899653"/>
            <a:ext cx="6279652" cy="4492781"/>
          </a:xfrm>
        </p:spPr>
      </p:pic>
      <p:sp>
        <p:nvSpPr>
          <p:cNvPr id="3" name="Rectangle 2"/>
          <p:cNvSpPr/>
          <p:nvPr/>
        </p:nvSpPr>
        <p:spPr>
          <a:xfrm>
            <a:off x="229101" y="683772"/>
            <a:ext cx="6082799" cy="1569660"/>
          </a:xfrm>
          <a:prstGeom prst="rect">
            <a:avLst/>
          </a:prstGeom>
        </p:spPr>
        <p:txBody>
          <a:bodyPr wrap="square">
            <a:spAutoFit/>
          </a:bodyPr>
          <a:lstStyle/>
          <a:p>
            <a:r>
              <a:rPr lang="en-US" dirty="0"/>
              <a:t>Evidence based medicine is the </a:t>
            </a:r>
            <a:r>
              <a:rPr lang="en-US" b="1" u="sng" dirty="0">
                <a:solidFill>
                  <a:srgbClr val="FF0000"/>
                </a:solidFill>
              </a:rPr>
              <a:t>conscientious</a:t>
            </a:r>
            <a:r>
              <a:rPr lang="en-US" dirty="0"/>
              <a:t>, </a:t>
            </a:r>
            <a:r>
              <a:rPr lang="en-US" b="1" u="sng" dirty="0">
                <a:solidFill>
                  <a:srgbClr val="FF0000"/>
                </a:solidFill>
              </a:rPr>
              <a:t>explicit</a:t>
            </a:r>
            <a:r>
              <a:rPr lang="en-US" dirty="0"/>
              <a:t>, and </a:t>
            </a:r>
            <a:r>
              <a:rPr lang="en-US" b="1" u="sng" dirty="0">
                <a:solidFill>
                  <a:srgbClr val="FF0000"/>
                </a:solidFill>
              </a:rPr>
              <a:t>judicious</a:t>
            </a:r>
            <a:r>
              <a:rPr lang="en-US" dirty="0">
                <a:solidFill>
                  <a:srgbClr val="FF0000"/>
                </a:solidFill>
              </a:rPr>
              <a:t> </a:t>
            </a:r>
            <a:r>
              <a:rPr lang="en-US" dirty="0"/>
              <a:t>use of current best evidence in making decisions about the care of individual patients</a:t>
            </a:r>
            <a:r>
              <a:rPr lang="en-US" dirty="0" smtClean="0"/>
              <a:t>.</a:t>
            </a:r>
            <a:endParaRPr lang="en-US" dirty="0"/>
          </a:p>
          <a:p>
            <a:r>
              <a:rPr lang="en-US" sz="1200" dirty="0"/>
              <a:t>Evidence based medicine - what it </a:t>
            </a:r>
            <a:r>
              <a:rPr lang="en-US" sz="1200" dirty="0" smtClean="0"/>
              <a:t>is and </a:t>
            </a:r>
            <a:r>
              <a:rPr lang="en-US" sz="1200" dirty="0"/>
              <a:t>what it isn't.  David Sackett </a:t>
            </a:r>
            <a:r>
              <a:rPr lang="en-US" sz="1200" i="1" dirty="0" smtClean="0"/>
              <a:t>et. al </a:t>
            </a:r>
            <a:r>
              <a:rPr lang="en-US" sz="1200" dirty="0" smtClean="0"/>
              <a:t>BMJ </a:t>
            </a:r>
            <a:r>
              <a:rPr lang="en-US" sz="1200" dirty="0"/>
              <a:t>1996;312:71-72.</a:t>
            </a:r>
          </a:p>
          <a:p>
            <a:endParaRPr lang="en-US" dirty="0"/>
          </a:p>
        </p:txBody>
      </p:sp>
      <p:sp>
        <p:nvSpPr>
          <p:cNvPr id="8" name="Rectangle 7"/>
          <p:cNvSpPr/>
          <p:nvPr/>
        </p:nvSpPr>
        <p:spPr>
          <a:xfrm>
            <a:off x="140201" y="6139348"/>
            <a:ext cx="7644899" cy="584775"/>
          </a:xfrm>
          <a:prstGeom prst="rect">
            <a:avLst/>
          </a:prstGeom>
        </p:spPr>
        <p:txBody>
          <a:bodyPr wrap="square">
            <a:spAutoFit/>
          </a:bodyPr>
          <a:lstStyle/>
          <a:p>
            <a:r>
              <a:rPr lang="en-US" sz="1600" dirty="0">
                <a:hlinkClick r:id="rId4"/>
              </a:rPr>
              <a:t>https://</a:t>
            </a:r>
            <a:r>
              <a:rPr lang="en-US" sz="1600" dirty="0" smtClean="0">
                <a:hlinkClick r:id="rId4"/>
              </a:rPr>
              <a:t>www.sciencenews.org/blog/context/evidence-based-medicine-actually-isnt</a:t>
            </a:r>
            <a:endParaRPr lang="en-US" sz="1600" dirty="0" smtClean="0"/>
          </a:p>
          <a:p>
            <a:endParaRPr lang="en-US" sz="1600" dirty="0"/>
          </a:p>
        </p:txBody>
      </p:sp>
      <p:sp>
        <p:nvSpPr>
          <p:cNvPr id="6" name="Rectangle 5"/>
          <p:cNvSpPr/>
          <p:nvPr/>
        </p:nvSpPr>
        <p:spPr>
          <a:xfrm>
            <a:off x="140201" y="6363602"/>
            <a:ext cx="6604401" cy="338554"/>
          </a:xfrm>
          <a:prstGeom prst="rect">
            <a:avLst/>
          </a:prstGeom>
        </p:spPr>
        <p:txBody>
          <a:bodyPr wrap="square">
            <a:spAutoFit/>
          </a:bodyPr>
          <a:lstStyle/>
          <a:p>
            <a:r>
              <a:rPr lang="en-US" sz="1600" dirty="0">
                <a:hlinkClick r:id="rId5"/>
              </a:rPr>
              <a:t>http://www.ebm.med.ualberta.ca/EbmIntro.html</a:t>
            </a:r>
            <a:r>
              <a:rPr lang="en-US" sz="1600" dirty="0" smtClean="0">
                <a:hlinkClick r:id="rId5"/>
              </a:rPr>
              <a:t>#</a:t>
            </a:r>
            <a:r>
              <a:rPr lang="en-US" sz="1600" dirty="0" smtClean="0"/>
              <a:t>  (EBM Toolkit)</a:t>
            </a:r>
            <a:endParaRPr lang="en-US" sz="1600" dirty="0"/>
          </a:p>
        </p:txBody>
      </p:sp>
      <p:sp>
        <p:nvSpPr>
          <p:cNvPr id="7" name="TextBox 6"/>
          <p:cNvSpPr txBox="1"/>
          <p:nvPr/>
        </p:nvSpPr>
        <p:spPr>
          <a:xfrm>
            <a:off x="6367987" y="4035483"/>
            <a:ext cx="2566376" cy="1477328"/>
          </a:xfrm>
          <a:prstGeom prst="rect">
            <a:avLst/>
          </a:prstGeom>
          <a:noFill/>
        </p:spPr>
        <p:txBody>
          <a:bodyPr wrap="square" rtlCol="0">
            <a:spAutoFit/>
          </a:bodyPr>
          <a:lstStyle/>
          <a:p>
            <a:r>
              <a:rPr lang="en-US" b="1" dirty="0" smtClean="0"/>
              <a:t>Tutorial</a:t>
            </a:r>
            <a:r>
              <a:rPr lang="en-US" dirty="0" smtClean="0"/>
              <a:t> on EBM here:</a:t>
            </a:r>
          </a:p>
          <a:p>
            <a:r>
              <a:rPr lang="en-US" dirty="0">
                <a:hlinkClick r:id="rId6"/>
              </a:rPr>
              <a:t>http://</a:t>
            </a:r>
            <a:r>
              <a:rPr lang="en-US" dirty="0" smtClean="0">
                <a:hlinkClick r:id="rId6"/>
              </a:rPr>
              <a:t>med.fsu.edu/index.cfm?page=medicalinformatics.ebmTutorial</a:t>
            </a:r>
            <a:endParaRPr lang="en-US" dirty="0" smtClean="0"/>
          </a:p>
          <a:p>
            <a:endParaRPr lang="en-US" dirty="0"/>
          </a:p>
        </p:txBody>
      </p:sp>
    </p:spTree>
    <p:extLst>
      <p:ext uri="{BB962C8B-B14F-4D97-AF65-F5344CB8AC3E}">
        <p14:creationId xmlns:p14="http://schemas.microsoft.com/office/powerpoint/2010/main" val="853464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3200" kern="1200" spc="-100" baseline="0" dirty="0" smtClean="0">
                <a:solidFill>
                  <a:schemeClr val="tx2"/>
                </a:solidFill>
                <a:effectLst/>
                <a:latin typeface="Avenir Next Condensed Demi Bold"/>
                <a:ea typeface="+mj-ea"/>
                <a:cs typeface="+mj-cs"/>
              </a:rPr>
              <a:t>Evidence Based Medicine</a:t>
            </a:r>
            <a:endParaRPr lang="en-US" dirty="0"/>
          </a:p>
        </p:txBody>
      </p:sp>
      <p:pic>
        <p:nvPicPr>
          <p:cNvPr id="9" name="Picture 8"/>
          <p:cNvPicPr>
            <a:picLocks noChangeAspect="1"/>
          </p:cNvPicPr>
          <p:nvPr/>
        </p:nvPicPr>
        <p:blipFill>
          <a:blip r:embed="rId3"/>
          <a:stretch>
            <a:fillRect/>
          </a:stretch>
        </p:blipFill>
        <p:spPr>
          <a:xfrm>
            <a:off x="1156101" y="743448"/>
            <a:ext cx="7734300" cy="5991526"/>
          </a:xfrm>
          <a:prstGeom prst="rect">
            <a:avLst/>
          </a:prstGeom>
        </p:spPr>
      </p:pic>
      <p:sp>
        <p:nvSpPr>
          <p:cNvPr id="10" name="Rectangular Callout 9"/>
          <p:cNvSpPr/>
          <p:nvPr/>
        </p:nvSpPr>
        <p:spPr>
          <a:xfrm>
            <a:off x="172355" y="1556272"/>
            <a:ext cx="1173975" cy="480125"/>
          </a:xfrm>
          <a:prstGeom prst="wedgeRectCallout">
            <a:avLst>
              <a:gd name="adj1" fmla="val 327913"/>
              <a:gd name="adj2" fmla="val 42460"/>
            </a:avLst>
          </a:prstGeom>
          <a:solidFill>
            <a:srgbClr val="66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Systematic Review</a:t>
            </a:r>
            <a:endParaRPr lang="en-US" sz="1200" dirty="0">
              <a:solidFill>
                <a:schemeClr val="tx1"/>
              </a:solidFill>
            </a:endParaRPr>
          </a:p>
        </p:txBody>
      </p:sp>
      <p:sp>
        <p:nvSpPr>
          <p:cNvPr id="11" name="Rectangular Callout 10"/>
          <p:cNvSpPr/>
          <p:nvPr/>
        </p:nvSpPr>
        <p:spPr>
          <a:xfrm flipH="1">
            <a:off x="135919" y="2350249"/>
            <a:ext cx="1210411" cy="660843"/>
          </a:xfrm>
          <a:prstGeom prst="wedgeRectCallout">
            <a:avLst>
              <a:gd name="adj1" fmla="val -179229"/>
              <a:gd name="adj2" fmla="val 271947"/>
            </a:avLst>
          </a:prstGeom>
          <a:solidFill>
            <a:srgbClr val="66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Randomized Controlled Trials</a:t>
            </a:r>
            <a:endParaRPr lang="en-US" sz="1200" dirty="0">
              <a:solidFill>
                <a:schemeClr val="tx1"/>
              </a:solidFill>
            </a:endParaRPr>
          </a:p>
        </p:txBody>
      </p:sp>
      <p:sp>
        <p:nvSpPr>
          <p:cNvPr id="12" name="Rectangular Callout 11"/>
          <p:cNvSpPr/>
          <p:nvPr/>
        </p:nvSpPr>
        <p:spPr>
          <a:xfrm>
            <a:off x="140202" y="3281093"/>
            <a:ext cx="1206130" cy="603260"/>
          </a:xfrm>
          <a:prstGeom prst="wedgeRectCallout">
            <a:avLst>
              <a:gd name="adj1" fmla="val 157502"/>
              <a:gd name="adj2" fmla="val 222422"/>
            </a:avLst>
          </a:prstGeom>
          <a:solidFill>
            <a:srgbClr val="66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Cohort Studies</a:t>
            </a:r>
            <a:endParaRPr lang="en-US" sz="1200" dirty="0">
              <a:solidFill>
                <a:schemeClr val="tx1"/>
              </a:solidFill>
            </a:endParaRPr>
          </a:p>
        </p:txBody>
      </p:sp>
      <p:sp>
        <p:nvSpPr>
          <p:cNvPr id="13" name="Rectangular Callout 12"/>
          <p:cNvSpPr/>
          <p:nvPr/>
        </p:nvSpPr>
        <p:spPr>
          <a:xfrm>
            <a:off x="140201" y="4211937"/>
            <a:ext cx="1206130" cy="603260"/>
          </a:xfrm>
          <a:prstGeom prst="wedgeRectCallout">
            <a:avLst>
              <a:gd name="adj1" fmla="val 149322"/>
              <a:gd name="adj2" fmla="val 159450"/>
            </a:avLst>
          </a:prstGeom>
          <a:solidFill>
            <a:srgbClr val="66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Case series, Case Reports</a:t>
            </a:r>
            <a:endParaRPr lang="en-US" sz="1200" dirty="0">
              <a:solidFill>
                <a:schemeClr val="tx1"/>
              </a:solidFill>
            </a:endParaRPr>
          </a:p>
        </p:txBody>
      </p:sp>
      <p:sp>
        <p:nvSpPr>
          <p:cNvPr id="15" name="Rectangular Callout 14"/>
          <p:cNvSpPr/>
          <p:nvPr/>
        </p:nvSpPr>
        <p:spPr>
          <a:xfrm>
            <a:off x="172355" y="5200870"/>
            <a:ext cx="1059946" cy="603260"/>
          </a:xfrm>
          <a:prstGeom prst="wedgeRectCallout">
            <a:avLst>
              <a:gd name="adj1" fmla="val 149008"/>
              <a:gd name="adj2" fmla="val 115961"/>
            </a:avLst>
          </a:prstGeom>
          <a:solidFill>
            <a:srgbClr val="66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Ideas</a:t>
            </a:r>
          </a:p>
          <a:p>
            <a:pPr algn="ctr"/>
            <a:r>
              <a:rPr lang="en-US" sz="1200" dirty="0" smtClean="0">
                <a:solidFill>
                  <a:schemeClr val="tx1"/>
                </a:solidFill>
              </a:rPr>
              <a:t>Opinions</a:t>
            </a:r>
            <a:endParaRPr lang="en-US" sz="1200" dirty="0">
              <a:solidFill>
                <a:schemeClr val="tx1"/>
              </a:solidFill>
            </a:endParaRPr>
          </a:p>
        </p:txBody>
      </p:sp>
      <p:sp>
        <p:nvSpPr>
          <p:cNvPr id="17" name="Rectangle 16"/>
          <p:cNvSpPr/>
          <p:nvPr/>
        </p:nvSpPr>
        <p:spPr>
          <a:xfrm>
            <a:off x="135919" y="6400061"/>
            <a:ext cx="3377848" cy="369332"/>
          </a:xfrm>
          <a:prstGeom prst="rect">
            <a:avLst/>
          </a:prstGeom>
        </p:spPr>
        <p:txBody>
          <a:bodyPr wrap="none">
            <a:spAutoFit/>
          </a:bodyPr>
          <a:lstStyle/>
          <a:p>
            <a:r>
              <a:rPr lang="en-US" dirty="0" smtClean="0"/>
              <a:t>http://</a:t>
            </a:r>
            <a:r>
              <a:rPr lang="en-US" dirty="0" err="1" smtClean="0"/>
              <a:t>libguides.tulane.edu</a:t>
            </a:r>
            <a:r>
              <a:rPr lang="en-US" dirty="0" smtClean="0"/>
              <a:t>/EBM</a:t>
            </a:r>
            <a:endParaRPr lang="en-US" dirty="0"/>
          </a:p>
        </p:txBody>
      </p:sp>
    </p:spTree>
    <p:extLst>
      <p:ext uri="{BB962C8B-B14F-4D97-AF65-F5344CB8AC3E}">
        <p14:creationId xmlns:p14="http://schemas.microsoft.com/office/powerpoint/2010/main" val="2001774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3200" kern="1200" spc="-100" baseline="0" dirty="0" smtClean="0">
                <a:solidFill>
                  <a:schemeClr val="tx2"/>
                </a:solidFill>
                <a:effectLst/>
                <a:latin typeface="Avenir Next Condensed Demi Bold"/>
                <a:ea typeface="+mj-ea"/>
                <a:cs typeface="+mj-cs"/>
              </a:rPr>
              <a:t>Evidence Based Medicine</a:t>
            </a:r>
            <a:endParaRPr lang="en-US" dirty="0"/>
          </a:p>
        </p:txBody>
      </p:sp>
      <p:sp>
        <p:nvSpPr>
          <p:cNvPr id="3" name="Content Placeholder 2"/>
          <p:cNvSpPr>
            <a:spLocks noGrp="1"/>
          </p:cNvSpPr>
          <p:nvPr>
            <p:ph idx="1"/>
          </p:nvPr>
        </p:nvSpPr>
        <p:spPr>
          <a:xfrm>
            <a:off x="190999" y="1701799"/>
            <a:ext cx="8750201" cy="5422443"/>
          </a:xfrm>
        </p:spPr>
        <p:txBody>
          <a:bodyPr>
            <a:normAutofit/>
          </a:bodyPr>
          <a:lstStyle/>
          <a:p>
            <a:pPr marL="0" indent="0">
              <a:buNone/>
            </a:pPr>
            <a:endParaRPr lang="en-US" sz="3100" dirty="0"/>
          </a:p>
          <a:p>
            <a:pPr marL="0" indent="0">
              <a:buNone/>
            </a:pPr>
            <a:r>
              <a:rPr lang="en-US" b="1" dirty="0"/>
              <a:t>Conscientious</a:t>
            </a:r>
            <a:r>
              <a:rPr lang="en-US" dirty="0"/>
              <a:t> – being careful, and thorough, in what you </a:t>
            </a:r>
            <a:r>
              <a:rPr lang="en-US" dirty="0" smtClean="0"/>
              <a:t>do</a:t>
            </a:r>
            <a:endParaRPr lang="en-US" dirty="0"/>
          </a:p>
          <a:p>
            <a:pPr marL="0" indent="0">
              <a:buNone/>
            </a:pPr>
            <a:r>
              <a:rPr lang="en-US" b="1" dirty="0"/>
              <a:t>Explicit</a:t>
            </a:r>
            <a:r>
              <a:rPr lang="en-US" dirty="0"/>
              <a:t> – being “up-front”, open, clear and </a:t>
            </a:r>
            <a:r>
              <a:rPr lang="en-US" dirty="0" smtClean="0"/>
              <a:t>transparent</a:t>
            </a:r>
            <a:endParaRPr lang="en-US" dirty="0"/>
          </a:p>
          <a:p>
            <a:pPr marL="0" indent="0">
              <a:buNone/>
            </a:pPr>
            <a:r>
              <a:rPr lang="en-US" b="1" dirty="0"/>
              <a:t>Judicious</a:t>
            </a:r>
            <a:r>
              <a:rPr lang="en-US" dirty="0"/>
              <a:t> – using good judgement and common </a:t>
            </a:r>
            <a:r>
              <a:rPr lang="en-US" dirty="0" smtClean="0"/>
              <a:t>sense</a:t>
            </a:r>
            <a:endParaRPr lang="en-US" sz="2800" dirty="0"/>
          </a:p>
          <a:p>
            <a:pPr marL="0" indent="0">
              <a:buNone/>
            </a:pPr>
            <a:endParaRPr lang="en-US" sz="1100" b="1" i="1" u="sng" dirty="0" smtClean="0"/>
          </a:p>
          <a:p>
            <a:pPr marL="0" indent="0">
              <a:buNone/>
            </a:pPr>
            <a:r>
              <a:rPr lang="en-US" sz="1600" b="1" i="1" u="sng" dirty="0" smtClean="0"/>
              <a:t>Original Definition:</a:t>
            </a:r>
          </a:p>
          <a:p>
            <a:pPr marL="0" indent="0">
              <a:buNone/>
            </a:pPr>
            <a:r>
              <a:rPr lang="en-US" sz="1600" dirty="0" smtClean="0"/>
              <a:t>“Evidence </a:t>
            </a:r>
            <a:r>
              <a:rPr lang="en-US" sz="1600" dirty="0"/>
              <a:t>based medicine is the conscientious, explicit, and judicious use of current best evidence </a:t>
            </a:r>
            <a:r>
              <a:rPr lang="en-US" sz="1600" b="1" i="1" u="sng" dirty="0"/>
              <a:t>in making decisions about the care of individual patients</a:t>
            </a:r>
            <a:r>
              <a:rPr lang="en-US" sz="1600" dirty="0" smtClean="0"/>
              <a:t>.”</a:t>
            </a:r>
            <a:endParaRPr lang="en-US" sz="1600" dirty="0"/>
          </a:p>
          <a:p>
            <a:pPr marL="0" indent="0">
              <a:buNone/>
            </a:pPr>
            <a:endParaRPr lang="en-US" sz="1100" b="1" i="1" u="sng" dirty="0" smtClean="0"/>
          </a:p>
          <a:p>
            <a:pPr marL="0" indent="0">
              <a:buNone/>
            </a:pPr>
            <a:r>
              <a:rPr lang="en-US" sz="1600" b="1" i="1" u="sng" dirty="0" smtClean="0"/>
              <a:t>Alternative </a:t>
            </a:r>
            <a:r>
              <a:rPr lang="en-US" sz="1600" b="1" i="1" u="sng" dirty="0"/>
              <a:t>definition </a:t>
            </a:r>
            <a:r>
              <a:rPr lang="en-US" sz="1600" dirty="0" smtClean="0"/>
              <a:t>:</a:t>
            </a:r>
            <a:endParaRPr lang="en-US" sz="1000" dirty="0" smtClean="0"/>
          </a:p>
          <a:p>
            <a:pPr marL="0" indent="0">
              <a:buNone/>
            </a:pPr>
            <a:r>
              <a:rPr lang="en-US" sz="1600" dirty="0" smtClean="0"/>
              <a:t>"</a:t>
            </a:r>
            <a:r>
              <a:rPr lang="en-US" sz="1600" dirty="0"/>
              <a:t>Evidence-based practice is the conscientious explicit and judicious use of current best evidence in </a:t>
            </a:r>
            <a:r>
              <a:rPr lang="en-US" sz="1600" b="1" i="1" u="sng" dirty="0"/>
              <a:t>helping individual patients make decisions about their care in the light of their personal values and </a:t>
            </a:r>
            <a:r>
              <a:rPr lang="en-US" sz="1600" b="1" i="1" u="sng" dirty="0" smtClean="0"/>
              <a:t>beliefs”</a:t>
            </a:r>
            <a:endParaRPr lang="en-US" sz="2000" b="1" i="1" u="sng" dirty="0" smtClean="0"/>
          </a:p>
          <a:p>
            <a:pPr marL="0" indent="0">
              <a:buNone/>
            </a:pPr>
            <a:endParaRPr lang="en-US" sz="1100" b="1" i="1" u="sng" dirty="0" smtClean="0"/>
          </a:p>
          <a:p>
            <a:pPr marL="0" indent="0">
              <a:buNone/>
            </a:pPr>
            <a:r>
              <a:rPr lang="en-US" sz="1800" b="1" dirty="0">
                <a:solidFill>
                  <a:srgbClr val="FF0000"/>
                </a:solidFill>
              </a:rPr>
              <a:t>[</a:t>
            </a:r>
            <a:r>
              <a:rPr lang="en-US" sz="1800" b="1" dirty="0" smtClean="0">
                <a:solidFill>
                  <a:srgbClr val="FF0000"/>
                </a:solidFill>
              </a:rPr>
              <a:t>Notice </a:t>
            </a:r>
            <a:r>
              <a:rPr lang="en-US" sz="1800" b="1" dirty="0">
                <a:solidFill>
                  <a:srgbClr val="FF0000"/>
                </a:solidFill>
              </a:rPr>
              <a:t>the shift from doctor </a:t>
            </a:r>
            <a:r>
              <a:rPr lang="en-US" sz="1800" b="1" dirty="0" smtClean="0">
                <a:solidFill>
                  <a:srgbClr val="FF0000"/>
                </a:solidFill>
              </a:rPr>
              <a:t>makes decisions to patient makes decisions]</a:t>
            </a:r>
            <a:endParaRPr lang="en-US" sz="1800" b="1" dirty="0">
              <a:solidFill>
                <a:srgbClr val="FF0000"/>
              </a:solidFill>
            </a:endParaRPr>
          </a:p>
        </p:txBody>
      </p:sp>
      <p:sp>
        <p:nvSpPr>
          <p:cNvPr id="8" name="Rectangle 7"/>
          <p:cNvSpPr/>
          <p:nvPr/>
        </p:nvSpPr>
        <p:spPr>
          <a:xfrm>
            <a:off x="-88900" y="3250337"/>
            <a:ext cx="6946900" cy="369332"/>
          </a:xfrm>
          <a:prstGeom prst="rect">
            <a:avLst/>
          </a:prstGeom>
        </p:spPr>
        <p:txBody>
          <a:bodyPr wrap="square">
            <a:spAutoFit/>
          </a:bodyPr>
          <a:lstStyle/>
          <a:p>
            <a:endParaRPr lang="en-US" dirty="0"/>
          </a:p>
        </p:txBody>
      </p:sp>
      <p:sp>
        <p:nvSpPr>
          <p:cNvPr id="5" name="Rectangle 4"/>
          <p:cNvSpPr/>
          <p:nvPr/>
        </p:nvSpPr>
        <p:spPr>
          <a:xfrm>
            <a:off x="292100" y="6404689"/>
            <a:ext cx="8496300" cy="276999"/>
          </a:xfrm>
          <a:prstGeom prst="rect">
            <a:avLst/>
          </a:prstGeom>
        </p:spPr>
        <p:txBody>
          <a:bodyPr wrap="square">
            <a:spAutoFit/>
          </a:bodyPr>
          <a:lstStyle/>
          <a:p>
            <a:r>
              <a:rPr lang="en-US" sz="1200" dirty="0"/>
              <a:t>http://www.students4bestevidence.net/start-here/what-is-evidence-based-medicine/</a:t>
            </a:r>
          </a:p>
        </p:txBody>
      </p:sp>
      <p:pic>
        <p:nvPicPr>
          <p:cNvPr id="10" name="Picture 9"/>
          <p:cNvPicPr>
            <a:picLocks noChangeAspect="1"/>
          </p:cNvPicPr>
          <p:nvPr/>
        </p:nvPicPr>
        <p:blipFill>
          <a:blip r:embed="rId3"/>
          <a:stretch>
            <a:fillRect/>
          </a:stretch>
        </p:blipFill>
        <p:spPr>
          <a:xfrm>
            <a:off x="2411490" y="743448"/>
            <a:ext cx="4367122" cy="1440952"/>
          </a:xfrm>
          <a:prstGeom prst="rect">
            <a:avLst/>
          </a:prstGeom>
        </p:spPr>
      </p:pic>
    </p:spTree>
    <p:extLst>
      <p:ext uri="{BB962C8B-B14F-4D97-AF65-F5344CB8AC3E}">
        <p14:creationId xmlns:p14="http://schemas.microsoft.com/office/powerpoint/2010/main" val="124638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3200" kern="1200" spc="-100" baseline="0" dirty="0" smtClean="0">
                <a:solidFill>
                  <a:schemeClr val="tx2"/>
                </a:solidFill>
                <a:effectLst/>
                <a:latin typeface="Avenir Next Condensed Demi Bold"/>
                <a:ea typeface="+mj-ea"/>
                <a:cs typeface="+mj-cs"/>
              </a:rPr>
              <a:t>Meaningful Use</a:t>
            </a:r>
            <a:endParaRPr lang="en-US" dirty="0"/>
          </a:p>
        </p:txBody>
      </p:sp>
      <p:sp>
        <p:nvSpPr>
          <p:cNvPr id="3" name="Content Placeholder 2"/>
          <p:cNvSpPr>
            <a:spLocks noGrp="1"/>
          </p:cNvSpPr>
          <p:nvPr>
            <p:ph idx="1"/>
          </p:nvPr>
        </p:nvSpPr>
        <p:spPr>
          <a:xfrm>
            <a:off x="788151" y="840242"/>
            <a:ext cx="7428999" cy="5636758"/>
          </a:xfrm>
        </p:spPr>
        <p:txBody>
          <a:bodyPr>
            <a:normAutofit lnSpcReduction="10000"/>
          </a:bodyPr>
          <a:lstStyle/>
          <a:p>
            <a:pPr marL="0" indent="0">
              <a:buNone/>
            </a:pPr>
            <a:r>
              <a:rPr lang="en-US" sz="2000" dirty="0">
                <a:latin typeface="+mj-lt"/>
              </a:rPr>
              <a:t>Meaningful use is using certified electronic health record (EHR) technology to: </a:t>
            </a:r>
            <a:endParaRPr lang="en-US" sz="2000" dirty="0" smtClean="0">
              <a:latin typeface="+mj-lt"/>
            </a:endParaRPr>
          </a:p>
          <a:p>
            <a:pPr marL="0" indent="0">
              <a:buNone/>
            </a:pPr>
            <a:endParaRPr lang="en-US" sz="2000" dirty="0" smtClean="0">
              <a:latin typeface="+mj-lt"/>
            </a:endParaRPr>
          </a:p>
          <a:p>
            <a:pPr lvl="1"/>
            <a:r>
              <a:rPr lang="en-US" sz="1800" dirty="0" smtClean="0">
                <a:latin typeface="+mj-lt"/>
              </a:rPr>
              <a:t>Improve </a:t>
            </a:r>
            <a:r>
              <a:rPr lang="en-US" sz="1800" dirty="0">
                <a:latin typeface="+mj-lt"/>
              </a:rPr>
              <a:t>quality, safety, efficiency, and reduce health </a:t>
            </a:r>
            <a:r>
              <a:rPr lang="en-US" sz="1800" dirty="0" smtClean="0">
                <a:latin typeface="+mj-lt"/>
              </a:rPr>
              <a:t>disparities.</a:t>
            </a:r>
          </a:p>
          <a:p>
            <a:pPr lvl="1"/>
            <a:r>
              <a:rPr lang="en-US" sz="1800" dirty="0" smtClean="0">
                <a:latin typeface="+mj-lt"/>
              </a:rPr>
              <a:t>Engage </a:t>
            </a:r>
            <a:r>
              <a:rPr lang="en-US" sz="1800" dirty="0">
                <a:latin typeface="+mj-lt"/>
              </a:rPr>
              <a:t>patients and family. </a:t>
            </a:r>
            <a:endParaRPr lang="en-US" sz="1800" dirty="0" smtClean="0">
              <a:latin typeface="+mj-lt"/>
            </a:endParaRPr>
          </a:p>
          <a:p>
            <a:pPr lvl="1"/>
            <a:r>
              <a:rPr lang="en-US" sz="1800" dirty="0" smtClean="0">
                <a:latin typeface="+mj-lt"/>
              </a:rPr>
              <a:t>Improve </a:t>
            </a:r>
            <a:r>
              <a:rPr lang="en-US" sz="1800" dirty="0">
                <a:latin typeface="+mj-lt"/>
              </a:rPr>
              <a:t>care coordination, and population and public </a:t>
            </a:r>
            <a:r>
              <a:rPr lang="en-US" sz="1800" dirty="0" smtClean="0">
                <a:latin typeface="+mj-lt"/>
              </a:rPr>
              <a:t>health.</a:t>
            </a:r>
          </a:p>
          <a:p>
            <a:pPr lvl="1"/>
            <a:r>
              <a:rPr lang="en-US" sz="1800" dirty="0" smtClean="0">
                <a:latin typeface="+mj-lt"/>
              </a:rPr>
              <a:t>Maintain </a:t>
            </a:r>
            <a:r>
              <a:rPr lang="en-US" sz="1800" dirty="0">
                <a:latin typeface="+mj-lt"/>
              </a:rPr>
              <a:t>privacy and security of patient health information</a:t>
            </a:r>
            <a:r>
              <a:rPr lang="en-US" sz="1800" dirty="0" smtClean="0">
                <a:latin typeface="+mj-lt"/>
              </a:rPr>
              <a:t>.</a:t>
            </a:r>
          </a:p>
          <a:p>
            <a:pPr lvl="1"/>
            <a:endParaRPr lang="en-US" sz="1800" dirty="0" smtClean="0">
              <a:latin typeface="+mj-lt"/>
            </a:endParaRPr>
          </a:p>
          <a:p>
            <a:pPr marL="274320" lvl="1" indent="0">
              <a:buNone/>
            </a:pPr>
            <a:endParaRPr lang="en-US" sz="1800" dirty="0">
              <a:latin typeface="+mj-lt"/>
            </a:endParaRPr>
          </a:p>
          <a:p>
            <a:pPr marL="0" indent="0">
              <a:buNone/>
            </a:pPr>
            <a:r>
              <a:rPr lang="en-US" sz="2000" dirty="0">
                <a:latin typeface="+mj-lt"/>
              </a:rPr>
              <a:t>Ultimately, it is hoped that the meaningful use compliance will result in</a:t>
            </a:r>
            <a:r>
              <a:rPr lang="en-US" sz="2000" dirty="0" smtClean="0">
                <a:latin typeface="+mj-lt"/>
              </a:rPr>
              <a:t>:</a:t>
            </a:r>
          </a:p>
          <a:p>
            <a:pPr marL="0" indent="0">
              <a:buNone/>
            </a:pPr>
            <a:endParaRPr lang="en-US" sz="2000" dirty="0">
              <a:latin typeface="+mj-lt"/>
            </a:endParaRPr>
          </a:p>
          <a:p>
            <a:pPr lvl="1"/>
            <a:r>
              <a:rPr lang="en-US" sz="1800" dirty="0">
                <a:latin typeface="+mj-lt"/>
              </a:rPr>
              <a:t>Better clinical outcomes</a:t>
            </a:r>
          </a:p>
          <a:p>
            <a:pPr lvl="1"/>
            <a:r>
              <a:rPr lang="en-US" sz="1800" dirty="0">
                <a:latin typeface="+mj-lt"/>
              </a:rPr>
              <a:t>Improved population health outcomes</a:t>
            </a:r>
          </a:p>
          <a:p>
            <a:pPr lvl="1"/>
            <a:r>
              <a:rPr lang="en-US" sz="1800" dirty="0">
                <a:latin typeface="+mj-lt"/>
              </a:rPr>
              <a:t>Increased transparency and efficiency</a:t>
            </a:r>
          </a:p>
          <a:p>
            <a:pPr lvl="1"/>
            <a:r>
              <a:rPr lang="en-US" sz="1800" dirty="0">
                <a:latin typeface="+mj-lt"/>
              </a:rPr>
              <a:t>Empowered individuals</a:t>
            </a:r>
          </a:p>
          <a:p>
            <a:pPr lvl="1"/>
            <a:r>
              <a:rPr lang="en-US" sz="1800" dirty="0">
                <a:latin typeface="+mj-lt"/>
              </a:rPr>
              <a:t>More robust research data on health systems</a:t>
            </a:r>
          </a:p>
          <a:p>
            <a:pPr lvl="1"/>
            <a:endParaRPr lang="en-US" dirty="0" smtClean="0"/>
          </a:p>
          <a:p>
            <a:endParaRPr lang="en-US" dirty="0"/>
          </a:p>
        </p:txBody>
      </p:sp>
      <p:sp>
        <p:nvSpPr>
          <p:cNvPr id="6" name="Rectangle 5"/>
          <p:cNvSpPr/>
          <p:nvPr/>
        </p:nvSpPr>
        <p:spPr>
          <a:xfrm>
            <a:off x="140201" y="6477000"/>
            <a:ext cx="8724900" cy="369332"/>
          </a:xfrm>
          <a:prstGeom prst="rect">
            <a:avLst/>
          </a:prstGeom>
        </p:spPr>
        <p:txBody>
          <a:bodyPr wrap="square">
            <a:spAutoFit/>
          </a:bodyPr>
          <a:lstStyle/>
          <a:p>
            <a:r>
              <a:rPr lang="en-US" dirty="0"/>
              <a:t>https://</a:t>
            </a:r>
            <a:r>
              <a:rPr lang="en-US" dirty="0" err="1"/>
              <a:t>www.healthit.gov</a:t>
            </a:r>
            <a:r>
              <a:rPr lang="en-US" dirty="0"/>
              <a:t>/providers-professionals/meaningful-use-definition-objectives</a:t>
            </a:r>
          </a:p>
        </p:txBody>
      </p:sp>
      <p:pic>
        <p:nvPicPr>
          <p:cNvPr id="4" name="Picture 3"/>
          <p:cNvPicPr>
            <a:picLocks noChangeAspect="1"/>
          </p:cNvPicPr>
          <p:nvPr/>
        </p:nvPicPr>
        <p:blipFill>
          <a:blip r:embed="rId3"/>
          <a:stretch>
            <a:fillRect/>
          </a:stretch>
        </p:blipFill>
        <p:spPr>
          <a:xfrm>
            <a:off x="6324600" y="4152900"/>
            <a:ext cx="2044700" cy="2044700"/>
          </a:xfrm>
          <a:prstGeom prst="rect">
            <a:avLst/>
          </a:prstGeom>
        </p:spPr>
      </p:pic>
    </p:spTree>
    <p:extLst>
      <p:ext uri="{BB962C8B-B14F-4D97-AF65-F5344CB8AC3E}">
        <p14:creationId xmlns:p14="http://schemas.microsoft.com/office/powerpoint/2010/main" val="276506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3200" kern="1200" spc="-100" baseline="0" dirty="0" smtClean="0">
                <a:solidFill>
                  <a:schemeClr val="tx2"/>
                </a:solidFill>
                <a:effectLst/>
                <a:latin typeface="Avenir Next Condensed Demi Bold"/>
                <a:ea typeface="+mj-ea"/>
                <a:cs typeface="+mj-cs"/>
              </a:rPr>
              <a:t>Meaningful Use</a:t>
            </a:r>
            <a:endParaRPr lang="en-US" dirty="0"/>
          </a:p>
        </p:txBody>
      </p:sp>
      <p:pic>
        <p:nvPicPr>
          <p:cNvPr id="4" name="Content Placeholder 3"/>
          <p:cNvPicPr>
            <a:picLocks noGrp="1" noChangeAspect="1"/>
          </p:cNvPicPr>
          <p:nvPr>
            <p:ph idx="1"/>
          </p:nvPr>
        </p:nvPicPr>
        <p:blipFill rotWithShape="1">
          <a:blip r:embed="rId3"/>
          <a:srcRect t="-432" b="-923"/>
          <a:stretch/>
        </p:blipFill>
        <p:spPr>
          <a:xfrm>
            <a:off x="3272850" y="1549400"/>
            <a:ext cx="5617550" cy="5067300"/>
          </a:xfrm>
        </p:spPr>
      </p:pic>
      <p:pic>
        <p:nvPicPr>
          <p:cNvPr id="5" name="Picture 4"/>
          <p:cNvPicPr>
            <a:picLocks noChangeAspect="1"/>
          </p:cNvPicPr>
          <p:nvPr/>
        </p:nvPicPr>
        <p:blipFill>
          <a:blip r:embed="rId4"/>
          <a:stretch>
            <a:fillRect/>
          </a:stretch>
        </p:blipFill>
        <p:spPr>
          <a:xfrm>
            <a:off x="279400" y="743448"/>
            <a:ext cx="2654300" cy="845376"/>
          </a:xfrm>
          <a:prstGeom prst="rect">
            <a:avLst/>
          </a:prstGeom>
        </p:spPr>
      </p:pic>
      <p:sp>
        <p:nvSpPr>
          <p:cNvPr id="9" name="TextBox 8"/>
          <p:cNvSpPr txBox="1"/>
          <p:nvPr/>
        </p:nvSpPr>
        <p:spPr>
          <a:xfrm>
            <a:off x="140201" y="1892300"/>
            <a:ext cx="3225299" cy="4431983"/>
          </a:xfrm>
          <a:prstGeom prst="rect">
            <a:avLst/>
          </a:prstGeom>
          <a:noFill/>
        </p:spPr>
        <p:txBody>
          <a:bodyPr wrap="square" rtlCol="0">
            <a:spAutoFit/>
          </a:bodyPr>
          <a:lstStyle/>
          <a:p>
            <a:r>
              <a:rPr lang="en-US" dirty="0" smtClean="0"/>
              <a:t>Eligible </a:t>
            </a:r>
            <a:r>
              <a:rPr lang="en-US" dirty="0"/>
              <a:t>professionals and hospitals </a:t>
            </a:r>
            <a:r>
              <a:rPr lang="en-US" b="1" dirty="0">
                <a:solidFill>
                  <a:srgbClr val="0000FF"/>
                </a:solidFill>
              </a:rPr>
              <a:t>must</a:t>
            </a:r>
            <a:r>
              <a:rPr lang="en-US" dirty="0">
                <a:solidFill>
                  <a:srgbClr val="0000FF"/>
                </a:solidFill>
              </a:rPr>
              <a:t> </a:t>
            </a:r>
            <a:r>
              <a:rPr lang="en-US" b="1" dirty="0">
                <a:solidFill>
                  <a:srgbClr val="0000FF"/>
                </a:solidFill>
              </a:rPr>
              <a:t>become meaningful users of certified EHRs </a:t>
            </a:r>
            <a:r>
              <a:rPr lang="en-US" dirty="0"/>
              <a:t>to qualify </a:t>
            </a:r>
            <a:r>
              <a:rPr lang="en-US" dirty="0" smtClean="0"/>
              <a:t>for</a:t>
            </a:r>
          </a:p>
          <a:p>
            <a:r>
              <a:rPr lang="en-US" sz="2400" b="1" dirty="0" smtClean="0">
                <a:solidFill>
                  <a:srgbClr val="008000"/>
                </a:solidFill>
              </a:rPr>
              <a:t>incentive payments </a:t>
            </a:r>
          </a:p>
          <a:p>
            <a:r>
              <a:rPr lang="en-US" sz="2400" b="1" dirty="0" smtClean="0">
                <a:solidFill>
                  <a:srgbClr val="008000"/>
                </a:solidFill>
              </a:rPr>
              <a:t>[and later penalties]</a:t>
            </a:r>
          </a:p>
          <a:p>
            <a:r>
              <a:rPr lang="en-US" dirty="0" smtClean="0"/>
              <a:t>through </a:t>
            </a:r>
            <a:r>
              <a:rPr lang="en-US" dirty="0"/>
              <a:t>the Medicare EHR Incentive Program administered by CMS.</a:t>
            </a:r>
          </a:p>
          <a:p>
            <a:endParaRPr lang="en-US" dirty="0"/>
          </a:p>
          <a:p>
            <a:r>
              <a:rPr lang="en-US" dirty="0"/>
              <a:t>The meaningful use criteria, objectives and measures </a:t>
            </a:r>
            <a:r>
              <a:rPr lang="en-US" dirty="0" smtClean="0"/>
              <a:t>evolve </a:t>
            </a:r>
            <a:r>
              <a:rPr lang="en-US" dirty="0"/>
              <a:t>in </a:t>
            </a:r>
            <a:r>
              <a:rPr lang="en-US" b="1" dirty="0"/>
              <a:t>three stages over the </a:t>
            </a:r>
            <a:r>
              <a:rPr lang="en-US" b="1" dirty="0" smtClean="0"/>
              <a:t>five years</a:t>
            </a:r>
            <a:endParaRPr lang="en-US" b="1" dirty="0"/>
          </a:p>
          <a:p>
            <a:endParaRPr lang="en-US" dirty="0"/>
          </a:p>
        </p:txBody>
      </p:sp>
      <p:pic>
        <p:nvPicPr>
          <p:cNvPr id="10" name="Picture 9"/>
          <p:cNvPicPr>
            <a:picLocks noChangeAspect="1"/>
          </p:cNvPicPr>
          <p:nvPr/>
        </p:nvPicPr>
        <p:blipFill>
          <a:blip r:embed="rId5"/>
          <a:stretch>
            <a:fillRect/>
          </a:stretch>
        </p:blipFill>
        <p:spPr>
          <a:xfrm>
            <a:off x="3272850" y="353551"/>
            <a:ext cx="2978150" cy="779794"/>
          </a:xfrm>
          <a:prstGeom prst="rect">
            <a:avLst/>
          </a:prstGeom>
        </p:spPr>
      </p:pic>
      <p:sp>
        <p:nvSpPr>
          <p:cNvPr id="3" name="TextBox 2"/>
          <p:cNvSpPr txBox="1"/>
          <p:nvPr/>
        </p:nvSpPr>
        <p:spPr>
          <a:xfrm>
            <a:off x="140201" y="6503243"/>
            <a:ext cx="6870535" cy="307777"/>
          </a:xfrm>
          <a:prstGeom prst="rect">
            <a:avLst/>
          </a:prstGeom>
          <a:noFill/>
        </p:spPr>
        <p:txBody>
          <a:bodyPr wrap="none" rtlCol="0">
            <a:spAutoFit/>
          </a:bodyPr>
          <a:lstStyle/>
          <a:p>
            <a:r>
              <a:rPr lang="en-US" sz="1400" dirty="0"/>
              <a:t>https://</a:t>
            </a:r>
            <a:r>
              <a:rPr lang="en-US" sz="1400" dirty="0" err="1" smtClean="0"/>
              <a:t>www.healthit.gov</a:t>
            </a:r>
            <a:r>
              <a:rPr lang="en-US" sz="1400" dirty="0" smtClean="0"/>
              <a:t>/providers-professionals/meaningful-use-definition-objectives</a:t>
            </a:r>
            <a:endParaRPr lang="en-US" sz="1400" dirty="0"/>
          </a:p>
        </p:txBody>
      </p:sp>
    </p:spTree>
    <p:extLst>
      <p:ext uri="{BB962C8B-B14F-4D97-AF65-F5344CB8AC3E}">
        <p14:creationId xmlns:p14="http://schemas.microsoft.com/office/powerpoint/2010/main" val="16108060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29941</TotalTime>
  <Words>2272</Words>
  <Application>Microsoft Macintosh PowerPoint</Application>
  <PresentationFormat>On-screen Show (4:3)</PresentationFormat>
  <Paragraphs>262</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Avenir Next Condensed Demi Bold</vt:lpstr>
      <vt:lpstr>Avenir Next Condensed Medium</vt:lpstr>
      <vt:lpstr>Calibri</vt:lpstr>
      <vt:lpstr>Cambria</vt:lpstr>
      <vt:lpstr>Cordia New</vt:lpstr>
      <vt:lpstr>inherit</vt:lpstr>
      <vt:lpstr>Verdana</vt:lpstr>
      <vt:lpstr>Arial</vt:lpstr>
      <vt:lpstr>1_Default Theme</vt:lpstr>
      <vt:lpstr>Doctors and other Providers – and clinicians in general</vt:lpstr>
      <vt:lpstr>Translational Medicine - two worlds of biomedical data</vt:lpstr>
      <vt:lpstr>Patient-based data</vt:lpstr>
      <vt:lpstr>Health Information Technology for Economic and Clinical Health Act (HITECH)</vt:lpstr>
      <vt:lpstr>Evidence Based Medicine</vt:lpstr>
      <vt:lpstr>Evidence Based Medicine</vt:lpstr>
      <vt:lpstr>Evidence Based Medicine</vt:lpstr>
      <vt:lpstr>Meaningful Use</vt:lpstr>
      <vt:lpstr>Meaningful Use</vt:lpstr>
      <vt:lpstr>Protected Health Information (PHI)  Health Insurance Portability and Accountability Act (HIPAA)</vt:lpstr>
      <vt:lpstr>Electronic Medical Records</vt:lpstr>
      <vt:lpstr>Electronic Medical Records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S. Luciano</dc:creator>
  <cp:lastModifiedBy>Luciano, Joanne Sylvia</cp:lastModifiedBy>
  <cp:revision>267</cp:revision>
  <cp:lastPrinted>2016-12-16T18:06:51Z</cp:lastPrinted>
  <dcterms:created xsi:type="dcterms:W3CDTF">2016-12-11T16:08:55Z</dcterms:created>
  <dcterms:modified xsi:type="dcterms:W3CDTF">2017-03-05T04:18:39Z</dcterms:modified>
</cp:coreProperties>
</file>