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6" r:id="rId8"/>
    <p:sldId id="264" r:id="rId9"/>
    <p:sldId id="263"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5" d="100"/>
          <a:sy n="105"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89596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0876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5045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419092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66682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695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DF5BBA-53FA-4729-B4F8-B1275A29E656}" type="datetimeFigureOut">
              <a:rPr lang="en-GB" smtClean="0"/>
              <a:t>20/08/2017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19698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DF5BBA-53FA-4729-B4F8-B1275A29E656}" type="datetimeFigureOut">
              <a:rPr lang="en-GB" smtClean="0"/>
              <a:t>20/08/2017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61889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F5BBA-53FA-4729-B4F8-B1275A29E656}" type="datetimeFigureOut">
              <a:rPr lang="en-GB" smtClean="0"/>
              <a:t>20/08/2017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090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9550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77024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5BBA-53FA-4729-B4F8-B1275A29E656}" type="datetimeFigureOut">
              <a:rPr lang="en-GB" smtClean="0"/>
              <a:t>20/08/2017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DB67F-9C6C-4B30-B852-035988F7F039}" type="slidenum">
              <a:rPr lang="en-GB" smtClean="0"/>
              <a:t>‹#›</a:t>
            </a:fld>
            <a:endParaRPr lang="en-GB"/>
          </a:p>
        </p:txBody>
      </p:sp>
    </p:spTree>
    <p:extLst>
      <p:ext uri="{BB962C8B-B14F-4D97-AF65-F5344CB8AC3E}">
        <p14:creationId xmlns:p14="http://schemas.microsoft.com/office/powerpoint/2010/main" val="347064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340" y="53813"/>
            <a:ext cx="10515600" cy="1325563"/>
          </a:xfrm>
        </p:spPr>
        <p:txBody>
          <a:bodyPr/>
          <a:lstStyle/>
          <a:p>
            <a:r>
              <a:rPr lang="en-GB" dirty="0" smtClean="0"/>
              <a:t>Version 1.0 Design - Proteomics</a:t>
            </a:r>
            <a:endParaRPr lang="en-GB" dirty="0"/>
          </a:p>
        </p:txBody>
      </p:sp>
      <p:sp>
        <p:nvSpPr>
          <p:cNvPr id="6" name="TextBox 5"/>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7" name="TextBox 6"/>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8" name="TextBox 7"/>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i="1" dirty="0" smtClean="0"/>
              <a:t>Peptide</a:t>
            </a:r>
            <a:endParaRPr lang="en-GB" i="1" dirty="0"/>
          </a:p>
        </p:txBody>
      </p:sp>
      <p:sp>
        <p:nvSpPr>
          <p:cNvPr id="9" name="TextBox 8"/>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0" name="Rectangle 9"/>
          <p:cNvSpPr/>
          <p:nvPr/>
        </p:nvSpPr>
        <p:spPr>
          <a:xfrm>
            <a:off x="146547" y="1975495"/>
            <a:ext cx="1971923"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TextBox 10"/>
          <p:cNvSpPr txBox="1"/>
          <p:nvPr/>
        </p:nvSpPr>
        <p:spPr>
          <a:xfrm>
            <a:off x="194751" y="2022625"/>
            <a:ext cx="1875513" cy="369332"/>
          </a:xfrm>
          <a:prstGeom prst="rect">
            <a:avLst/>
          </a:prstGeom>
          <a:noFill/>
        </p:spPr>
        <p:txBody>
          <a:bodyPr wrap="none" rtlCol="0">
            <a:spAutoFit/>
          </a:bodyPr>
          <a:lstStyle/>
          <a:p>
            <a:r>
              <a:rPr lang="en-GB" dirty="0" smtClean="0"/>
              <a:t>Proteomics Quant</a:t>
            </a:r>
            <a:endParaRPr lang="en-GB" dirty="0"/>
          </a:p>
        </p:txBody>
      </p:sp>
      <p:sp>
        <p:nvSpPr>
          <p:cNvPr id="12" name="TextBox 11"/>
          <p:cNvSpPr txBox="1"/>
          <p:nvPr/>
        </p:nvSpPr>
        <p:spPr>
          <a:xfrm>
            <a:off x="6151548" y="3069202"/>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3" name="TextBox 12"/>
          <p:cNvSpPr txBox="1"/>
          <p:nvPr/>
        </p:nvSpPr>
        <p:spPr>
          <a:xfrm>
            <a:off x="6151545" y="251393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5" name="TextBox 14"/>
          <p:cNvSpPr txBox="1"/>
          <p:nvPr/>
        </p:nvSpPr>
        <p:spPr>
          <a:xfrm>
            <a:off x="6151544" y="555007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6" name="Rectangle 15"/>
          <p:cNvSpPr/>
          <p:nvPr/>
        </p:nvSpPr>
        <p:spPr>
          <a:xfrm>
            <a:off x="6028966" y="1975494"/>
            <a:ext cx="1971923" cy="40951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p:cNvSpPr txBox="1"/>
          <p:nvPr/>
        </p:nvSpPr>
        <p:spPr>
          <a:xfrm>
            <a:off x="6077170" y="2022624"/>
            <a:ext cx="1782539" cy="369332"/>
          </a:xfrm>
          <a:prstGeom prst="rect">
            <a:avLst/>
          </a:prstGeom>
          <a:noFill/>
        </p:spPr>
        <p:txBody>
          <a:bodyPr wrap="none" rtlCol="0">
            <a:spAutoFit/>
          </a:bodyPr>
          <a:lstStyle/>
          <a:p>
            <a:r>
              <a:rPr lang="en-GB" dirty="0" smtClean="0"/>
              <a:t>Proteomics Ident</a:t>
            </a:r>
            <a:endParaRPr lang="en-GB" dirty="0"/>
          </a:p>
        </p:txBody>
      </p:sp>
      <p:sp>
        <p:nvSpPr>
          <p:cNvPr id="18" name="TextBox 17"/>
          <p:cNvSpPr txBox="1"/>
          <p:nvPr/>
        </p:nvSpPr>
        <p:spPr>
          <a:xfrm>
            <a:off x="2234207" y="1386370"/>
            <a:ext cx="3619553" cy="5262979"/>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endParaRPr lang="en-GB" sz="1400" dirty="0" smtClean="0"/>
          </a:p>
          <a:p>
            <a:r>
              <a:rPr lang="en-GB" sz="1400" dirty="0" smtClean="0"/>
              <a:t>Minor diffs at Meta Data level; Complete enforces assays and </a:t>
            </a:r>
            <a:r>
              <a:rPr lang="en-GB" sz="1400" dirty="0" err="1" smtClean="0"/>
              <a:t>ms_run</a:t>
            </a:r>
            <a:r>
              <a:rPr lang="en-GB" sz="1400" dirty="0" smtClean="0"/>
              <a:t> meta-data</a:t>
            </a:r>
          </a:p>
          <a:p>
            <a:endParaRPr lang="en-GB" sz="1400" dirty="0"/>
          </a:p>
          <a:p>
            <a:endParaRPr lang="en-GB" sz="1400" dirty="0" smtClean="0"/>
          </a:p>
          <a:p>
            <a:endParaRPr lang="en-GB" sz="1400" dirty="0"/>
          </a:p>
          <a:p>
            <a:r>
              <a:rPr lang="en-GB" sz="1400" dirty="0" smtClean="0"/>
              <a:t>Quant reported at assay and SV level in Complete; Summary allows quant at SV level only; only other difference is </a:t>
            </a:r>
            <a:r>
              <a:rPr lang="en-GB" sz="1400" dirty="0" err="1" smtClean="0"/>
              <a:t>protein_coverage</a:t>
            </a:r>
            <a:r>
              <a:rPr lang="en-GB" sz="1400" dirty="0" smtClean="0"/>
              <a:t> attribute enforced in Complete</a:t>
            </a:r>
          </a:p>
          <a:p>
            <a:endParaRPr lang="en-GB" sz="1400" dirty="0"/>
          </a:p>
          <a:p>
            <a:r>
              <a:rPr lang="en-GB" sz="1400" dirty="0" smtClean="0"/>
              <a:t>Quant is optional at assay level in Summary files; so is search engine scores for every </a:t>
            </a:r>
            <a:r>
              <a:rPr lang="en-GB" sz="1400" dirty="0" err="1" smtClean="0"/>
              <a:t>ms_run</a:t>
            </a:r>
            <a:endParaRPr lang="en-GB" sz="1400" dirty="0" smtClean="0"/>
          </a:p>
          <a:p>
            <a:endParaRPr lang="en-GB" sz="1400" dirty="0" smtClean="0"/>
          </a:p>
          <a:p>
            <a:endParaRPr lang="en-GB" sz="1400" dirty="0"/>
          </a:p>
          <a:p>
            <a:r>
              <a:rPr lang="en-GB" sz="1400" dirty="0" smtClean="0"/>
              <a:t>No difference between Summary and Complete</a:t>
            </a:r>
          </a:p>
          <a:p>
            <a:endParaRPr lang="en-GB" sz="1400" dirty="0" smtClean="0"/>
          </a:p>
          <a:p>
            <a:endParaRPr lang="en-GB" sz="1400" dirty="0"/>
          </a:p>
          <a:p>
            <a:endParaRPr lang="en-GB" sz="1400" dirty="0"/>
          </a:p>
        </p:txBody>
      </p:sp>
      <p:sp>
        <p:nvSpPr>
          <p:cNvPr id="26" name="TextBox 25"/>
          <p:cNvSpPr txBox="1"/>
          <p:nvPr/>
        </p:nvSpPr>
        <p:spPr>
          <a:xfrm>
            <a:off x="8130213" y="1386370"/>
            <a:ext cx="3397751" cy="5047536"/>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r>
              <a:rPr lang="en-GB" sz="1400" dirty="0" smtClean="0"/>
              <a:t>Only diff - Software optional in S; </a:t>
            </a:r>
          </a:p>
          <a:p>
            <a:endParaRPr lang="en-GB" sz="1400" dirty="0"/>
          </a:p>
          <a:p>
            <a:endParaRPr lang="en-GB" sz="1400" dirty="0" smtClean="0"/>
          </a:p>
          <a:p>
            <a:r>
              <a:rPr lang="en-GB" sz="1400" dirty="0" smtClean="0"/>
              <a:t>Optional in S: </a:t>
            </a:r>
            <a:r>
              <a:rPr lang="en-GB" sz="1400" dirty="0" err="1" smtClean="0"/>
              <a:t>protein_coverage</a:t>
            </a:r>
            <a:r>
              <a:rPr lang="en-GB" sz="1400" dirty="0" smtClean="0"/>
              <a:t>; counts of PSMs, peptides; search engine scores per run</a:t>
            </a:r>
          </a:p>
          <a:p>
            <a:endParaRPr lang="en-GB" sz="1400" dirty="0"/>
          </a:p>
          <a:p>
            <a:endParaRPr lang="en-GB" sz="1400" dirty="0" smtClean="0"/>
          </a:p>
          <a:p>
            <a:endParaRPr lang="en-GB" sz="1400" dirty="0"/>
          </a:p>
          <a:p>
            <a:r>
              <a:rPr lang="en-GB" sz="1400" dirty="0" smtClean="0"/>
              <a:t>Peptide section should not be used (presume no support for peptide-level stats)</a:t>
            </a:r>
          </a:p>
          <a:p>
            <a:endParaRPr lang="en-GB" sz="1400" dirty="0"/>
          </a:p>
          <a:p>
            <a:endParaRPr lang="en-GB" sz="1400" dirty="0" smtClean="0"/>
          </a:p>
          <a:p>
            <a:endParaRPr lang="en-GB" sz="1400" dirty="0"/>
          </a:p>
          <a:p>
            <a:endParaRPr lang="en-GB" sz="1400" dirty="0" smtClean="0"/>
          </a:p>
          <a:p>
            <a:endParaRPr lang="en-GB" sz="1400" dirty="0" smtClean="0"/>
          </a:p>
          <a:p>
            <a:endParaRPr lang="en-GB" sz="1400" dirty="0"/>
          </a:p>
          <a:p>
            <a:r>
              <a:rPr lang="en-GB" sz="1400" dirty="0" smtClean="0"/>
              <a:t>No difference between Summary and Complete</a:t>
            </a:r>
          </a:p>
          <a:p>
            <a:endParaRPr lang="en-GB" sz="1400" dirty="0"/>
          </a:p>
        </p:txBody>
      </p:sp>
      <p:sp>
        <p:nvSpPr>
          <p:cNvPr id="27" name="TextBox 26"/>
          <p:cNvSpPr txBox="1"/>
          <p:nvPr/>
        </p:nvSpPr>
        <p:spPr>
          <a:xfrm>
            <a:off x="1199981" y="6297388"/>
            <a:ext cx="9009582" cy="369332"/>
          </a:xfrm>
          <a:prstGeom prst="rect">
            <a:avLst/>
          </a:prstGeom>
          <a:noFill/>
        </p:spPr>
        <p:txBody>
          <a:bodyPr wrap="none" rtlCol="0">
            <a:spAutoFit/>
          </a:bodyPr>
          <a:lstStyle/>
          <a:p>
            <a:r>
              <a:rPr lang="en-GB" dirty="0" smtClean="0"/>
              <a:t>Quant vs ID diffs:   No use of peptide section; Protein section leaves out Abundance columns;  </a:t>
            </a:r>
            <a:endParaRPr lang="en-GB" dirty="0"/>
          </a:p>
        </p:txBody>
      </p:sp>
    </p:spTree>
    <p:extLst>
      <p:ext uri="{BB962C8B-B14F-4D97-AF65-F5344CB8AC3E}">
        <p14:creationId xmlns:p14="http://schemas.microsoft.com/office/powerpoint/2010/main" val="250074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Problems with supporting pre-fractionation</a:t>
            </a:r>
            <a:endParaRPr lang="en-GB" dirty="0"/>
          </a:p>
        </p:txBody>
      </p:sp>
      <p:sp>
        <p:nvSpPr>
          <p:cNvPr id="3" name="Content Placeholder 2"/>
          <p:cNvSpPr>
            <a:spLocks noGrp="1"/>
          </p:cNvSpPr>
          <p:nvPr>
            <p:ph idx="1"/>
          </p:nvPr>
        </p:nvSpPr>
        <p:spPr>
          <a:xfrm>
            <a:off x="317500" y="1800225"/>
            <a:ext cx="6197600" cy="4351338"/>
          </a:xfrm>
        </p:spPr>
        <p:txBody>
          <a:bodyPr>
            <a:normAutofit fontScale="77500" lnSpcReduction="20000"/>
          </a:bodyPr>
          <a:lstStyle/>
          <a:p>
            <a:pPr marL="0" indent="0">
              <a:buNone/>
            </a:pPr>
            <a:r>
              <a:rPr lang="en-GB" b="1" dirty="0" smtClean="0"/>
              <a:t>Problem</a:t>
            </a:r>
          </a:p>
          <a:p>
            <a:r>
              <a:rPr lang="en-GB" dirty="0" smtClean="0"/>
              <a:t>A row in the </a:t>
            </a:r>
            <a:r>
              <a:rPr lang="en-GB" b="1" dirty="0" smtClean="0"/>
              <a:t>Peptide table </a:t>
            </a:r>
            <a:r>
              <a:rPr lang="en-GB" dirty="0" smtClean="0"/>
              <a:t>has “</a:t>
            </a:r>
            <a:r>
              <a:rPr lang="en-GB" dirty="0" err="1" smtClean="0"/>
              <a:t>retention_time</a:t>
            </a:r>
            <a:r>
              <a:rPr lang="en-GB" dirty="0" smtClean="0"/>
              <a:t>” and then assay (and SV) quants. </a:t>
            </a:r>
          </a:p>
          <a:p>
            <a:r>
              <a:rPr lang="en-GB" dirty="0" smtClean="0"/>
              <a:t>Assay can only be linked to 1 </a:t>
            </a:r>
            <a:r>
              <a:rPr lang="en-GB" dirty="0" err="1" smtClean="0"/>
              <a:t>ms_run</a:t>
            </a:r>
            <a:endParaRPr lang="en-GB" dirty="0" smtClean="0"/>
          </a:p>
          <a:p>
            <a:r>
              <a:rPr lang="en-GB" dirty="0" err="1" smtClean="0"/>
              <a:t>ms_run</a:t>
            </a:r>
            <a:r>
              <a:rPr lang="en-GB" dirty="0" smtClean="0"/>
              <a:t> is supposed to be designed to allow for multiple fractions inside it</a:t>
            </a:r>
          </a:p>
          <a:p>
            <a:pPr lvl="1"/>
            <a:r>
              <a:rPr lang="en-GB" dirty="0" smtClean="0"/>
              <a:t>But – this looks like it was never implemented, since it can only have 1 location</a:t>
            </a:r>
          </a:p>
          <a:p>
            <a:r>
              <a:rPr lang="en-GB" dirty="0" smtClean="0"/>
              <a:t>Also, then impossible to say which fraction (or MS file) the Peptide came from</a:t>
            </a:r>
          </a:p>
          <a:p>
            <a:r>
              <a:rPr lang="en-GB" b="1" dirty="0" smtClean="0"/>
              <a:t>Same problem at PSM level</a:t>
            </a:r>
          </a:p>
          <a:p>
            <a:r>
              <a:rPr lang="en-GB" b="1" dirty="0" smtClean="0"/>
              <a:t>Same problem in SMF table</a:t>
            </a:r>
          </a:p>
          <a:p>
            <a:r>
              <a:rPr lang="en-GB" b="1" dirty="0" smtClean="0"/>
              <a:t>Same problem in SME table</a:t>
            </a:r>
            <a:endParaRPr lang="en-GB" b="1" dirty="0"/>
          </a:p>
        </p:txBody>
      </p:sp>
      <p:sp>
        <p:nvSpPr>
          <p:cNvPr id="56" name="Content Placeholder 2"/>
          <p:cNvSpPr txBox="1">
            <a:spLocks/>
          </p:cNvSpPr>
          <p:nvPr/>
        </p:nvSpPr>
        <p:spPr>
          <a:xfrm>
            <a:off x="6870700" y="1690688"/>
            <a:ext cx="45720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Possible solutions</a:t>
            </a:r>
          </a:p>
          <a:p>
            <a:pPr marL="0" indent="0">
              <a:buFont typeface="Arial" panose="020B0604020202020204" pitchFamily="34" charset="0"/>
              <a:buNone/>
            </a:pPr>
            <a:endParaRPr lang="en-GB" b="1" dirty="0"/>
          </a:p>
          <a:p>
            <a:r>
              <a:rPr lang="en-GB" dirty="0" smtClean="0"/>
              <a:t>Peptide, PSM and SME currently have a </a:t>
            </a:r>
            <a:r>
              <a:rPr lang="en-GB" dirty="0" err="1" smtClean="0"/>
              <a:t>spectra_ref</a:t>
            </a:r>
            <a:r>
              <a:rPr lang="en-GB" dirty="0" smtClean="0"/>
              <a:t> column intended for referencing MS2 spectra (for MS2 peptide quants in that case)</a:t>
            </a:r>
          </a:p>
          <a:p>
            <a:pPr lvl="1"/>
            <a:r>
              <a:rPr lang="en-GB" dirty="0" smtClean="0"/>
              <a:t>Could overload the use of this to capture fraction ID as well</a:t>
            </a:r>
          </a:p>
          <a:p>
            <a:pPr lvl="1"/>
            <a:r>
              <a:rPr lang="en-GB" dirty="0" err="1" smtClean="0"/>
              <a:t>ms_run</a:t>
            </a:r>
            <a:r>
              <a:rPr lang="en-GB" dirty="0" smtClean="0"/>
              <a:t>[1]-[1] where second field is fraction ID</a:t>
            </a:r>
          </a:p>
          <a:p>
            <a:pPr lvl="1"/>
            <a:r>
              <a:rPr lang="en-GB" dirty="0" err="1" smtClean="0"/>
              <a:t>ms_run</a:t>
            </a:r>
            <a:r>
              <a:rPr lang="en-GB" dirty="0" smtClean="0"/>
              <a:t>[1]-[1]-location</a:t>
            </a:r>
          </a:p>
          <a:p>
            <a:pPr lvl="1"/>
            <a:r>
              <a:rPr lang="en-GB" dirty="0" err="1" smtClean="0"/>
              <a:t>ms_run</a:t>
            </a:r>
            <a:r>
              <a:rPr lang="en-GB" dirty="0" smtClean="0"/>
              <a:t>[1]-[2]-location </a:t>
            </a:r>
            <a:r>
              <a:rPr lang="en-GB" dirty="0" err="1" smtClean="0"/>
              <a:t>etc</a:t>
            </a:r>
            <a:endParaRPr lang="en-GB" dirty="0" smtClean="0"/>
          </a:p>
          <a:p>
            <a:pPr lvl="1"/>
            <a:endParaRPr lang="en-GB" dirty="0"/>
          </a:p>
          <a:p>
            <a:r>
              <a:rPr lang="en-GB" dirty="0" smtClean="0"/>
              <a:t>Could add a column to each table for fraction ID, then come up with some way of encoding raw file locations </a:t>
            </a:r>
            <a:r>
              <a:rPr lang="en-GB" dirty="0" err="1" smtClean="0"/>
              <a:t>etc</a:t>
            </a:r>
            <a:r>
              <a:rPr lang="en-GB" dirty="0" smtClean="0"/>
              <a:t> in metadata?</a:t>
            </a:r>
          </a:p>
          <a:p>
            <a:endParaRPr lang="en-GB" dirty="0"/>
          </a:p>
          <a:p>
            <a:endParaRPr lang="en-GB" dirty="0" smtClean="0"/>
          </a:p>
        </p:txBody>
      </p:sp>
      <p:sp>
        <p:nvSpPr>
          <p:cNvPr id="4" name="TextBox 3"/>
          <p:cNvSpPr txBox="1"/>
          <p:nvPr/>
        </p:nvSpPr>
        <p:spPr>
          <a:xfrm>
            <a:off x="1316736" y="6236208"/>
            <a:ext cx="6760569" cy="369332"/>
          </a:xfrm>
          <a:prstGeom prst="rect">
            <a:avLst/>
          </a:prstGeom>
          <a:noFill/>
        </p:spPr>
        <p:txBody>
          <a:bodyPr wrap="none" rtlCol="0">
            <a:spAutoFit/>
          </a:bodyPr>
          <a:lstStyle/>
          <a:p>
            <a:r>
              <a:rPr lang="en-GB" dirty="0"/>
              <a:t>More discussion here: </a:t>
            </a:r>
            <a:r>
              <a:rPr lang="en-GB" dirty="0">
                <a:hlinkClick r:id="rId2"/>
              </a:rPr>
              <a:t>https://</a:t>
            </a:r>
            <a:r>
              <a:rPr lang="en-GB" dirty="0" smtClean="0">
                <a:hlinkClick r:id="rId2"/>
              </a:rPr>
              <a:t>github.com/HUPO-PSI/mzTab/issues/26</a:t>
            </a:r>
            <a:r>
              <a:rPr lang="en-GB" dirty="0" smtClean="0"/>
              <a:t> </a:t>
            </a:r>
            <a:endParaRPr lang="en-GB" dirty="0"/>
          </a:p>
        </p:txBody>
      </p:sp>
    </p:spTree>
    <p:extLst>
      <p:ext uri="{BB962C8B-B14F-4D97-AF65-F5344CB8AC3E}">
        <p14:creationId xmlns:p14="http://schemas.microsoft.com/office/powerpoint/2010/main" val="8989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case of pre-fractionation, what is </a:t>
            </a:r>
            <a:r>
              <a:rPr lang="en-GB" dirty="0" err="1" smtClean="0"/>
              <a:t>ms_run</a:t>
            </a:r>
            <a:r>
              <a:rPr lang="en-GB" dirty="0" smtClean="0"/>
              <a: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mzTab 1.0 specs: “</a:t>
            </a:r>
            <a:r>
              <a:rPr lang="en-US" dirty="0"/>
              <a:t>MS run – An MS run is effectively one run (or set of runs on pre-fractionated samples) on an MS instrument, and is referenced from assay in different contexts</a:t>
            </a:r>
            <a:r>
              <a:rPr lang="en-US" dirty="0" smtClean="0"/>
              <a:t>.”</a:t>
            </a:r>
          </a:p>
          <a:p>
            <a:r>
              <a:rPr lang="en-US" dirty="0" smtClean="0"/>
              <a:t>Given we have concept of assay to capture complete set of measurements to be grouped together, do we need the concept of </a:t>
            </a:r>
            <a:r>
              <a:rPr lang="en-US" dirty="0" err="1" smtClean="0"/>
              <a:t>ms_run</a:t>
            </a:r>
            <a:r>
              <a:rPr lang="en-US" dirty="0" smtClean="0"/>
              <a:t> as a grouped set of MS instances?</a:t>
            </a:r>
          </a:p>
          <a:p>
            <a:r>
              <a:rPr lang="en-US" dirty="0" smtClean="0"/>
              <a:t>Protein table has “</a:t>
            </a:r>
            <a:r>
              <a:rPr lang="en-US" dirty="0" err="1" smtClean="0"/>
              <a:t>num_psms_ms_run</a:t>
            </a:r>
            <a:r>
              <a:rPr lang="en-US" dirty="0" smtClean="0"/>
              <a:t>[1-n]” – unclear why this is not per assay, and just treat it like a label-free?</a:t>
            </a:r>
          </a:p>
          <a:p>
            <a:endParaRPr lang="en-US" dirty="0"/>
          </a:p>
          <a:p>
            <a:r>
              <a:rPr lang="en-US" dirty="0" err="1" smtClean="0"/>
              <a:t>ms_run</a:t>
            </a:r>
            <a:r>
              <a:rPr lang="en-US" dirty="0" smtClean="0"/>
              <a:t> could thus default to being file location and other attributes?</a:t>
            </a:r>
          </a:p>
          <a:p>
            <a:endParaRPr lang="en-US" dirty="0"/>
          </a:p>
          <a:p>
            <a:r>
              <a:rPr lang="en-US" dirty="0" smtClean="0"/>
              <a:t>However, even under this design, would still need to talk about fractions in the Peptide and SMF table… especially if fractionated samples have then been aligned -&gt; can’t give a single </a:t>
            </a:r>
            <a:r>
              <a:rPr lang="en-US" dirty="0" err="1" smtClean="0"/>
              <a:t>ms_run</a:t>
            </a:r>
            <a:r>
              <a:rPr lang="en-US" dirty="0" smtClean="0"/>
              <a:t> value per row</a:t>
            </a:r>
            <a:endParaRPr lang="en-GB" dirty="0"/>
          </a:p>
          <a:p>
            <a:endParaRPr lang="en-GB" dirty="0"/>
          </a:p>
        </p:txBody>
      </p:sp>
      <p:sp>
        <p:nvSpPr>
          <p:cNvPr id="4" name="TextBox 3"/>
          <p:cNvSpPr txBox="1"/>
          <p:nvPr/>
        </p:nvSpPr>
        <p:spPr>
          <a:xfrm>
            <a:off x="2631942" y="6127234"/>
            <a:ext cx="6928115" cy="369332"/>
          </a:xfrm>
          <a:prstGeom prst="rect">
            <a:avLst/>
          </a:prstGeom>
          <a:noFill/>
        </p:spPr>
        <p:txBody>
          <a:bodyPr wrap="none" rtlCol="0">
            <a:spAutoFit/>
          </a:bodyPr>
          <a:lstStyle/>
          <a:p>
            <a:r>
              <a:rPr lang="en-GB" b="1" dirty="0" smtClean="0"/>
              <a:t>MORE WORK </a:t>
            </a:r>
            <a:r>
              <a:rPr lang="en-GB" b="1" dirty="0"/>
              <a:t>NEEDED </a:t>
            </a:r>
            <a:r>
              <a:rPr lang="en-GB" b="1" dirty="0">
                <a:hlinkClick r:id="rId2"/>
              </a:rPr>
              <a:t>https://</a:t>
            </a:r>
            <a:r>
              <a:rPr lang="en-GB" b="1" dirty="0" smtClean="0">
                <a:hlinkClick r:id="rId2"/>
              </a:rPr>
              <a:t>github.com/HUPO-PSI/mzTab/issues/26</a:t>
            </a:r>
            <a:r>
              <a:rPr lang="en-GB" b="1" dirty="0" smtClean="0"/>
              <a:t> </a:t>
            </a:r>
            <a:endParaRPr lang="en-GB" b="1" dirty="0"/>
          </a:p>
        </p:txBody>
      </p:sp>
    </p:spTree>
    <p:extLst>
      <p:ext uri="{BB962C8B-B14F-4D97-AF65-F5344CB8AC3E}">
        <p14:creationId xmlns:p14="http://schemas.microsoft.com/office/powerpoint/2010/main" val="220612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26076" y="1724280"/>
            <a:ext cx="47211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PEH sequence ...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cv_opt_global_ms_run</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1,8,15,23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2,9,16,24</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80176" y="771787"/>
            <a:ext cx="2945358" cy="369332"/>
          </a:xfrm>
          <a:prstGeom prst="rect">
            <a:avLst/>
          </a:prstGeom>
          <a:noFill/>
        </p:spPr>
        <p:txBody>
          <a:bodyPr wrap="none" rtlCol="0">
            <a:spAutoFit/>
          </a:bodyPr>
          <a:lstStyle/>
          <a:p>
            <a:r>
              <a:rPr lang="en-GB" dirty="0" smtClean="0"/>
              <a:t>Model suggestion from </a:t>
            </a:r>
            <a:r>
              <a:rPr lang="en-GB" dirty="0" err="1" smtClean="0"/>
              <a:t>Timo</a:t>
            </a:r>
            <a:r>
              <a:rPr lang="en-GB" dirty="0" smtClean="0"/>
              <a:t>:</a:t>
            </a:r>
            <a:endParaRPr lang="en-GB" dirty="0"/>
          </a:p>
        </p:txBody>
      </p:sp>
      <p:sp>
        <p:nvSpPr>
          <p:cNvPr id="6" name="TextBox 5"/>
          <p:cNvSpPr txBox="1"/>
          <p:nvPr/>
        </p:nvSpPr>
        <p:spPr>
          <a:xfrm>
            <a:off x="160412" y="2954495"/>
            <a:ext cx="11023133" cy="923330"/>
          </a:xfrm>
          <a:prstGeom prst="rect">
            <a:avLst/>
          </a:prstGeom>
          <a:noFill/>
        </p:spPr>
        <p:txBody>
          <a:bodyPr wrap="square" rtlCol="0">
            <a:spAutoFit/>
          </a:bodyPr>
          <a:lstStyle/>
          <a:p>
            <a:r>
              <a:rPr lang="en-GB" dirty="0" smtClean="0"/>
              <a:t>This could be supported via this route as a backwards compatible update as to how to encode fractions in practice without a schema change, perhaps with the following amendment, so that it is easy to locate the mapping between peptides and fractions </a:t>
            </a:r>
            <a:endParaRPr lang="en-GB" dirty="0"/>
          </a:p>
        </p:txBody>
      </p:sp>
      <p:sp>
        <p:nvSpPr>
          <p:cNvPr id="7" name="Rectangle 1"/>
          <p:cNvSpPr>
            <a:spLocks noChangeArrowheads="1"/>
          </p:cNvSpPr>
          <p:nvPr/>
        </p:nvSpPr>
        <p:spPr bwMode="auto">
          <a:xfrm>
            <a:off x="308691" y="4228321"/>
            <a:ext cx="110080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rPr>
              <a:t>PEH sequence ...             </a:t>
            </a:r>
            <a:r>
              <a:rPr lang="en-US" sz="1600" dirty="0" err="1" smtClean="0"/>
              <a:t>opt_ms_run</a:t>
            </a:r>
            <a:r>
              <a:rPr lang="en-US" sz="1600" dirty="0" smtClean="0"/>
              <a:t>[1</a:t>
            </a:r>
            <a:r>
              <a:rPr lang="en-US" sz="1600" dirty="0"/>
              <a:t>]_</a:t>
            </a:r>
            <a:r>
              <a:rPr lang="en-US" sz="1600" dirty="0" smtClean="0"/>
              <a:t>cv_MS:100XXXX_fraction_IDs    </a:t>
            </a:r>
            <a:r>
              <a:rPr lang="en-US" sz="1600" dirty="0" err="1" smtClean="0"/>
              <a:t>opt_ms_run</a:t>
            </a:r>
            <a:r>
              <a:rPr lang="en-US" sz="1600" dirty="0" smtClean="0"/>
              <a:t>[2]_</a:t>
            </a:r>
            <a:r>
              <a:rPr lang="en-US" sz="1600" dirty="0"/>
              <a:t>cv_MS:100XXXX_fraction_IDs</a:t>
            </a:r>
            <a:endParaRPr lang="en-US" altLang="en-US" sz="1600" dirty="0"/>
          </a:p>
          <a:p>
            <a:pPr lvl="0" eaLnBrk="0" fontAlgn="base" hangingPunct="0">
              <a:spcBef>
                <a:spcPct val="0"/>
              </a:spcBef>
              <a:spcAft>
                <a:spcPct val="0"/>
              </a:spcAf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1,8,15,23               1,7,16,24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2,9,16,24               2,9,24</a:t>
            </a:r>
          </a:p>
        </p:txBody>
      </p:sp>
      <p:sp>
        <p:nvSpPr>
          <p:cNvPr id="8" name="Rectangle 7"/>
          <p:cNvSpPr/>
          <p:nvPr/>
        </p:nvSpPr>
        <p:spPr>
          <a:xfrm>
            <a:off x="308691" y="5761032"/>
            <a:ext cx="7494296" cy="369332"/>
          </a:xfrm>
          <a:prstGeom prst="rect">
            <a:avLst/>
          </a:prstGeom>
        </p:spPr>
        <p:txBody>
          <a:bodyPr wrap="none">
            <a:spAutoFit/>
          </a:bodyPr>
          <a:lstStyle/>
          <a:p>
            <a:r>
              <a:rPr lang="en-US" dirty="0" smtClean="0">
                <a:latin typeface="Arial" panose="020B0604020202020204" pitchFamily="34" charset="0"/>
                <a:ea typeface="Times New Roman" panose="02020603050405020304" pitchFamily="18" charset="0"/>
                <a:cs typeface="Courier New" panose="02070309020205020404" pitchFamily="49" charset="0"/>
              </a:rPr>
              <a:t>MTD  </a:t>
            </a:r>
            <a:r>
              <a:rPr lang="en-US" dirty="0" err="1" smtClean="0">
                <a:latin typeface="Arial" panose="020B0604020202020204" pitchFamily="34" charset="0"/>
                <a:ea typeface="Times New Roman" panose="02020603050405020304" pitchFamily="18" charset="0"/>
                <a:cs typeface="Courier New" panose="02070309020205020404" pitchFamily="49" charset="0"/>
              </a:rPr>
              <a:t>ms_run</a:t>
            </a:r>
            <a:r>
              <a:rPr lang="en-US" dirty="0" smtClean="0">
                <a:latin typeface="Arial" panose="020B0604020202020204" pitchFamily="34" charset="0"/>
                <a:ea typeface="Times New Roman" panose="02020603050405020304" pitchFamily="18" charset="0"/>
                <a:cs typeface="Courier New" panose="02070309020205020404" pitchFamily="49" charset="0"/>
              </a:rPr>
              <a:t>[1-n]-fraction[1-n]-location    </a:t>
            </a:r>
            <a:r>
              <a:rPr lang="en-US" dirty="0" err="1" smtClean="0">
                <a:latin typeface="Arial" panose="020B0604020202020204" pitchFamily="34" charset="0"/>
                <a:ea typeface="Times New Roman" panose="02020603050405020304" pitchFamily="18" charset="0"/>
                <a:cs typeface="Courier New" panose="02070309020205020404" pitchFamily="49" charset="0"/>
              </a:rPr>
              <a:t>LOCATIONOFRAWFILE.raw</a:t>
            </a:r>
            <a:r>
              <a:rPr lang="en-US" dirty="0" smtClean="0">
                <a:latin typeface="Arial" panose="020B0604020202020204" pitchFamily="34" charset="0"/>
                <a:ea typeface="Times New Roman" panose="02020603050405020304" pitchFamily="18" charset="0"/>
                <a:cs typeface="Courier New" panose="02070309020205020404" pitchFamily="49" charset="0"/>
              </a:rPr>
              <a:t>  </a:t>
            </a:r>
            <a:endParaRPr lang="en-GB" dirty="0"/>
          </a:p>
        </p:txBody>
      </p:sp>
      <p:sp>
        <p:nvSpPr>
          <p:cNvPr id="10" name="TextBox 9"/>
          <p:cNvSpPr txBox="1"/>
          <p:nvPr/>
        </p:nvSpPr>
        <p:spPr>
          <a:xfrm>
            <a:off x="7984219" y="4566875"/>
            <a:ext cx="4207781" cy="1477328"/>
          </a:xfrm>
          <a:prstGeom prst="rect">
            <a:avLst/>
          </a:prstGeom>
          <a:noFill/>
        </p:spPr>
        <p:txBody>
          <a:bodyPr wrap="square" rtlCol="0">
            <a:spAutoFit/>
          </a:bodyPr>
          <a:lstStyle/>
          <a:p>
            <a:r>
              <a:rPr lang="en-GB" i="1" dirty="0" smtClean="0"/>
              <a:t>This addition is not backwards compatible but extra meta-data can be added without really breaking anything, since no readers or writers can handle fractionated data in mzTab 1.1</a:t>
            </a:r>
            <a:endParaRPr lang="en-GB" i="1" dirty="0"/>
          </a:p>
        </p:txBody>
      </p:sp>
      <p:cxnSp>
        <p:nvCxnSpPr>
          <p:cNvPr id="12" name="Straight Arrow Connector 11"/>
          <p:cNvCxnSpPr>
            <a:stCxn id="10" idx="1"/>
          </p:cNvCxnSpPr>
          <p:nvPr/>
        </p:nvCxnSpPr>
        <p:spPr>
          <a:xfrm flipH="1">
            <a:off x="6178378" y="5305539"/>
            <a:ext cx="1805841" cy="4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8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Aug 2017 meeting Main items (core)</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Agree release plan</a:t>
            </a:r>
          </a:p>
          <a:p>
            <a:pPr lvl="1"/>
            <a:r>
              <a:rPr lang="en-GB" dirty="0" smtClean="0"/>
              <a:t>Do we want to keep mzTab fully coordinated development between proteomics and metabolomics or split in mzTab-P and mzTab-M</a:t>
            </a:r>
          </a:p>
          <a:p>
            <a:pPr lvl="1"/>
            <a:r>
              <a:rPr lang="en-GB" dirty="0" smtClean="0"/>
              <a:t>Fully separate formats or a shared core format, with extensions. </a:t>
            </a:r>
          </a:p>
          <a:p>
            <a:pPr lvl="2"/>
            <a:r>
              <a:rPr lang="en-GB" dirty="0" smtClean="0"/>
              <a:t>The shared core approach would have the benefit of developing something that could be potentially re-used for other communities e.g. </a:t>
            </a:r>
            <a:r>
              <a:rPr lang="en-GB" dirty="0" err="1" smtClean="0"/>
              <a:t>glycomics</a:t>
            </a:r>
            <a:r>
              <a:rPr lang="en-GB" dirty="0" smtClean="0"/>
              <a:t>, but again, this is extra work now to split it up</a:t>
            </a:r>
          </a:p>
          <a:p>
            <a:endParaRPr lang="en-GB" dirty="0"/>
          </a:p>
          <a:p>
            <a:r>
              <a:rPr lang="en-GB" dirty="0" smtClean="0"/>
              <a:t>Agree design of Complete versus Summary</a:t>
            </a:r>
          </a:p>
          <a:p>
            <a:pPr lvl="1"/>
            <a:r>
              <a:rPr lang="en-GB" dirty="0" smtClean="0"/>
              <a:t>Assays and/or SVs mandatory?</a:t>
            </a:r>
          </a:p>
          <a:p>
            <a:pPr lvl="1"/>
            <a:r>
              <a:rPr lang="en-GB" dirty="0" smtClean="0"/>
              <a:t>What data to report about SVs?</a:t>
            </a:r>
          </a:p>
          <a:p>
            <a:pPr lvl="1"/>
            <a:endParaRPr lang="en-GB" dirty="0" smtClean="0"/>
          </a:p>
          <a:p>
            <a:r>
              <a:rPr lang="en-GB" dirty="0" smtClean="0"/>
              <a:t>Agree approach for handling pre-fractionation</a:t>
            </a:r>
          </a:p>
          <a:p>
            <a:endParaRPr lang="en-GB" dirty="0"/>
          </a:p>
          <a:p>
            <a:r>
              <a:rPr lang="en-GB" dirty="0" smtClean="0"/>
              <a:t>Agree method to report bio versus tech replicates</a:t>
            </a:r>
            <a:endParaRPr lang="en-GB" dirty="0"/>
          </a:p>
        </p:txBody>
      </p:sp>
    </p:spTree>
    <p:extLst>
      <p:ext uri="{BB962C8B-B14F-4D97-AF65-F5344CB8AC3E}">
        <p14:creationId xmlns:p14="http://schemas.microsoft.com/office/powerpoint/2010/main" val="202450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a:t>
            </a:r>
            <a:r>
              <a:rPr lang="en-GB" dirty="0" smtClean="0"/>
              <a:t>(proteomics)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Major decision on whether to keep the distinction between Id versus Quant</a:t>
            </a:r>
          </a:p>
          <a:p>
            <a:r>
              <a:rPr lang="en-GB" dirty="0" smtClean="0"/>
              <a:t>If decided to remove the distinction, then:</a:t>
            </a:r>
          </a:p>
          <a:p>
            <a:pPr lvl="1"/>
            <a:r>
              <a:rPr lang="en-GB" dirty="0" smtClean="0"/>
              <a:t>Proposal to have Summary be Protein table only; Complete be all three tables</a:t>
            </a:r>
          </a:p>
          <a:p>
            <a:pPr lvl="1"/>
            <a:r>
              <a:rPr lang="en-GB" dirty="0" smtClean="0"/>
              <a:t>Proposal to add explicit links from Protein to peptide (</a:t>
            </a:r>
            <a:r>
              <a:rPr lang="en-GB" dirty="0" err="1" smtClean="0"/>
              <a:t>peptide_id</a:t>
            </a:r>
            <a:r>
              <a:rPr lang="en-GB" dirty="0" smtClean="0"/>
              <a:t>) and from peptide to </a:t>
            </a:r>
            <a:r>
              <a:rPr lang="en-GB" dirty="0" err="1" smtClean="0"/>
              <a:t>psm</a:t>
            </a:r>
            <a:r>
              <a:rPr lang="en-GB" dirty="0" smtClean="0"/>
              <a:t> (</a:t>
            </a:r>
            <a:r>
              <a:rPr lang="en-GB" dirty="0" err="1" smtClean="0"/>
              <a:t>psm_id</a:t>
            </a:r>
            <a:r>
              <a:rPr lang="en-GB" dirty="0" smtClean="0"/>
              <a:t>)</a:t>
            </a:r>
          </a:p>
          <a:p>
            <a:pPr lvl="1"/>
            <a:r>
              <a:rPr lang="en-GB" dirty="0" smtClean="0"/>
              <a:t>Decide what to do about </a:t>
            </a:r>
            <a:r>
              <a:rPr lang="en-GB" dirty="0" err="1" smtClean="0"/>
              <a:t>num_psms_ms_run</a:t>
            </a:r>
            <a:r>
              <a:rPr lang="en-GB" dirty="0" smtClean="0"/>
              <a:t>[1-n] columns</a:t>
            </a:r>
          </a:p>
          <a:p>
            <a:r>
              <a:rPr lang="en-GB" dirty="0" smtClean="0"/>
              <a:t>Decision on how to report protein grouping info; and peptide mapping to multiple proteins</a:t>
            </a:r>
          </a:p>
          <a:p>
            <a:r>
              <a:rPr lang="en-GB" dirty="0" smtClean="0"/>
              <a:t>Various minor(</a:t>
            </a:r>
            <a:r>
              <a:rPr lang="en-GB" dirty="0" err="1" smtClean="0"/>
              <a:t>ish</a:t>
            </a:r>
            <a:r>
              <a:rPr lang="en-GB" dirty="0" smtClean="0"/>
              <a:t>) items about how to report databases, search engines </a:t>
            </a:r>
            <a:r>
              <a:rPr lang="en-GB" dirty="0" err="1" smtClean="0"/>
              <a:t>etc</a:t>
            </a:r>
            <a:r>
              <a:rPr lang="en-GB" dirty="0" smtClean="0"/>
              <a:t> flagged as comments on the spec doc</a:t>
            </a:r>
          </a:p>
          <a:p>
            <a:endParaRPr lang="en-GB" dirty="0"/>
          </a:p>
          <a:p>
            <a:r>
              <a:rPr lang="en-GB" dirty="0" smtClean="0"/>
              <a:t>Note – most participants are metabolomics focussed, so at worst some of this work could be deferred if necessary. This will delay a coordinated release of mzTab 1.1 though</a:t>
            </a:r>
          </a:p>
          <a:p>
            <a:pPr lvl="1"/>
            <a:r>
              <a:rPr lang="en-GB" b="1" i="1" dirty="0" smtClean="0"/>
              <a:t>We could do a mzTab-M 1.1 release, stripped of proteomics details altogether?</a:t>
            </a:r>
          </a:p>
          <a:p>
            <a:pPr marL="457200" lvl="1" indent="0">
              <a:buNone/>
            </a:pPr>
            <a:endParaRPr lang="en-GB" dirty="0"/>
          </a:p>
        </p:txBody>
      </p:sp>
    </p:spTree>
    <p:extLst>
      <p:ext uri="{BB962C8B-B14F-4D97-AF65-F5344CB8AC3E}">
        <p14:creationId xmlns:p14="http://schemas.microsoft.com/office/powerpoint/2010/main" val="226601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a:t>
            </a:r>
            <a:r>
              <a:rPr lang="en-GB" dirty="0" smtClean="0"/>
              <a:t>(metabolomics)</a:t>
            </a:r>
            <a:endParaRPr lang="en-GB" dirty="0"/>
          </a:p>
        </p:txBody>
      </p:sp>
      <p:sp>
        <p:nvSpPr>
          <p:cNvPr id="3" name="Content Placeholder 2"/>
          <p:cNvSpPr>
            <a:spLocks noGrp="1"/>
          </p:cNvSpPr>
          <p:nvPr>
            <p:ph idx="1"/>
          </p:nvPr>
        </p:nvSpPr>
        <p:spPr/>
        <p:txBody>
          <a:bodyPr/>
          <a:lstStyle/>
          <a:p>
            <a:r>
              <a:rPr lang="en-GB" dirty="0" smtClean="0"/>
              <a:t>Review specification document – various minor-</a:t>
            </a:r>
            <a:r>
              <a:rPr lang="en-GB" dirty="0" err="1" smtClean="0"/>
              <a:t>ish</a:t>
            </a:r>
            <a:r>
              <a:rPr lang="en-GB" dirty="0" smtClean="0"/>
              <a:t> items to resolve</a:t>
            </a:r>
          </a:p>
          <a:p>
            <a:r>
              <a:rPr lang="en-GB" dirty="0" smtClean="0"/>
              <a:t>Need a working validator</a:t>
            </a:r>
          </a:p>
          <a:p>
            <a:r>
              <a:rPr lang="en-GB" dirty="0" smtClean="0"/>
              <a:t>Need implementations</a:t>
            </a:r>
          </a:p>
          <a:p>
            <a:r>
              <a:rPr lang="en-GB" dirty="0" smtClean="0"/>
              <a:t>Do we have all controlled vocabularies we need?</a:t>
            </a:r>
            <a:endParaRPr lang="en-GB" dirty="0"/>
          </a:p>
        </p:txBody>
      </p:sp>
    </p:spTree>
    <p:extLst>
      <p:ext uri="{BB962C8B-B14F-4D97-AF65-F5344CB8AC3E}">
        <p14:creationId xmlns:p14="http://schemas.microsoft.com/office/powerpoint/2010/main" val="15214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plan of action</a:t>
            </a:r>
            <a:endParaRPr lang="en-GB" dirty="0"/>
          </a:p>
        </p:txBody>
      </p:sp>
      <p:sp>
        <p:nvSpPr>
          <p:cNvPr id="3" name="Content Placeholder 2"/>
          <p:cNvSpPr>
            <a:spLocks noGrp="1"/>
          </p:cNvSpPr>
          <p:nvPr>
            <p:ph idx="1"/>
          </p:nvPr>
        </p:nvSpPr>
        <p:spPr/>
        <p:txBody>
          <a:bodyPr>
            <a:normAutofit lnSpcReduction="10000"/>
          </a:bodyPr>
          <a:lstStyle/>
          <a:p>
            <a:r>
              <a:rPr lang="en-GB" dirty="0" smtClean="0"/>
              <a:t>I (Andy) have started work on splitting the spec doc into Core Metadata and proteomics/metabolomics specific</a:t>
            </a:r>
          </a:p>
          <a:p>
            <a:r>
              <a:rPr lang="en-GB" dirty="0" smtClean="0"/>
              <a:t>Propose to branch fully the mzTab 1.1-M document removing all references to proteomics part</a:t>
            </a:r>
          </a:p>
          <a:p>
            <a:r>
              <a:rPr lang="en-GB" dirty="0" smtClean="0"/>
              <a:t>While doing this re-design, we fully split into core with metabolomics extension parts</a:t>
            </a:r>
          </a:p>
          <a:p>
            <a:r>
              <a:rPr lang="en-GB" dirty="0" smtClean="0"/>
              <a:t>We can then proceed working only on this document</a:t>
            </a:r>
          </a:p>
          <a:p>
            <a:r>
              <a:rPr lang="en-GB" dirty="0" smtClean="0"/>
              <a:t>For proteomics, we can separate out the development of mzTab 1.1-P when the time is right and we have sufficient people to get </a:t>
            </a:r>
            <a:r>
              <a:rPr lang="en-GB" smtClean="0"/>
              <a:t>this completed</a:t>
            </a:r>
          </a:p>
          <a:p>
            <a:pPr marL="0" indent="0">
              <a:buNone/>
            </a:pPr>
            <a:endParaRPr lang="en-GB" dirty="0"/>
          </a:p>
        </p:txBody>
      </p:sp>
    </p:spTree>
    <p:extLst>
      <p:ext uri="{BB962C8B-B14F-4D97-AF65-F5344CB8AC3E}">
        <p14:creationId xmlns:p14="http://schemas.microsoft.com/office/powerpoint/2010/main" val="136208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design change for proteomics in 1.1</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Summary vs Complete distinction at present is rather pointless – seems fairly rare that studies will report quant only at SV-level but not at assay level</a:t>
            </a:r>
          </a:p>
          <a:p>
            <a:pPr lvl="1"/>
            <a:r>
              <a:rPr lang="en-GB" dirty="0" smtClean="0"/>
              <a:t>What would be the use of this data? Cannot be used for statistics?</a:t>
            </a:r>
          </a:p>
          <a:p>
            <a:pPr lvl="1"/>
            <a:endParaRPr lang="en-GB" dirty="0"/>
          </a:p>
          <a:p>
            <a:r>
              <a:rPr lang="en-GB" dirty="0" smtClean="0"/>
              <a:t>Distinction between ID and Quant file is mostly just the use of the quant columns – why not just make them null?</a:t>
            </a:r>
          </a:p>
          <a:p>
            <a:endParaRPr lang="en-GB" dirty="0"/>
          </a:p>
          <a:p>
            <a:r>
              <a:rPr lang="en-GB" dirty="0" smtClean="0"/>
              <a:t>If distinction between Complete and Summary is desirable, why not split into Protein table vs all three tables are per proposed design in metabolomics 1.1 (following slides)</a:t>
            </a:r>
          </a:p>
          <a:p>
            <a:endParaRPr lang="en-GB" dirty="0"/>
          </a:p>
          <a:p>
            <a:r>
              <a:rPr lang="en-GB" dirty="0" smtClean="0"/>
              <a:t>Downsides of this approach:</a:t>
            </a:r>
          </a:p>
          <a:p>
            <a:pPr lvl="1"/>
            <a:r>
              <a:rPr lang="en-GB" dirty="0" err="1" smtClean="0"/>
              <a:t>Phospho</a:t>
            </a:r>
            <a:r>
              <a:rPr lang="en-GB" dirty="0" smtClean="0"/>
              <a:t>-proteomics Summary file would not really work; but want to encourage most exporters to go for Complete files anyway, so long as reporting is not so onerous</a:t>
            </a:r>
          </a:p>
          <a:p>
            <a:pPr lvl="1"/>
            <a:endParaRPr lang="en-GB" dirty="0"/>
          </a:p>
        </p:txBody>
      </p:sp>
    </p:spTree>
    <p:extLst>
      <p:ext uri="{BB962C8B-B14F-4D97-AF65-F5344CB8AC3E}">
        <p14:creationId xmlns:p14="http://schemas.microsoft.com/office/powerpoint/2010/main" val="113597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Metabolomics v1.1 Design</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SMF</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SME</a:t>
            </a:r>
            <a:endParaRPr lang="en-GB" dirty="0"/>
          </a:p>
        </p:txBody>
      </p:sp>
      <p:sp>
        <p:nvSpPr>
          <p:cNvPr id="8" name="Rectangle 7"/>
          <p:cNvSpPr/>
          <p:nvPr/>
        </p:nvSpPr>
        <p:spPr>
          <a:xfrm>
            <a:off x="146546" y="1975495"/>
            <a:ext cx="2533435"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485232" cy="369332"/>
          </a:xfrm>
          <a:prstGeom prst="rect">
            <a:avLst/>
          </a:prstGeom>
          <a:noFill/>
        </p:spPr>
        <p:txBody>
          <a:bodyPr wrap="none" rtlCol="0">
            <a:spAutoFit/>
          </a:bodyPr>
          <a:lstStyle/>
          <a:p>
            <a:r>
              <a:rPr lang="en-GB" dirty="0" smtClean="0"/>
              <a:t>Metabolomics Complete</a:t>
            </a:r>
            <a:endParaRPr lang="en-GB" dirty="0"/>
          </a:p>
        </p:txBody>
      </p:sp>
      <p:sp>
        <p:nvSpPr>
          <p:cNvPr id="10" name="TextBox 9"/>
          <p:cNvSpPr txBox="1"/>
          <p:nvPr/>
        </p:nvSpPr>
        <p:spPr>
          <a:xfrm>
            <a:off x="2679983" y="3377449"/>
            <a:ext cx="4432300" cy="738664"/>
          </a:xfrm>
          <a:prstGeom prst="rect">
            <a:avLst/>
          </a:prstGeom>
          <a:noFill/>
        </p:spPr>
        <p:txBody>
          <a:bodyPr wrap="square" rtlCol="0">
            <a:spAutoFit/>
          </a:bodyPr>
          <a:lstStyle/>
          <a:p>
            <a:r>
              <a:rPr lang="en-GB" sz="1400" dirty="0" smtClean="0"/>
              <a:t>“Final” quantified small molecules of interest e.g. including aggregation across adduct forms or different charge states </a:t>
            </a:r>
            <a:r>
              <a:rPr lang="en-GB" sz="1400" dirty="0" err="1" smtClean="0"/>
              <a:t>etc</a:t>
            </a:r>
            <a:endParaRPr lang="en-GB" sz="1400" dirty="0"/>
          </a:p>
        </p:txBody>
      </p:sp>
      <p:sp>
        <p:nvSpPr>
          <p:cNvPr id="11" name="TextBox 10"/>
          <p:cNvSpPr txBox="1"/>
          <p:nvPr/>
        </p:nvSpPr>
        <p:spPr>
          <a:xfrm>
            <a:off x="2679983" y="4520606"/>
            <a:ext cx="4095417" cy="307777"/>
          </a:xfrm>
          <a:prstGeom prst="rect">
            <a:avLst/>
          </a:prstGeom>
          <a:noFill/>
        </p:spPr>
        <p:txBody>
          <a:bodyPr wrap="none" rtlCol="0">
            <a:spAutoFit/>
          </a:bodyPr>
          <a:lstStyle/>
          <a:p>
            <a:r>
              <a:rPr lang="en-GB" sz="1400" dirty="0" smtClean="0"/>
              <a:t>Features quantified in MS e.g. individual adduct form </a:t>
            </a:r>
            <a:endParaRPr lang="en-GB" sz="1400" dirty="0"/>
          </a:p>
        </p:txBody>
      </p:sp>
      <p:sp>
        <p:nvSpPr>
          <p:cNvPr id="12" name="TextBox 11"/>
          <p:cNvSpPr txBox="1"/>
          <p:nvPr/>
        </p:nvSpPr>
        <p:spPr>
          <a:xfrm>
            <a:off x="2679982" y="5495097"/>
            <a:ext cx="3540200" cy="307777"/>
          </a:xfrm>
          <a:prstGeom prst="rect">
            <a:avLst/>
          </a:prstGeom>
          <a:noFill/>
        </p:spPr>
        <p:txBody>
          <a:bodyPr wrap="none" rtlCol="0">
            <a:spAutoFit/>
          </a:bodyPr>
          <a:lstStyle/>
          <a:p>
            <a:r>
              <a:rPr lang="en-GB" sz="1400" dirty="0" smtClean="0"/>
              <a:t>Evidence stream for identification of molecule</a:t>
            </a:r>
            <a:endParaRPr lang="en-GB" sz="1400" dirty="0"/>
          </a:p>
        </p:txBody>
      </p:sp>
      <p:sp>
        <p:nvSpPr>
          <p:cNvPr id="13" name="TextBox 12"/>
          <p:cNvSpPr txBox="1"/>
          <p:nvPr/>
        </p:nvSpPr>
        <p:spPr>
          <a:xfrm>
            <a:off x="7336184" y="3669929"/>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14" name="TextBox 13"/>
          <p:cNvSpPr txBox="1"/>
          <p:nvPr/>
        </p:nvSpPr>
        <p:spPr>
          <a:xfrm>
            <a:off x="7343026" y="2607001"/>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7220446" y="2068560"/>
            <a:ext cx="2533435" cy="24520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268651" y="2115690"/>
            <a:ext cx="2469266" cy="369332"/>
          </a:xfrm>
          <a:prstGeom prst="rect">
            <a:avLst/>
          </a:prstGeom>
          <a:noFill/>
        </p:spPr>
        <p:txBody>
          <a:bodyPr wrap="none" rtlCol="0">
            <a:spAutoFit/>
          </a:bodyPr>
          <a:lstStyle/>
          <a:p>
            <a:r>
              <a:rPr lang="en-GB" dirty="0" smtClean="0"/>
              <a:t>Metabolomics Summary</a:t>
            </a:r>
            <a:endParaRPr lang="en-GB" dirty="0"/>
          </a:p>
        </p:txBody>
      </p:sp>
    </p:spTree>
    <p:extLst>
      <p:ext uri="{BB962C8B-B14F-4D97-AF65-F5344CB8AC3E}">
        <p14:creationId xmlns:p14="http://schemas.microsoft.com/office/powerpoint/2010/main" val="172421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Proteomics v1.1 design-proposed</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Peptide</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8" name="Rectangle 7"/>
          <p:cNvSpPr/>
          <p:nvPr/>
        </p:nvSpPr>
        <p:spPr>
          <a:xfrm>
            <a:off x="146547" y="2022625"/>
            <a:ext cx="2342653" cy="40479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199320" cy="369332"/>
          </a:xfrm>
          <a:prstGeom prst="rect">
            <a:avLst/>
          </a:prstGeom>
          <a:noFill/>
        </p:spPr>
        <p:txBody>
          <a:bodyPr wrap="none" rtlCol="0">
            <a:spAutoFit/>
          </a:bodyPr>
          <a:lstStyle/>
          <a:p>
            <a:r>
              <a:rPr lang="en-GB" dirty="0" smtClean="0"/>
              <a:t>Proteomics Complete</a:t>
            </a:r>
            <a:endParaRPr lang="en-GB" dirty="0"/>
          </a:p>
        </p:txBody>
      </p:sp>
      <p:sp>
        <p:nvSpPr>
          <p:cNvPr id="10" name="TextBox 9"/>
          <p:cNvSpPr txBox="1"/>
          <p:nvPr/>
        </p:nvSpPr>
        <p:spPr>
          <a:xfrm>
            <a:off x="2604937" y="3377449"/>
            <a:ext cx="4432300" cy="461665"/>
          </a:xfrm>
          <a:prstGeom prst="rect">
            <a:avLst/>
          </a:prstGeom>
          <a:noFill/>
        </p:spPr>
        <p:txBody>
          <a:bodyPr wrap="square" rtlCol="0">
            <a:spAutoFit/>
          </a:bodyPr>
          <a:lstStyle/>
          <a:p>
            <a:r>
              <a:rPr lang="en-GB" sz="1200" dirty="0" smtClean="0"/>
              <a:t>“Final” quantified small molecules of interest e.g. including aggregation across adduct forms or different charge states </a:t>
            </a:r>
            <a:r>
              <a:rPr lang="en-GB" sz="1200" dirty="0" err="1" smtClean="0"/>
              <a:t>etc</a:t>
            </a:r>
            <a:endParaRPr lang="en-GB" sz="1200" dirty="0"/>
          </a:p>
        </p:txBody>
      </p:sp>
      <p:sp>
        <p:nvSpPr>
          <p:cNvPr id="11" name="TextBox 10"/>
          <p:cNvSpPr txBox="1"/>
          <p:nvPr/>
        </p:nvSpPr>
        <p:spPr>
          <a:xfrm>
            <a:off x="2604936" y="4232570"/>
            <a:ext cx="4126063" cy="830997"/>
          </a:xfrm>
          <a:prstGeom prst="rect">
            <a:avLst/>
          </a:prstGeom>
          <a:noFill/>
        </p:spPr>
        <p:txBody>
          <a:bodyPr wrap="square" rtlCol="0">
            <a:spAutoFit/>
          </a:bodyPr>
          <a:lstStyle/>
          <a:p>
            <a:r>
              <a:rPr lang="en-GB" sz="1200" dirty="0" smtClean="0"/>
              <a:t>In case of ID only files, abundance columns are nulled; force exporters to add layer aggregating PSMs into peptides (e.g. mzIdentML already has a peptide section anyway, so this is really the same work). </a:t>
            </a:r>
            <a:endParaRPr lang="en-GB" sz="1200" dirty="0"/>
          </a:p>
        </p:txBody>
      </p:sp>
      <p:sp>
        <p:nvSpPr>
          <p:cNvPr id="12" name="TextBox 11"/>
          <p:cNvSpPr txBox="1"/>
          <p:nvPr/>
        </p:nvSpPr>
        <p:spPr>
          <a:xfrm>
            <a:off x="2604936" y="5495097"/>
            <a:ext cx="3948264" cy="1015663"/>
          </a:xfrm>
          <a:prstGeom prst="rect">
            <a:avLst/>
          </a:prstGeom>
          <a:noFill/>
        </p:spPr>
        <p:txBody>
          <a:bodyPr wrap="square" rtlCol="0">
            <a:spAutoFit/>
          </a:bodyPr>
          <a:lstStyle/>
          <a:p>
            <a:r>
              <a:rPr lang="en-GB" sz="1200" dirty="0" smtClean="0"/>
              <a:t>1.0 specs imply that PSMs are mandatory for quant, which will be a big pain for some quant software;</a:t>
            </a:r>
            <a:r>
              <a:rPr lang="en-GB" sz="1200" b="1" dirty="0" smtClean="0"/>
              <a:t> I would vote to make PSM table optional, say with a Boolean flag in the metadata for </a:t>
            </a:r>
            <a:r>
              <a:rPr lang="en-GB" sz="1200" b="1" dirty="0" err="1" smtClean="0"/>
              <a:t>PSM_reported</a:t>
            </a:r>
            <a:r>
              <a:rPr lang="en-GB" sz="1200" b="1" dirty="0" smtClean="0"/>
              <a:t> = “</a:t>
            </a:r>
            <a:r>
              <a:rPr lang="en-GB" sz="1200" b="1" dirty="0" err="1" smtClean="0"/>
              <a:t>true|false</a:t>
            </a:r>
            <a:r>
              <a:rPr lang="en-GB" sz="1200" b="1" dirty="0" smtClean="0"/>
              <a:t>” (MORE DISCUSSION NEEDED*)</a:t>
            </a:r>
            <a:endParaRPr lang="en-GB" sz="1200" b="1" dirty="0"/>
          </a:p>
        </p:txBody>
      </p:sp>
      <p:sp>
        <p:nvSpPr>
          <p:cNvPr id="13" name="TextBox 12"/>
          <p:cNvSpPr txBox="1"/>
          <p:nvPr/>
        </p:nvSpPr>
        <p:spPr>
          <a:xfrm>
            <a:off x="7097751" y="36463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4" name="TextBox 13"/>
          <p:cNvSpPr txBox="1"/>
          <p:nvPr/>
        </p:nvSpPr>
        <p:spPr>
          <a:xfrm>
            <a:off x="7104593" y="25834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6982014" y="2092125"/>
            <a:ext cx="2342653" cy="21369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030218" y="2092125"/>
            <a:ext cx="2183355" cy="369332"/>
          </a:xfrm>
          <a:prstGeom prst="rect">
            <a:avLst/>
          </a:prstGeom>
          <a:noFill/>
        </p:spPr>
        <p:txBody>
          <a:bodyPr wrap="none" rtlCol="0">
            <a:spAutoFit/>
          </a:bodyPr>
          <a:lstStyle/>
          <a:p>
            <a:r>
              <a:rPr lang="en-GB" dirty="0" smtClean="0"/>
              <a:t>Proteomics Summary</a:t>
            </a:r>
            <a:endParaRPr lang="en-GB" dirty="0"/>
          </a:p>
        </p:txBody>
      </p:sp>
      <p:sp>
        <p:nvSpPr>
          <p:cNvPr id="3" name="TextBox 2"/>
          <p:cNvSpPr txBox="1"/>
          <p:nvPr/>
        </p:nvSpPr>
        <p:spPr>
          <a:xfrm>
            <a:off x="7104593" y="4465316"/>
            <a:ext cx="4599432" cy="2492990"/>
          </a:xfrm>
          <a:prstGeom prst="rect">
            <a:avLst/>
          </a:prstGeom>
          <a:noFill/>
        </p:spPr>
        <p:txBody>
          <a:bodyPr wrap="square" rtlCol="0">
            <a:spAutoFit/>
          </a:bodyPr>
          <a:lstStyle/>
          <a:p>
            <a:r>
              <a:rPr lang="en-GB" sz="1200" dirty="0" smtClean="0"/>
              <a:t>*Additional notes: In an ideal world, we would have data at all three levels in a complete file. The linkage between layers in 1.0 is not explicitly specified.  It is implied that PSMs reporting a given sequence and protein accession have been used to identify the given peptide or protein. This is okay, so long as the exporting tool doesn’t report PSMs not passing the threshold. In general, this could be an issue with mzTab files, since there is no concept of </a:t>
            </a:r>
            <a:r>
              <a:rPr lang="en-GB" sz="1200" dirty="0" err="1" smtClean="0"/>
              <a:t>pass_threshold</a:t>
            </a:r>
            <a:r>
              <a:rPr lang="en-GB" sz="1200" dirty="0" smtClean="0"/>
              <a:t> = true. If in mzTab 1.1, explicit links are added between layers then a peptide section could have zero references to the PSM section. This would pass validation (presumably?), but would it cause other problems downstream? This is no better in mzTab 1.0 anyway, since export software could still choose not to report PSMs or report PSMs inconsistent with peptide or protein list.</a:t>
            </a:r>
            <a:endParaRPr lang="en-GB" dirty="0"/>
          </a:p>
        </p:txBody>
      </p:sp>
    </p:spTree>
    <p:extLst>
      <p:ext uri="{BB962C8B-B14F-4D97-AF65-F5344CB8AC3E}">
        <p14:creationId xmlns:p14="http://schemas.microsoft.com/office/powerpoint/2010/main" val="33690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Experimental design </a:t>
            </a:r>
            <a:r>
              <a:rPr lang="en-GB" dirty="0" smtClean="0"/>
              <a:t>modelling replicates</a:t>
            </a:r>
            <a:endParaRPr lang="en-GB" dirty="0"/>
          </a:p>
        </p:txBody>
      </p:sp>
      <p:sp>
        <p:nvSpPr>
          <p:cNvPr id="3" name="Content Placeholder 2"/>
          <p:cNvSpPr>
            <a:spLocks noGrp="1"/>
          </p:cNvSpPr>
          <p:nvPr>
            <p:ph idx="1"/>
          </p:nvPr>
        </p:nvSpPr>
        <p:spPr>
          <a:xfrm>
            <a:off x="838200" y="1825625"/>
            <a:ext cx="5753100" cy="2886075"/>
          </a:xfrm>
        </p:spPr>
        <p:txBody>
          <a:bodyPr>
            <a:normAutofit fontScale="85000" lnSpcReduction="20000"/>
          </a:bodyPr>
          <a:lstStyle/>
          <a:p>
            <a:r>
              <a:rPr lang="en-GB" dirty="0" smtClean="0"/>
              <a:t>Assay is in effect measurements made from a sample of interest, using MS</a:t>
            </a:r>
          </a:p>
          <a:p>
            <a:endParaRPr lang="en-GB" dirty="0" smtClean="0"/>
          </a:p>
          <a:p>
            <a:r>
              <a:rPr lang="en-GB" dirty="0" smtClean="0"/>
              <a:t>Different (bio or tech) replicates are modelled as different assays</a:t>
            </a:r>
          </a:p>
          <a:p>
            <a:endParaRPr lang="en-GB" dirty="0" smtClean="0"/>
          </a:p>
          <a:p>
            <a:r>
              <a:rPr lang="en-GB" dirty="0" smtClean="0"/>
              <a:t>Technical replicates usually multiple </a:t>
            </a:r>
            <a:r>
              <a:rPr lang="en-GB" dirty="0" err="1" smtClean="0"/>
              <a:t>ms_runs</a:t>
            </a:r>
            <a:r>
              <a:rPr lang="en-GB" dirty="0" smtClean="0"/>
              <a:t> </a:t>
            </a:r>
          </a:p>
          <a:p>
            <a:endParaRPr lang="en-GB" dirty="0"/>
          </a:p>
        </p:txBody>
      </p:sp>
      <p:cxnSp>
        <p:nvCxnSpPr>
          <p:cNvPr id="4" name="Straight Arrow Connector 3"/>
          <p:cNvCxnSpPr>
            <a:stCxn id="10" idx="2"/>
            <a:endCxn id="17" idx="0"/>
          </p:cNvCxnSpPr>
          <p:nvPr/>
        </p:nvCxnSpPr>
        <p:spPr>
          <a:xfrm flipH="1">
            <a:off x="8837490" y="2072244"/>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3" idx="2"/>
            <a:endCxn id="18" idx="0"/>
          </p:cNvCxnSpPr>
          <p:nvPr/>
        </p:nvCxnSpPr>
        <p:spPr>
          <a:xfrm flipH="1">
            <a:off x="10196396" y="20600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2"/>
            <a:endCxn id="16" idx="0"/>
          </p:cNvCxnSpPr>
          <p:nvPr/>
        </p:nvCxnSpPr>
        <p:spPr>
          <a:xfrm flipH="1">
            <a:off x="7456532" y="20722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4143"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7754143"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9" name="Straight Arrow Connector 8"/>
          <p:cNvCxnSpPr>
            <a:stCxn id="7" idx="2"/>
            <a:endCxn id="8" idx="0"/>
          </p:cNvCxnSpPr>
          <p:nvPr/>
        </p:nvCxnSpPr>
        <p:spPr>
          <a:xfrm>
            <a:off x="8301913"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73249"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1" name="TextBox 10"/>
          <p:cNvSpPr txBox="1"/>
          <p:nvPr/>
        </p:nvSpPr>
        <p:spPr>
          <a:xfrm>
            <a:off x="9173249"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2" name="Straight Arrow Connector 11"/>
          <p:cNvCxnSpPr>
            <a:stCxn id="10" idx="2"/>
            <a:endCxn id="11" idx="0"/>
          </p:cNvCxnSpPr>
          <p:nvPr/>
        </p:nvCxnSpPr>
        <p:spPr>
          <a:xfrm>
            <a:off x="9721019"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94007" y="16906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14" name="TextBox 13"/>
          <p:cNvSpPr txBox="1"/>
          <p:nvPr/>
        </p:nvSpPr>
        <p:spPr>
          <a:xfrm>
            <a:off x="10494007" y="26045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15" name="Straight Arrow Connector 14"/>
          <p:cNvCxnSpPr>
            <a:stCxn id="13" idx="2"/>
            <a:endCxn id="14" idx="0"/>
          </p:cNvCxnSpPr>
          <p:nvPr/>
        </p:nvCxnSpPr>
        <p:spPr>
          <a:xfrm>
            <a:off x="11041777" y="20600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8762" y="33864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7" name="TextBox 16"/>
          <p:cNvSpPr txBox="1"/>
          <p:nvPr/>
        </p:nvSpPr>
        <p:spPr>
          <a:xfrm>
            <a:off x="8289720" y="3395919"/>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8" name="TextBox 17"/>
          <p:cNvSpPr txBox="1"/>
          <p:nvPr/>
        </p:nvSpPr>
        <p:spPr>
          <a:xfrm>
            <a:off x="9648626" y="33742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9" name="TextBox 18"/>
          <p:cNvSpPr txBox="1"/>
          <p:nvPr/>
        </p:nvSpPr>
        <p:spPr>
          <a:xfrm>
            <a:off x="103926" y="4950936"/>
            <a:ext cx="11884874" cy="1754326"/>
          </a:xfrm>
          <a:prstGeom prst="rect">
            <a:avLst/>
          </a:prstGeom>
          <a:noFill/>
        </p:spPr>
        <p:txBody>
          <a:bodyPr wrap="square" rtlCol="0">
            <a:spAutoFit/>
          </a:bodyPr>
          <a:lstStyle/>
          <a:p>
            <a:r>
              <a:rPr lang="en-US" b="1" dirty="0" smtClean="0"/>
              <a:t>mzTab 1.0 specs:</a:t>
            </a:r>
          </a:p>
          <a:p>
            <a:r>
              <a:rPr lang="en-US" dirty="0" smtClean="0"/>
              <a:t>Clear </a:t>
            </a:r>
            <a:r>
              <a:rPr lang="en-US" dirty="0"/>
              <a:t>definitions of biological and technical replicates are difficult to provide as these are somewhat dependent upon the biological domain. However, we use the following general definitions in mzTab.</a:t>
            </a:r>
            <a:endParaRPr lang="en-GB" dirty="0"/>
          </a:p>
          <a:p>
            <a:r>
              <a:rPr lang="en-US" dirty="0"/>
              <a:t> </a:t>
            </a:r>
            <a:endParaRPr lang="en-GB" dirty="0"/>
          </a:p>
          <a:p>
            <a:pPr lvl="0"/>
            <a:r>
              <a:rPr lang="en-US" dirty="0"/>
              <a:t>Biological replicates are where different samples have been analyzed by MS.</a:t>
            </a:r>
            <a:endParaRPr lang="en-GB" dirty="0"/>
          </a:p>
          <a:p>
            <a:pPr lvl="0"/>
            <a:r>
              <a:rPr lang="en-US" dirty="0"/>
              <a:t>Technical replicates are where same samples are analyzed multiple times by (LC)-MS</a:t>
            </a:r>
            <a:r>
              <a:rPr lang="en-US" dirty="0" smtClean="0"/>
              <a:t>.</a:t>
            </a:r>
            <a:endParaRPr lang="en-GB" dirty="0"/>
          </a:p>
        </p:txBody>
      </p:sp>
    </p:spTree>
    <p:extLst>
      <p:ext uri="{BB962C8B-B14F-4D97-AF65-F5344CB8AC3E}">
        <p14:creationId xmlns:p14="http://schemas.microsoft.com/office/powerpoint/2010/main" val="303564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4" name="TextBox 53"/>
          <p:cNvSpPr txBox="1"/>
          <p:nvPr/>
        </p:nvSpPr>
        <p:spPr>
          <a:xfrm>
            <a:off x="9518332" y="5120341"/>
            <a:ext cx="2451100" cy="923330"/>
          </a:xfrm>
          <a:prstGeom prst="rect">
            <a:avLst/>
          </a:prstGeom>
          <a:noFill/>
        </p:spPr>
        <p:txBody>
          <a:bodyPr wrap="square" rtlCol="0">
            <a:spAutoFit/>
          </a:bodyPr>
          <a:lstStyle/>
          <a:p>
            <a:r>
              <a:rPr lang="en-GB" i="1" dirty="0" smtClean="0"/>
              <a:t>Samples are always optional and can have additional attributes</a:t>
            </a:r>
            <a:endParaRPr lang="en-GB" i="1" dirty="0"/>
          </a:p>
        </p:txBody>
      </p:sp>
    </p:spTree>
    <p:extLst>
      <p:ext uri="{BB962C8B-B14F-4D97-AF65-F5344CB8AC3E}">
        <p14:creationId xmlns:p14="http://schemas.microsoft.com/office/powerpoint/2010/main" val="131061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bio reps, no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3</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4</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5</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6</a:t>
            </a:r>
            <a:endParaRPr lang="en-GB" i="1" dirty="0"/>
          </a:p>
        </p:txBody>
      </p:sp>
    </p:spTree>
    <p:extLst>
      <p:ext uri="{BB962C8B-B14F-4D97-AF65-F5344CB8AC3E}">
        <p14:creationId xmlns:p14="http://schemas.microsoft.com/office/powerpoint/2010/main" val="31019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a:off x="2977319" y="3607832"/>
            <a:ext cx="1538588"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48" idx="0"/>
          </p:cNvCxnSpPr>
          <p:nvPr/>
        </p:nvCxnSpPr>
        <p:spPr>
          <a:xfrm flipH="1">
            <a:off x="2293164" y="3595608"/>
            <a:ext cx="2004913" cy="192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a:off x="1558213" y="3607832"/>
            <a:ext cx="734951"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58212" y="2146339"/>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963224" y="414690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607832"/>
            <a:ext cx="952781"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cxnSp>
        <p:nvCxnSpPr>
          <p:cNvPr id="14" name="Straight Arrow Connector 13"/>
          <p:cNvCxnSpPr>
            <a:stCxn id="12" idx="2"/>
            <a:endCxn id="8" idx="0"/>
          </p:cNvCxnSpPr>
          <p:nvPr/>
        </p:nvCxnSpPr>
        <p:spPr>
          <a:xfrm flipH="1">
            <a:off x="2510994" y="3607832"/>
            <a:ext cx="466325"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2262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cxnSp>
        <p:nvCxnSpPr>
          <p:cNvPr id="25" name="Straight Arrow Connector 24"/>
          <p:cNvCxnSpPr>
            <a:stCxn id="4" idx="2"/>
            <a:endCxn id="5" idx="0"/>
          </p:cNvCxnSpPr>
          <p:nvPr/>
        </p:nvCxnSpPr>
        <p:spPr>
          <a:xfrm flipH="1">
            <a:off x="1558213" y="2515671"/>
            <a:ext cx="850553" cy="72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0" idx="2"/>
            <a:endCxn id="12" idx="0"/>
          </p:cNvCxnSpPr>
          <p:nvPr/>
        </p:nvCxnSpPr>
        <p:spPr>
          <a:xfrm flipH="1">
            <a:off x="2977319" y="2489337"/>
            <a:ext cx="2086357"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408766" y="2515671"/>
            <a:ext cx="1889311" cy="71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45394"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3968137"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6" name="TextBox 55"/>
          <p:cNvSpPr txBox="1"/>
          <p:nvPr/>
        </p:nvSpPr>
        <p:spPr>
          <a:xfrm>
            <a:off x="5000461"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57" name="Title 1"/>
          <p:cNvSpPr txBox="1">
            <a:spLocks/>
          </p:cNvSpPr>
          <p:nvPr/>
        </p:nvSpPr>
        <p:spPr>
          <a:xfrm>
            <a:off x="290430" y="281702"/>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Experimental design </a:t>
            </a:r>
            <a:br>
              <a:rPr lang="en-GB" b="1" dirty="0" smtClean="0"/>
            </a:br>
            <a:r>
              <a:rPr lang="en-GB" dirty="0" smtClean="0"/>
              <a:t>Duplex SILAC 2 tech reps</a:t>
            </a:r>
            <a:endParaRPr lang="en-GB" dirty="0"/>
          </a:p>
        </p:txBody>
      </p:sp>
      <p:sp>
        <p:nvSpPr>
          <p:cNvPr id="58" name="TextBox 57"/>
          <p:cNvSpPr txBox="1"/>
          <p:nvPr/>
        </p:nvSpPr>
        <p:spPr>
          <a:xfrm>
            <a:off x="3859223" y="4119501"/>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60" name="Straight Arrow Connector 59"/>
          <p:cNvCxnSpPr>
            <a:stCxn id="21" idx="2"/>
            <a:endCxn id="58" idx="0"/>
          </p:cNvCxnSpPr>
          <p:nvPr/>
        </p:nvCxnSpPr>
        <p:spPr>
          <a:xfrm>
            <a:off x="4298077" y="3595608"/>
            <a:ext cx="108916" cy="52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2"/>
            <a:endCxn id="49" idx="0"/>
          </p:cNvCxnSpPr>
          <p:nvPr/>
        </p:nvCxnSpPr>
        <p:spPr>
          <a:xfrm flipH="1">
            <a:off x="4515907" y="3607832"/>
            <a:ext cx="1032324"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13122" y="2120005"/>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cxnSp>
        <p:nvCxnSpPr>
          <p:cNvPr id="72" name="Straight Arrow Connector 71"/>
          <p:cNvCxnSpPr>
            <a:stCxn id="70" idx="2"/>
            <a:endCxn id="56" idx="0"/>
          </p:cNvCxnSpPr>
          <p:nvPr/>
        </p:nvCxnSpPr>
        <p:spPr>
          <a:xfrm>
            <a:off x="5063676" y="2489337"/>
            <a:ext cx="484555"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580554" y="1007585"/>
            <a:ext cx="5029912" cy="5632311"/>
          </a:xfrm>
          <a:prstGeom prst="rect">
            <a:avLst/>
          </a:prstGeom>
          <a:noFill/>
        </p:spPr>
        <p:txBody>
          <a:bodyPr wrap="square" rtlCol="0">
            <a:spAutoFit/>
          </a:bodyPr>
          <a:lstStyle/>
          <a:p>
            <a:r>
              <a:rPr lang="en-GB" i="1" dirty="0" smtClean="0"/>
              <a:t>mzTab 1.0 is unclear on what SV quants should include in this case</a:t>
            </a:r>
          </a:p>
          <a:p>
            <a:endParaRPr lang="en-GB" i="1" dirty="0"/>
          </a:p>
          <a:p>
            <a:r>
              <a:rPr lang="en-GB" i="1" dirty="0" smtClean="0"/>
              <a:t>Assay quants are supposed to encode ratios as “raw quant values”. At protein-level, this would imply ratio could/should be encoded as follows, but it is unclear:</a:t>
            </a:r>
          </a:p>
          <a:p>
            <a:endParaRPr lang="en-GB" i="1" dirty="0"/>
          </a:p>
          <a:p>
            <a:r>
              <a:rPr lang="en-GB" i="1" dirty="0"/>
              <a:t> </a:t>
            </a:r>
            <a:r>
              <a:rPr lang="en-GB" i="1" dirty="0" smtClean="0"/>
              <a:t>                         A1     A2      A3     A4       </a:t>
            </a:r>
            <a:r>
              <a:rPr lang="en-GB" b="1" i="1" dirty="0" smtClean="0"/>
              <a:t>SV1     SV2</a:t>
            </a:r>
          </a:p>
          <a:p>
            <a:r>
              <a:rPr lang="en-GB" i="1" dirty="0" smtClean="0"/>
              <a:t>Protein 1           1      2.7      1      2.8         </a:t>
            </a:r>
            <a:r>
              <a:rPr lang="en-GB" b="1" i="1" dirty="0" smtClean="0"/>
              <a:t>1        2.75</a:t>
            </a:r>
          </a:p>
          <a:p>
            <a:r>
              <a:rPr lang="en-GB" i="1" dirty="0" smtClean="0"/>
              <a:t>Protein 2           1      3.1     1       3.4         </a:t>
            </a:r>
            <a:r>
              <a:rPr lang="en-GB" b="1" i="1" dirty="0" smtClean="0"/>
              <a:t>1        3.25</a:t>
            </a:r>
          </a:p>
          <a:p>
            <a:endParaRPr lang="en-GB" b="1" i="1" dirty="0"/>
          </a:p>
          <a:p>
            <a:endParaRPr lang="en-GB" b="1" i="1" dirty="0" smtClean="0"/>
          </a:p>
          <a:p>
            <a:r>
              <a:rPr lang="en-GB" i="1" dirty="0" smtClean="0"/>
              <a:t>SILAC and </a:t>
            </a:r>
            <a:r>
              <a:rPr lang="en-GB" i="1" dirty="0" err="1" smtClean="0"/>
              <a:t>iTRAQ</a:t>
            </a:r>
            <a:r>
              <a:rPr lang="en-GB" i="1" dirty="0" smtClean="0"/>
              <a:t> mzTab 1.0 files show actual abundance quant values for all assays, but this is not the true data from most software approaches (SILAC at least), often uses median peptide ratio, so it is not meaningful to put raw quants in via this mechanism</a:t>
            </a:r>
            <a:endParaRPr lang="en-GB" i="1" dirty="0"/>
          </a:p>
          <a:p>
            <a:endParaRPr lang="en-GB" b="1" i="1" dirty="0"/>
          </a:p>
        </p:txBody>
      </p:sp>
    </p:spTree>
    <p:extLst>
      <p:ext uri="{BB962C8B-B14F-4D97-AF65-F5344CB8AC3E}">
        <p14:creationId xmlns:p14="http://schemas.microsoft.com/office/powerpoint/2010/main" val="50875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Question</a:t>
            </a:r>
            <a:r>
              <a:rPr lang="en-GB" dirty="0" smtClean="0"/>
              <a:t> – encoding bio versus technical replicates?</a:t>
            </a:r>
            <a:endParaRPr lang="en-GB" dirty="0"/>
          </a:p>
        </p:txBody>
      </p:sp>
      <p:sp>
        <p:nvSpPr>
          <p:cNvPr id="3" name="Content Placeholder 2"/>
          <p:cNvSpPr>
            <a:spLocks noGrp="1"/>
          </p:cNvSpPr>
          <p:nvPr>
            <p:ph idx="1"/>
          </p:nvPr>
        </p:nvSpPr>
        <p:spPr/>
        <p:txBody>
          <a:bodyPr/>
          <a:lstStyle/>
          <a:p>
            <a:r>
              <a:rPr lang="en-GB" dirty="0" smtClean="0"/>
              <a:t>Issue #30 on GitHub</a:t>
            </a:r>
          </a:p>
          <a:p>
            <a:endParaRPr lang="en-GB" dirty="0"/>
          </a:p>
          <a:p>
            <a:r>
              <a:rPr lang="en-GB" dirty="0" smtClean="0"/>
              <a:t>Seems hard to encode at SV, assay or </a:t>
            </a:r>
            <a:r>
              <a:rPr lang="en-GB" dirty="0" err="1" smtClean="0"/>
              <a:t>ms_run</a:t>
            </a:r>
            <a:r>
              <a:rPr lang="en-GB" dirty="0" smtClean="0"/>
              <a:t> level</a:t>
            </a:r>
          </a:p>
          <a:p>
            <a:pPr lvl="1"/>
            <a:r>
              <a:rPr lang="en-GB" dirty="0" smtClean="0"/>
              <a:t>Assay and </a:t>
            </a:r>
            <a:r>
              <a:rPr lang="en-GB" dirty="0" err="1" smtClean="0"/>
              <a:t>ms_run</a:t>
            </a:r>
            <a:r>
              <a:rPr lang="en-GB" dirty="0" smtClean="0"/>
              <a:t> can be re-used within file for different designs</a:t>
            </a:r>
          </a:p>
          <a:p>
            <a:pPr lvl="1"/>
            <a:r>
              <a:rPr lang="en-GB" dirty="0" smtClean="0"/>
              <a:t>SV could say whether it contains bio and/or tech reps, but seems hard to flag which is which</a:t>
            </a:r>
          </a:p>
          <a:p>
            <a:pPr lvl="1"/>
            <a:endParaRPr lang="en-GB" dirty="0"/>
          </a:p>
          <a:p>
            <a:r>
              <a:rPr lang="en-GB" dirty="0" smtClean="0"/>
              <a:t>Given this is complex – seems that enforcing if exporters wish to communicate a distinction between bio and tech reps, can be done via the </a:t>
            </a:r>
            <a:r>
              <a:rPr lang="en-GB" b="1" dirty="0" smtClean="0"/>
              <a:t>multiplicity of connections </a:t>
            </a:r>
            <a:r>
              <a:rPr lang="en-GB" dirty="0" smtClean="0"/>
              <a:t>to </a:t>
            </a:r>
            <a:r>
              <a:rPr lang="en-GB" b="1" dirty="0" smtClean="0"/>
              <a:t>samples </a:t>
            </a:r>
            <a:r>
              <a:rPr lang="en-GB" dirty="0" smtClean="0"/>
              <a:t>as on previous slides</a:t>
            </a:r>
            <a:endParaRPr lang="en-GB" b="1" dirty="0"/>
          </a:p>
        </p:txBody>
      </p:sp>
    </p:spTree>
    <p:extLst>
      <p:ext uri="{BB962C8B-B14F-4D97-AF65-F5344CB8AC3E}">
        <p14:creationId xmlns:p14="http://schemas.microsoft.com/office/powerpoint/2010/main" val="206768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1870</Words>
  <Application>Microsoft Office PowerPoint</Application>
  <PresentationFormat>Widescreen</PresentationFormat>
  <Paragraphs>246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Arial</vt:lpstr>
      <vt:lpstr>Calibri</vt:lpstr>
      <vt:lpstr>Calibri Light</vt:lpstr>
      <vt:lpstr>Courier New</vt:lpstr>
      <vt:lpstr>Times New Roman</vt:lpstr>
      <vt:lpstr>Office Theme</vt:lpstr>
      <vt:lpstr>Version 1.0 Design - Proteomics</vt:lpstr>
      <vt:lpstr>Proposed design change for proteomics in 1.1</vt:lpstr>
      <vt:lpstr>Metabolomics v1.1 Design</vt:lpstr>
      <vt:lpstr>Proteomics v1.1 design-proposed</vt:lpstr>
      <vt:lpstr>Experimental design modelling replicates</vt:lpstr>
      <vt:lpstr>Experimental design  label-free with no pre-fractionation (proteomics or metabolomics) – 3 tech reps</vt:lpstr>
      <vt:lpstr>Experimental design  label-free with no pre-fractionation (proteomics or metabolomics) – 3 bio reps, no tech reps</vt:lpstr>
      <vt:lpstr>PowerPoint Presentation</vt:lpstr>
      <vt:lpstr>Question – encoding bio versus technical replicates?</vt:lpstr>
      <vt:lpstr>Problems with supporting pre-fractionation</vt:lpstr>
      <vt:lpstr>In case of pre-fractionation, what is ms_run?</vt:lpstr>
      <vt:lpstr>PowerPoint Presentation</vt:lpstr>
      <vt:lpstr>Aug 2017 meeting Main items (core)</vt:lpstr>
      <vt:lpstr>Aug 2017 meeting Main items (proteomics)</vt:lpstr>
      <vt:lpstr>Aug 2017 meeting Main items (metabolomics)</vt:lpstr>
      <vt:lpstr>Proposed plan of action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Andy</dc:creator>
  <cp:lastModifiedBy>Jones, Andy</cp:lastModifiedBy>
  <cp:revision>132</cp:revision>
  <dcterms:created xsi:type="dcterms:W3CDTF">2017-08-07T08:51:33Z</dcterms:created>
  <dcterms:modified xsi:type="dcterms:W3CDTF">2017-08-20T13:31:19Z</dcterms:modified>
</cp:coreProperties>
</file>