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6" r:id="rId8"/>
    <p:sldId id="264" r:id="rId9"/>
    <p:sldId id="263"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08/08/2017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89596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08/08/2017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08768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08/08/2017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50457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08/08/2017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419092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DF5BBA-53FA-4729-B4F8-B1275A29E656}" type="datetimeFigureOut">
              <a:rPr lang="en-GB" smtClean="0"/>
              <a:t>08/08/2017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66682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5DF5BBA-53FA-4729-B4F8-B1275A29E656}" type="datetimeFigureOut">
              <a:rPr lang="en-GB" smtClean="0"/>
              <a:t>08/08/2017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16955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5DF5BBA-53FA-4729-B4F8-B1275A29E656}" type="datetimeFigureOut">
              <a:rPr lang="en-GB" smtClean="0"/>
              <a:t>08/08/2017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19698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5DF5BBA-53FA-4729-B4F8-B1275A29E656}" type="datetimeFigureOut">
              <a:rPr lang="en-GB" smtClean="0"/>
              <a:t>08/08/2017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61889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F5BBA-53FA-4729-B4F8-B1275A29E656}" type="datetimeFigureOut">
              <a:rPr lang="en-GB" smtClean="0"/>
              <a:t>08/08/2017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10901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F5BBA-53FA-4729-B4F8-B1275A29E656}" type="datetimeFigureOut">
              <a:rPr lang="en-GB" smtClean="0"/>
              <a:t>08/08/2017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95509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F5BBA-53FA-4729-B4F8-B1275A29E656}" type="datetimeFigureOut">
              <a:rPr lang="en-GB" smtClean="0"/>
              <a:t>08/08/2017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77024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5BBA-53FA-4729-B4F8-B1275A29E656}" type="datetimeFigureOut">
              <a:rPr lang="en-GB" smtClean="0"/>
              <a:t>08/08/2017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DB67F-9C6C-4B30-B852-035988F7F039}" type="slidenum">
              <a:rPr lang="en-GB" smtClean="0"/>
              <a:t>‹#›</a:t>
            </a:fld>
            <a:endParaRPr lang="en-GB"/>
          </a:p>
        </p:txBody>
      </p:sp>
    </p:spTree>
    <p:extLst>
      <p:ext uri="{BB962C8B-B14F-4D97-AF65-F5344CB8AC3E}">
        <p14:creationId xmlns:p14="http://schemas.microsoft.com/office/powerpoint/2010/main" val="347064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340" y="53813"/>
            <a:ext cx="10515600" cy="1325563"/>
          </a:xfrm>
        </p:spPr>
        <p:txBody>
          <a:bodyPr/>
          <a:lstStyle/>
          <a:p>
            <a:r>
              <a:rPr lang="en-GB" dirty="0" smtClean="0"/>
              <a:t>Version 1.0 Design - Proteomics</a:t>
            </a:r>
            <a:endParaRPr lang="en-GB" dirty="0"/>
          </a:p>
        </p:txBody>
      </p:sp>
      <p:sp>
        <p:nvSpPr>
          <p:cNvPr id="6" name="TextBox 5"/>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7" name="TextBox 6"/>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8" name="TextBox 7"/>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i="1" dirty="0" smtClean="0"/>
              <a:t>Peptide</a:t>
            </a:r>
            <a:endParaRPr lang="en-GB" i="1" dirty="0"/>
          </a:p>
        </p:txBody>
      </p:sp>
      <p:sp>
        <p:nvSpPr>
          <p:cNvPr id="9" name="TextBox 8"/>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PSM</a:t>
            </a:r>
            <a:endParaRPr lang="en-GB" dirty="0"/>
          </a:p>
        </p:txBody>
      </p:sp>
      <p:sp>
        <p:nvSpPr>
          <p:cNvPr id="10" name="Rectangle 9"/>
          <p:cNvSpPr/>
          <p:nvPr/>
        </p:nvSpPr>
        <p:spPr>
          <a:xfrm>
            <a:off x="146547" y="1975495"/>
            <a:ext cx="1971923" cy="40951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TextBox 10"/>
          <p:cNvSpPr txBox="1"/>
          <p:nvPr/>
        </p:nvSpPr>
        <p:spPr>
          <a:xfrm>
            <a:off x="194751" y="2022625"/>
            <a:ext cx="1875513" cy="369332"/>
          </a:xfrm>
          <a:prstGeom prst="rect">
            <a:avLst/>
          </a:prstGeom>
          <a:noFill/>
        </p:spPr>
        <p:txBody>
          <a:bodyPr wrap="none" rtlCol="0">
            <a:spAutoFit/>
          </a:bodyPr>
          <a:lstStyle/>
          <a:p>
            <a:r>
              <a:rPr lang="en-GB" dirty="0" smtClean="0"/>
              <a:t>Proteomics Quant</a:t>
            </a:r>
            <a:endParaRPr lang="en-GB" dirty="0"/>
          </a:p>
        </p:txBody>
      </p:sp>
      <p:sp>
        <p:nvSpPr>
          <p:cNvPr id="12" name="TextBox 11"/>
          <p:cNvSpPr txBox="1"/>
          <p:nvPr/>
        </p:nvSpPr>
        <p:spPr>
          <a:xfrm>
            <a:off x="6151548" y="3069202"/>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13" name="TextBox 12"/>
          <p:cNvSpPr txBox="1"/>
          <p:nvPr/>
        </p:nvSpPr>
        <p:spPr>
          <a:xfrm>
            <a:off x="6151545" y="251393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15" name="TextBox 14"/>
          <p:cNvSpPr txBox="1"/>
          <p:nvPr/>
        </p:nvSpPr>
        <p:spPr>
          <a:xfrm>
            <a:off x="6151544" y="555007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PSM</a:t>
            </a:r>
            <a:endParaRPr lang="en-GB" dirty="0"/>
          </a:p>
        </p:txBody>
      </p:sp>
      <p:sp>
        <p:nvSpPr>
          <p:cNvPr id="16" name="Rectangle 15"/>
          <p:cNvSpPr/>
          <p:nvPr/>
        </p:nvSpPr>
        <p:spPr>
          <a:xfrm>
            <a:off x="6028966" y="1975494"/>
            <a:ext cx="1971923" cy="409510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TextBox 16"/>
          <p:cNvSpPr txBox="1"/>
          <p:nvPr/>
        </p:nvSpPr>
        <p:spPr>
          <a:xfrm>
            <a:off x="6077170" y="2022624"/>
            <a:ext cx="1782539" cy="369332"/>
          </a:xfrm>
          <a:prstGeom prst="rect">
            <a:avLst/>
          </a:prstGeom>
          <a:noFill/>
        </p:spPr>
        <p:txBody>
          <a:bodyPr wrap="none" rtlCol="0">
            <a:spAutoFit/>
          </a:bodyPr>
          <a:lstStyle/>
          <a:p>
            <a:r>
              <a:rPr lang="en-GB" dirty="0" smtClean="0"/>
              <a:t>Proteomics Ident</a:t>
            </a:r>
            <a:endParaRPr lang="en-GB" dirty="0"/>
          </a:p>
        </p:txBody>
      </p:sp>
      <p:sp>
        <p:nvSpPr>
          <p:cNvPr id="18" name="TextBox 17"/>
          <p:cNvSpPr txBox="1"/>
          <p:nvPr/>
        </p:nvSpPr>
        <p:spPr>
          <a:xfrm>
            <a:off x="2234207" y="1386370"/>
            <a:ext cx="3619553" cy="5262979"/>
          </a:xfrm>
          <a:prstGeom prst="rect">
            <a:avLst/>
          </a:prstGeom>
          <a:noFill/>
        </p:spPr>
        <p:txBody>
          <a:bodyPr wrap="square" rtlCol="0">
            <a:spAutoFit/>
          </a:bodyPr>
          <a:lstStyle/>
          <a:p>
            <a:r>
              <a:rPr lang="en-GB" sz="1400" u="sng" dirty="0" smtClean="0"/>
              <a:t>Complete vs Summary</a:t>
            </a:r>
          </a:p>
          <a:p>
            <a:endParaRPr lang="en-GB" sz="1400" dirty="0"/>
          </a:p>
          <a:p>
            <a:endParaRPr lang="en-GB" sz="1400" dirty="0" smtClean="0"/>
          </a:p>
          <a:p>
            <a:endParaRPr lang="en-GB" sz="1400" dirty="0" smtClean="0"/>
          </a:p>
          <a:p>
            <a:r>
              <a:rPr lang="en-GB" sz="1400" dirty="0" smtClean="0"/>
              <a:t>Minor diffs at Meta Data level; Complete enforces assays and </a:t>
            </a:r>
            <a:r>
              <a:rPr lang="en-GB" sz="1400" dirty="0" err="1" smtClean="0"/>
              <a:t>ms_run</a:t>
            </a:r>
            <a:r>
              <a:rPr lang="en-GB" sz="1400" dirty="0" smtClean="0"/>
              <a:t> meta-data</a:t>
            </a:r>
          </a:p>
          <a:p>
            <a:endParaRPr lang="en-GB" sz="1400" dirty="0"/>
          </a:p>
          <a:p>
            <a:endParaRPr lang="en-GB" sz="1400" dirty="0" smtClean="0"/>
          </a:p>
          <a:p>
            <a:endParaRPr lang="en-GB" sz="1400" dirty="0"/>
          </a:p>
          <a:p>
            <a:r>
              <a:rPr lang="en-GB" sz="1400" dirty="0" smtClean="0"/>
              <a:t>Quant reported at assay and SV level in Complete; Summary allows quant at SV level only; only other difference is </a:t>
            </a:r>
            <a:r>
              <a:rPr lang="en-GB" sz="1400" dirty="0" err="1" smtClean="0"/>
              <a:t>protein_coverage</a:t>
            </a:r>
            <a:r>
              <a:rPr lang="en-GB" sz="1400" dirty="0" smtClean="0"/>
              <a:t> attribute enforced in Complete</a:t>
            </a:r>
          </a:p>
          <a:p>
            <a:endParaRPr lang="en-GB" sz="1400" dirty="0"/>
          </a:p>
          <a:p>
            <a:r>
              <a:rPr lang="en-GB" sz="1400" dirty="0" smtClean="0"/>
              <a:t>Quant is optional at assay level in Summary files; so is search engine scores for every </a:t>
            </a:r>
            <a:r>
              <a:rPr lang="en-GB" sz="1400" dirty="0" err="1" smtClean="0"/>
              <a:t>ms_run</a:t>
            </a:r>
            <a:endParaRPr lang="en-GB" sz="1400" dirty="0" smtClean="0"/>
          </a:p>
          <a:p>
            <a:endParaRPr lang="en-GB" sz="1400" dirty="0" smtClean="0"/>
          </a:p>
          <a:p>
            <a:endParaRPr lang="en-GB" sz="1400" dirty="0"/>
          </a:p>
          <a:p>
            <a:r>
              <a:rPr lang="en-GB" sz="1400" dirty="0" smtClean="0"/>
              <a:t>No difference between Summary and Complete</a:t>
            </a:r>
          </a:p>
          <a:p>
            <a:endParaRPr lang="en-GB" sz="1400" dirty="0" smtClean="0"/>
          </a:p>
          <a:p>
            <a:endParaRPr lang="en-GB" sz="1400" dirty="0"/>
          </a:p>
          <a:p>
            <a:endParaRPr lang="en-GB" sz="1400" dirty="0"/>
          </a:p>
        </p:txBody>
      </p:sp>
      <p:sp>
        <p:nvSpPr>
          <p:cNvPr id="26" name="TextBox 25"/>
          <p:cNvSpPr txBox="1"/>
          <p:nvPr/>
        </p:nvSpPr>
        <p:spPr>
          <a:xfrm>
            <a:off x="8130213" y="1386370"/>
            <a:ext cx="3397751" cy="5047536"/>
          </a:xfrm>
          <a:prstGeom prst="rect">
            <a:avLst/>
          </a:prstGeom>
          <a:noFill/>
        </p:spPr>
        <p:txBody>
          <a:bodyPr wrap="square" rtlCol="0">
            <a:spAutoFit/>
          </a:bodyPr>
          <a:lstStyle/>
          <a:p>
            <a:r>
              <a:rPr lang="en-GB" sz="1400" u="sng" dirty="0" smtClean="0"/>
              <a:t>Complete vs Summary</a:t>
            </a:r>
          </a:p>
          <a:p>
            <a:endParaRPr lang="en-GB" sz="1400" dirty="0"/>
          </a:p>
          <a:p>
            <a:endParaRPr lang="en-GB" sz="1400" dirty="0" smtClean="0"/>
          </a:p>
          <a:p>
            <a:r>
              <a:rPr lang="en-GB" sz="1400" dirty="0" smtClean="0"/>
              <a:t>Only diff - Software optional in S; </a:t>
            </a:r>
          </a:p>
          <a:p>
            <a:endParaRPr lang="en-GB" sz="1400" dirty="0"/>
          </a:p>
          <a:p>
            <a:endParaRPr lang="en-GB" sz="1400" dirty="0" smtClean="0"/>
          </a:p>
          <a:p>
            <a:r>
              <a:rPr lang="en-GB" sz="1400" dirty="0" smtClean="0"/>
              <a:t>Optional in S: </a:t>
            </a:r>
            <a:r>
              <a:rPr lang="en-GB" sz="1400" dirty="0" err="1" smtClean="0"/>
              <a:t>protein_coverage</a:t>
            </a:r>
            <a:r>
              <a:rPr lang="en-GB" sz="1400" dirty="0" smtClean="0"/>
              <a:t>; counts of PSMs, peptides; search engine scores per run</a:t>
            </a:r>
          </a:p>
          <a:p>
            <a:endParaRPr lang="en-GB" sz="1400" dirty="0"/>
          </a:p>
          <a:p>
            <a:endParaRPr lang="en-GB" sz="1400" dirty="0" smtClean="0"/>
          </a:p>
          <a:p>
            <a:endParaRPr lang="en-GB" sz="1400" dirty="0"/>
          </a:p>
          <a:p>
            <a:r>
              <a:rPr lang="en-GB" sz="1400" dirty="0" smtClean="0"/>
              <a:t>Peptide section should not be used (presume no support for peptide-level stats)</a:t>
            </a:r>
          </a:p>
          <a:p>
            <a:endParaRPr lang="en-GB" sz="1400" dirty="0"/>
          </a:p>
          <a:p>
            <a:endParaRPr lang="en-GB" sz="1400" dirty="0" smtClean="0"/>
          </a:p>
          <a:p>
            <a:endParaRPr lang="en-GB" sz="1400" dirty="0"/>
          </a:p>
          <a:p>
            <a:endParaRPr lang="en-GB" sz="1400" dirty="0" smtClean="0"/>
          </a:p>
          <a:p>
            <a:endParaRPr lang="en-GB" sz="1400" dirty="0" smtClean="0"/>
          </a:p>
          <a:p>
            <a:endParaRPr lang="en-GB" sz="1400" dirty="0"/>
          </a:p>
          <a:p>
            <a:r>
              <a:rPr lang="en-GB" sz="1400" dirty="0" smtClean="0"/>
              <a:t>No difference between Summary and Complete</a:t>
            </a:r>
          </a:p>
          <a:p>
            <a:endParaRPr lang="en-GB" sz="1400" dirty="0"/>
          </a:p>
        </p:txBody>
      </p:sp>
      <p:sp>
        <p:nvSpPr>
          <p:cNvPr id="27" name="TextBox 26"/>
          <p:cNvSpPr txBox="1"/>
          <p:nvPr/>
        </p:nvSpPr>
        <p:spPr>
          <a:xfrm>
            <a:off x="1199981" y="6297388"/>
            <a:ext cx="9009582" cy="369332"/>
          </a:xfrm>
          <a:prstGeom prst="rect">
            <a:avLst/>
          </a:prstGeom>
          <a:noFill/>
        </p:spPr>
        <p:txBody>
          <a:bodyPr wrap="none" rtlCol="0">
            <a:spAutoFit/>
          </a:bodyPr>
          <a:lstStyle/>
          <a:p>
            <a:r>
              <a:rPr lang="en-GB" dirty="0" smtClean="0"/>
              <a:t>Quant vs ID diffs:   No use of peptide section; Protein section leaves out Abundance columns;  </a:t>
            </a:r>
            <a:endParaRPr lang="en-GB" dirty="0"/>
          </a:p>
        </p:txBody>
      </p:sp>
    </p:spTree>
    <p:extLst>
      <p:ext uri="{BB962C8B-B14F-4D97-AF65-F5344CB8AC3E}">
        <p14:creationId xmlns:p14="http://schemas.microsoft.com/office/powerpoint/2010/main" val="250074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Problems with supporting pre-fractionation</a:t>
            </a:r>
            <a:endParaRPr lang="en-GB" dirty="0"/>
          </a:p>
        </p:txBody>
      </p:sp>
      <p:sp>
        <p:nvSpPr>
          <p:cNvPr id="3" name="Content Placeholder 2"/>
          <p:cNvSpPr>
            <a:spLocks noGrp="1"/>
          </p:cNvSpPr>
          <p:nvPr>
            <p:ph idx="1"/>
          </p:nvPr>
        </p:nvSpPr>
        <p:spPr>
          <a:xfrm>
            <a:off x="317500" y="1800225"/>
            <a:ext cx="6197600" cy="4351338"/>
          </a:xfrm>
        </p:spPr>
        <p:txBody>
          <a:bodyPr>
            <a:normAutofit fontScale="77500" lnSpcReduction="20000"/>
          </a:bodyPr>
          <a:lstStyle/>
          <a:p>
            <a:pPr marL="0" indent="0">
              <a:buNone/>
            </a:pPr>
            <a:r>
              <a:rPr lang="en-GB" b="1" dirty="0" smtClean="0"/>
              <a:t>Problem</a:t>
            </a:r>
          </a:p>
          <a:p>
            <a:r>
              <a:rPr lang="en-GB" dirty="0" smtClean="0"/>
              <a:t>A row in the </a:t>
            </a:r>
            <a:r>
              <a:rPr lang="en-GB" b="1" dirty="0" smtClean="0"/>
              <a:t>Peptide table </a:t>
            </a:r>
            <a:r>
              <a:rPr lang="en-GB" dirty="0" smtClean="0"/>
              <a:t>has “</a:t>
            </a:r>
            <a:r>
              <a:rPr lang="en-GB" dirty="0" err="1" smtClean="0"/>
              <a:t>retention_time</a:t>
            </a:r>
            <a:r>
              <a:rPr lang="en-GB" dirty="0" smtClean="0"/>
              <a:t>” and then assay (and SV) quants. </a:t>
            </a:r>
          </a:p>
          <a:p>
            <a:r>
              <a:rPr lang="en-GB" dirty="0" smtClean="0"/>
              <a:t>Assay can only be linked to 1 </a:t>
            </a:r>
            <a:r>
              <a:rPr lang="en-GB" dirty="0" err="1" smtClean="0"/>
              <a:t>ms_run</a:t>
            </a:r>
            <a:endParaRPr lang="en-GB" dirty="0" smtClean="0"/>
          </a:p>
          <a:p>
            <a:r>
              <a:rPr lang="en-GB" dirty="0" err="1" smtClean="0"/>
              <a:t>ms_run</a:t>
            </a:r>
            <a:r>
              <a:rPr lang="en-GB" dirty="0" smtClean="0"/>
              <a:t> is supposed to be designed to allow for multiple fractions inside it</a:t>
            </a:r>
          </a:p>
          <a:p>
            <a:pPr lvl="1"/>
            <a:r>
              <a:rPr lang="en-GB" dirty="0" smtClean="0"/>
              <a:t>But – this looks like it was never implemented, since it can only have 1 location</a:t>
            </a:r>
          </a:p>
          <a:p>
            <a:r>
              <a:rPr lang="en-GB" dirty="0" smtClean="0"/>
              <a:t>Also, then impossible to say which fraction (or MS file) the Peptide came from</a:t>
            </a:r>
          </a:p>
          <a:p>
            <a:r>
              <a:rPr lang="en-GB" b="1" dirty="0" smtClean="0"/>
              <a:t>Same problem at PSM level</a:t>
            </a:r>
          </a:p>
          <a:p>
            <a:r>
              <a:rPr lang="en-GB" b="1" dirty="0" smtClean="0"/>
              <a:t>Same problem in SMF table</a:t>
            </a:r>
          </a:p>
          <a:p>
            <a:r>
              <a:rPr lang="en-GB" b="1" dirty="0" smtClean="0"/>
              <a:t>Same problem in SME table</a:t>
            </a:r>
            <a:endParaRPr lang="en-GB" b="1" dirty="0"/>
          </a:p>
        </p:txBody>
      </p:sp>
      <p:sp>
        <p:nvSpPr>
          <p:cNvPr id="56" name="Content Placeholder 2"/>
          <p:cNvSpPr txBox="1">
            <a:spLocks/>
          </p:cNvSpPr>
          <p:nvPr/>
        </p:nvSpPr>
        <p:spPr>
          <a:xfrm>
            <a:off x="6870700" y="1690688"/>
            <a:ext cx="45720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Possible solutions</a:t>
            </a:r>
          </a:p>
          <a:p>
            <a:pPr marL="0" indent="0">
              <a:buFont typeface="Arial" panose="020B0604020202020204" pitchFamily="34" charset="0"/>
              <a:buNone/>
            </a:pPr>
            <a:endParaRPr lang="en-GB" b="1" dirty="0"/>
          </a:p>
          <a:p>
            <a:r>
              <a:rPr lang="en-GB" dirty="0" smtClean="0"/>
              <a:t>Peptide, PSM and SME currently have a </a:t>
            </a:r>
            <a:r>
              <a:rPr lang="en-GB" dirty="0" err="1" smtClean="0"/>
              <a:t>spectra_ref</a:t>
            </a:r>
            <a:r>
              <a:rPr lang="en-GB" dirty="0" smtClean="0"/>
              <a:t> column intended for referencing MS2 spectra (for MS2 peptide quants in that case)</a:t>
            </a:r>
          </a:p>
          <a:p>
            <a:pPr lvl="1"/>
            <a:r>
              <a:rPr lang="en-GB" dirty="0" smtClean="0"/>
              <a:t>Could overload the use of this to capture fraction ID as well</a:t>
            </a:r>
          </a:p>
          <a:p>
            <a:pPr lvl="1"/>
            <a:r>
              <a:rPr lang="en-GB" dirty="0" err="1" smtClean="0"/>
              <a:t>ms_run</a:t>
            </a:r>
            <a:r>
              <a:rPr lang="en-GB" dirty="0" smtClean="0"/>
              <a:t>[1]-[1] where second field is fraction ID</a:t>
            </a:r>
          </a:p>
          <a:p>
            <a:pPr lvl="1"/>
            <a:r>
              <a:rPr lang="en-GB" dirty="0" err="1" smtClean="0"/>
              <a:t>ms_run</a:t>
            </a:r>
            <a:r>
              <a:rPr lang="en-GB" dirty="0" smtClean="0"/>
              <a:t>[1]-[1]-location</a:t>
            </a:r>
          </a:p>
          <a:p>
            <a:pPr lvl="1"/>
            <a:r>
              <a:rPr lang="en-GB" dirty="0" err="1" smtClean="0"/>
              <a:t>ms_run</a:t>
            </a:r>
            <a:r>
              <a:rPr lang="en-GB" dirty="0" smtClean="0"/>
              <a:t>[1]-[2]-location </a:t>
            </a:r>
            <a:r>
              <a:rPr lang="en-GB" dirty="0" err="1" smtClean="0"/>
              <a:t>etc</a:t>
            </a:r>
            <a:endParaRPr lang="en-GB" dirty="0" smtClean="0"/>
          </a:p>
          <a:p>
            <a:pPr lvl="1"/>
            <a:endParaRPr lang="en-GB" dirty="0"/>
          </a:p>
          <a:p>
            <a:r>
              <a:rPr lang="en-GB" dirty="0" smtClean="0"/>
              <a:t>Could add a column to each table for fraction ID, then come up with some way of encoding raw file locations </a:t>
            </a:r>
            <a:r>
              <a:rPr lang="en-GB" dirty="0" err="1" smtClean="0"/>
              <a:t>etc</a:t>
            </a:r>
            <a:r>
              <a:rPr lang="en-GB" dirty="0" smtClean="0"/>
              <a:t> in metadata?</a:t>
            </a:r>
          </a:p>
          <a:p>
            <a:endParaRPr lang="en-GB" dirty="0"/>
          </a:p>
          <a:p>
            <a:endParaRPr lang="en-GB" dirty="0" smtClean="0"/>
          </a:p>
        </p:txBody>
      </p:sp>
    </p:spTree>
    <p:extLst>
      <p:ext uri="{BB962C8B-B14F-4D97-AF65-F5344CB8AC3E}">
        <p14:creationId xmlns:p14="http://schemas.microsoft.com/office/powerpoint/2010/main" val="8989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case of pre-fractionation, what is </a:t>
            </a:r>
            <a:r>
              <a:rPr lang="en-GB" dirty="0" err="1" smtClean="0"/>
              <a:t>ms_run</a:t>
            </a:r>
            <a:r>
              <a:rPr lang="en-GB" dirty="0" smtClean="0"/>
              <a: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mzTab 1.0 specs: “</a:t>
            </a:r>
            <a:r>
              <a:rPr lang="en-US" dirty="0"/>
              <a:t>MS run – An MS run is effectively one run (or set of runs on pre-fractionated samples) on an MS instrument, and is referenced from assay in different contexts</a:t>
            </a:r>
            <a:r>
              <a:rPr lang="en-US" dirty="0" smtClean="0"/>
              <a:t>.”</a:t>
            </a:r>
          </a:p>
          <a:p>
            <a:r>
              <a:rPr lang="en-US" dirty="0" smtClean="0"/>
              <a:t>Given we have concept of assay to capture complete set of measurements to be grouped together, do we need the concept of </a:t>
            </a:r>
            <a:r>
              <a:rPr lang="en-US" dirty="0" err="1" smtClean="0"/>
              <a:t>ms_run</a:t>
            </a:r>
            <a:r>
              <a:rPr lang="en-US" dirty="0" smtClean="0"/>
              <a:t> as a grouped set of MS instances?</a:t>
            </a:r>
          </a:p>
          <a:p>
            <a:r>
              <a:rPr lang="en-US" dirty="0" smtClean="0"/>
              <a:t>Protein table has “</a:t>
            </a:r>
            <a:r>
              <a:rPr lang="en-US" dirty="0" err="1" smtClean="0"/>
              <a:t>num_psms_ms_run</a:t>
            </a:r>
            <a:r>
              <a:rPr lang="en-US" dirty="0" smtClean="0"/>
              <a:t>[1-n]” – unclear why this is not per assay, and just treat it like a label-free?</a:t>
            </a:r>
          </a:p>
          <a:p>
            <a:endParaRPr lang="en-US" dirty="0"/>
          </a:p>
          <a:p>
            <a:r>
              <a:rPr lang="en-US" dirty="0" err="1" smtClean="0"/>
              <a:t>ms_run</a:t>
            </a:r>
            <a:r>
              <a:rPr lang="en-US" dirty="0" smtClean="0"/>
              <a:t> could thus default to being file location and other attributes?</a:t>
            </a:r>
          </a:p>
          <a:p>
            <a:endParaRPr lang="en-US" dirty="0"/>
          </a:p>
          <a:p>
            <a:r>
              <a:rPr lang="en-US" dirty="0" smtClean="0"/>
              <a:t>However, even under this design, would still need to talk about fractions in the Peptide and SMF table… especially if fractionated samples have then been aligned -&gt; can’t give a single </a:t>
            </a:r>
            <a:r>
              <a:rPr lang="en-US" dirty="0" err="1" smtClean="0"/>
              <a:t>ms_run</a:t>
            </a:r>
            <a:r>
              <a:rPr lang="en-US" dirty="0" smtClean="0"/>
              <a:t> value per row</a:t>
            </a:r>
            <a:endParaRPr lang="en-GB" dirty="0"/>
          </a:p>
          <a:p>
            <a:endParaRPr lang="en-GB" dirty="0"/>
          </a:p>
        </p:txBody>
      </p:sp>
      <p:sp>
        <p:nvSpPr>
          <p:cNvPr id="4" name="TextBox 3"/>
          <p:cNvSpPr txBox="1"/>
          <p:nvPr/>
        </p:nvSpPr>
        <p:spPr>
          <a:xfrm>
            <a:off x="4038600" y="5992297"/>
            <a:ext cx="2289794" cy="369332"/>
          </a:xfrm>
          <a:prstGeom prst="rect">
            <a:avLst/>
          </a:prstGeom>
          <a:noFill/>
        </p:spPr>
        <p:txBody>
          <a:bodyPr wrap="none" rtlCol="0">
            <a:spAutoFit/>
          </a:bodyPr>
          <a:lstStyle/>
          <a:p>
            <a:r>
              <a:rPr lang="en-GB" b="1" dirty="0" smtClean="0"/>
              <a:t>MORE WORK NEEDED</a:t>
            </a:r>
            <a:endParaRPr lang="en-GB" b="1" dirty="0"/>
          </a:p>
        </p:txBody>
      </p:sp>
    </p:spTree>
    <p:extLst>
      <p:ext uri="{BB962C8B-B14F-4D97-AF65-F5344CB8AC3E}">
        <p14:creationId xmlns:p14="http://schemas.microsoft.com/office/powerpoint/2010/main" val="220612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26076" y="1724280"/>
            <a:ext cx="47211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PEH sequence ...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cv_opt_global_ms_run</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PEP VLPASLAANIPVK ... 1,8,15,23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PEP VLPASLAANIPVK ... 2,9,16,24</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80176" y="771787"/>
            <a:ext cx="2945358" cy="369332"/>
          </a:xfrm>
          <a:prstGeom prst="rect">
            <a:avLst/>
          </a:prstGeom>
          <a:noFill/>
        </p:spPr>
        <p:txBody>
          <a:bodyPr wrap="none" rtlCol="0">
            <a:spAutoFit/>
          </a:bodyPr>
          <a:lstStyle/>
          <a:p>
            <a:r>
              <a:rPr lang="en-GB" dirty="0" smtClean="0"/>
              <a:t>Model suggestion from </a:t>
            </a:r>
            <a:r>
              <a:rPr lang="en-GB" dirty="0" err="1" smtClean="0"/>
              <a:t>Timo</a:t>
            </a:r>
            <a:r>
              <a:rPr lang="en-GB" dirty="0" smtClean="0"/>
              <a:t>:</a:t>
            </a:r>
            <a:endParaRPr lang="en-GB" dirty="0"/>
          </a:p>
        </p:txBody>
      </p:sp>
      <p:sp>
        <p:nvSpPr>
          <p:cNvPr id="6" name="TextBox 5"/>
          <p:cNvSpPr txBox="1"/>
          <p:nvPr/>
        </p:nvSpPr>
        <p:spPr>
          <a:xfrm>
            <a:off x="160412" y="2954495"/>
            <a:ext cx="11023133" cy="923330"/>
          </a:xfrm>
          <a:prstGeom prst="rect">
            <a:avLst/>
          </a:prstGeom>
          <a:noFill/>
        </p:spPr>
        <p:txBody>
          <a:bodyPr wrap="square" rtlCol="0">
            <a:spAutoFit/>
          </a:bodyPr>
          <a:lstStyle/>
          <a:p>
            <a:r>
              <a:rPr lang="en-GB" dirty="0" smtClean="0"/>
              <a:t>This could be supported via this route as a backwards compatible update as to how to encode fractions in practice without a schema change, perhaps with the following amendment, so that it is easy to locate the mapping between peptides and fractions </a:t>
            </a:r>
            <a:endParaRPr lang="en-GB" dirty="0"/>
          </a:p>
        </p:txBody>
      </p:sp>
      <p:sp>
        <p:nvSpPr>
          <p:cNvPr id="7" name="Rectangle 1"/>
          <p:cNvSpPr>
            <a:spLocks noChangeArrowheads="1"/>
          </p:cNvSpPr>
          <p:nvPr/>
        </p:nvSpPr>
        <p:spPr bwMode="auto">
          <a:xfrm>
            <a:off x="308691" y="4228321"/>
            <a:ext cx="1100805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smtClean="0">
                <a:ln>
                  <a:noFill/>
                </a:ln>
                <a:solidFill>
                  <a:schemeClr val="tx1"/>
                </a:solidFill>
                <a:effectLst/>
              </a:rPr>
              <a:t>PEH sequence ...             </a:t>
            </a:r>
            <a:r>
              <a:rPr lang="en-US" sz="1600" dirty="0" err="1" smtClean="0"/>
              <a:t>opt_ms_run</a:t>
            </a:r>
            <a:r>
              <a:rPr lang="en-US" sz="1600" dirty="0" smtClean="0"/>
              <a:t>[1</a:t>
            </a:r>
            <a:r>
              <a:rPr lang="en-US" sz="1600" dirty="0"/>
              <a:t>]_</a:t>
            </a:r>
            <a:r>
              <a:rPr lang="en-US" sz="1600" dirty="0" smtClean="0"/>
              <a:t>cv_MS:100XXXX_fraction_IDs    </a:t>
            </a:r>
            <a:r>
              <a:rPr lang="en-US" sz="1600" dirty="0" err="1" smtClean="0"/>
              <a:t>opt_ms_run</a:t>
            </a:r>
            <a:r>
              <a:rPr lang="en-US" sz="1600" dirty="0" smtClean="0"/>
              <a:t>[2]_</a:t>
            </a:r>
            <a:r>
              <a:rPr lang="en-US" sz="1600" dirty="0"/>
              <a:t>cv_MS:100XXXX_fraction_IDs</a:t>
            </a:r>
            <a:endParaRPr lang="en-US" altLang="en-US" sz="1600" dirty="0"/>
          </a:p>
          <a:p>
            <a:pPr lvl="0" eaLnBrk="0" fontAlgn="base" hangingPunct="0">
              <a:spcBef>
                <a:spcPct val="0"/>
              </a:spcBef>
              <a:spcAft>
                <a:spcPct val="0"/>
              </a:spcAf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PEP VLPASLAANIPVK ...          1,8,15,23               1,7,16,24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PEP VLPASLAANIPVK ...          2,9,16,24               2,9,24</a:t>
            </a:r>
          </a:p>
        </p:txBody>
      </p:sp>
      <p:sp>
        <p:nvSpPr>
          <p:cNvPr id="8" name="Rectangle 7"/>
          <p:cNvSpPr/>
          <p:nvPr/>
        </p:nvSpPr>
        <p:spPr>
          <a:xfrm>
            <a:off x="308691" y="5761032"/>
            <a:ext cx="7494296" cy="369332"/>
          </a:xfrm>
          <a:prstGeom prst="rect">
            <a:avLst/>
          </a:prstGeom>
        </p:spPr>
        <p:txBody>
          <a:bodyPr wrap="none">
            <a:spAutoFit/>
          </a:bodyPr>
          <a:lstStyle/>
          <a:p>
            <a:r>
              <a:rPr lang="en-US" dirty="0" smtClean="0">
                <a:latin typeface="Arial" panose="020B0604020202020204" pitchFamily="34" charset="0"/>
                <a:ea typeface="Times New Roman" panose="02020603050405020304" pitchFamily="18" charset="0"/>
                <a:cs typeface="Courier New" panose="02070309020205020404" pitchFamily="49" charset="0"/>
              </a:rPr>
              <a:t>MTD  </a:t>
            </a:r>
            <a:r>
              <a:rPr lang="en-US" dirty="0" err="1" smtClean="0">
                <a:latin typeface="Arial" panose="020B0604020202020204" pitchFamily="34" charset="0"/>
                <a:ea typeface="Times New Roman" panose="02020603050405020304" pitchFamily="18" charset="0"/>
                <a:cs typeface="Courier New" panose="02070309020205020404" pitchFamily="49" charset="0"/>
              </a:rPr>
              <a:t>ms_run</a:t>
            </a:r>
            <a:r>
              <a:rPr lang="en-US" dirty="0" smtClean="0">
                <a:latin typeface="Arial" panose="020B0604020202020204" pitchFamily="34" charset="0"/>
                <a:ea typeface="Times New Roman" panose="02020603050405020304" pitchFamily="18" charset="0"/>
                <a:cs typeface="Courier New" panose="02070309020205020404" pitchFamily="49" charset="0"/>
              </a:rPr>
              <a:t>[1-n]-fraction[1-n]-location    </a:t>
            </a:r>
            <a:r>
              <a:rPr lang="en-US" dirty="0" err="1" smtClean="0">
                <a:latin typeface="Arial" panose="020B0604020202020204" pitchFamily="34" charset="0"/>
                <a:ea typeface="Times New Roman" panose="02020603050405020304" pitchFamily="18" charset="0"/>
                <a:cs typeface="Courier New" panose="02070309020205020404" pitchFamily="49" charset="0"/>
              </a:rPr>
              <a:t>LOCATIONOFRAWFILE.raw</a:t>
            </a:r>
            <a:r>
              <a:rPr lang="en-US" dirty="0" smtClean="0">
                <a:latin typeface="Arial" panose="020B0604020202020204" pitchFamily="34" charset="0"/>
                <a:ea typeface="Times New Roman" panose="02020603050405020304" pitchFamily="18" charset="0"/>
                <a:cs typeface="Courier New" panose="02070309020205020404" pitchFamily="49" charset="0"/>
              </a:rPr>
              <a:t>  </a:t>
            </a:r>
            <a:endParaRPr lang="en-GB" dirty="0"/>
          </a:p>
        </p:txBody>
      </p:sp>
      <p:sp>
        <p:nvSpPr>
          <p:cNvPr id="10" name="TextBox 9"/>
          <p:cNvSpPr txBox="1"/>
          <p:nvPr/>
        </p:nvSpPr>
        <p:spPr>
          <a:xfrm>
            <a:off x="7984219" y="4566875"/>
            <a:ext cx="4207781" cy="1477328"/>
          </a:xfrm>
          <a:prstGeom prst="rect">
            <a:avLst/>
          </a:prstGeom>
          <a:noFill/>
        </p:spPr>
        <p:txBody>
          <a:bodyPr wrap="square" rtlCol="0">
            <a:spAutoFit/>
          </a:bodyPr>
          <a:lstStyle/>
          <a:p>
            <a:r>
              <a:rPr lang="en-GB" i="1" dirty="0" smtClean="0"/>
              <a:t>This addition is not backwards compatible but extra meta-data can be added without really breaking anything, since no readers or writers can handle fractionated data in mzTab 1.1</a:t>
            </a:r>
            <a:endParaRPr lang="en-GB" i="1" dirty="0"/>
          </a:p>
        </p:txBody>
      </p:sp>
      <p:cxnSp>
        <p:nvCxnSpPr>
          <p:cNvPr id="12" name="Straight Arrow Connector 11"/>
          <p:cNvCxnSpPr>
            <a:stCxn id="10" idx="1"/>
          </p:cNvCxnSpPr>
          <p:nvPr/>
        </p:nvCxnSpPr>
        <p:spPr>
          <a:xfrm flipH="1">
            <a:off x="6178378" y="5305539"/>
            <a:ext cx="1805841" cy="4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98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design change for proteomics in 1.1</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Summary vs Complete distinction at present is rather pointless – seems fairly rare that studies will report quant only at SV-level but not at assay level</a:t>
            </a:r>
          </a:p>
          <a:p>
            <a:pPr lvl="1"/>
            <a:r>
              <a:rPr lang="en-GB" dirty="0" smtClean="0"/>
              <a:t>What would be the use of this data? Cannot be used for statistics?</a:t>
            </a:r>
          </a:p>
          <a:p>
            <a:pPr lvl="1"/>
            <a:endParaRPr lang="en-GB" dirty="0"/>
          </a:p>
          <a:p>
            <a:r>
              <a:rPr lang="en-GB" dirty="0" smtClean="0"/>
              <a:t>Distinction between ID and Quant file is mostly just the use of the quant columns – why not just make them null?</a:t>
            </a:r>
          </a:p>
          <a:p>
            <a:endParaRPr lang="en-GB" dirty="0"/>
          </a:p>
          <a:p>
            <a:r>
              <a:rPr lang="en-GB" dirty="0" smtClean="0"/>
              <a:t>If distinction between Complete and Summary is desirable, why not split into Protein table vs all three tables are per proposed design in metabolomics 1.1 (following slides)</a:t>
            </a:r>
          </a:p>
          <a:p>
            <a:endParaRPr lang="en-GB" dirty="0"/>
          </a:p>
          <a:p>
            <a:r>
              <a:rPr lang="en-GB" dirty="0" smtClean="0"/>
              <a:t>Downsides of this approach:</a:t>
            </a:r>
          </a:p>
          <a:p>
            <a:pPr lvl="1"/>
            <a:r>
              <a:rPr lang="en-GB" dirty="0" err="1" smtClean="0"/>
              <a:t>Phospho</a:t>
            </a:r>
            <a:r>
              <a:rPr lang="en-GB" dirty="0" smtClean="0"/>
              <a:t>-proteomics Summary file would not really work; but want to encourage most exporters to go for Complete files anyway, so long as reporting is not so onerous</a:t>
            </a:r>
          </a:p>
          <a:p>
            <a:pPr lvl="1"/>
            <a:endParaRPr lang="en-GB" dirty="0"/>
          </a:p>
        </p:txBody>
      </p:sp>
    </p:spTree>
    <p:extLst>
      <p:ext uri="{BB962C8B-B14F-4D97-AF65-F5344CB8AC3E}">
        <p14:creationId xmlns:p14="http://schemas.microsoft.com/office/powerpoint/2010/main" val="113597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Metabolomics v1.1 Design</a:t>
            </a:r>
            <a:endParaRPr lang="en-GB" dirty="0"/>
          </a:p>
        </p:txBody>
      </p:sp>
      <p:sp>
        <p:nvSpPr>
          <p:cNvPr id="4" name="TextBox 3"/>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SML</a:t>
            </a:r>
            <a:endParaRPr lang="en-GB" dirty="0"/>
          </a:p>
        </p:txBody>
      </p:sp>
      <p:sp>
        <p:nvSpPr>
          <p:cNvPr id="5" name="TextBox 4"/>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6" name="TextBox 5"/>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SMF</a:t>
            </a:r>
            <a:endParaRPr lang="en-GB" dirty="0"/>
          </a:p>
        </p:txBody>
      </p:sp>
      <p:sp>
        <p:nvSpPr>
          <p:cNvPr id="7" name="TextBox 6"/>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SME</a:t>
            </a:r>
            <a:endParaRPr lang="en-GB" dirty="0"/>
          </a:p>
        </p:txBody>
      </p:sp>
      <p:sp>
        <p:nvSpPr>
          <p:cNvPr id="8" name="Rectangle 7"/>
          <p:cNvSpPr/>
          <p:nvPr/>
        </p:nvSpPr>
        <p:spPr>
          <a:xfrm>
            <a:off x="146546" y="1975495"/>
            <a:ext cx="2533435" cy="40951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194751" y="2022625"/>
            <a:ext cx="2485232" cy="369332"/>
          </a:xfrm>
          <a:prstGeom prst="rect">
            <a:avLst/>
          </a:prstGeom>
          <a:noFill/>
        </p:spPr>
        <p:txBody>
          <a:bodyPr wrap="none" rtlCol="0">
            <a:spAutoFit/>
          </a:bodyPr>
          <a:lstStyle/>
          <a:p>
            <a:r>
              <a:rPr lang="en-GB" dirty="0" smtClean="0"/>
              <a:t>Metabolomics Complete</a:t>
            </a:r>
            <a:endParaRPr lang="en-GB" dirty="0"/>
          </a:p>
        </p:txBody>
      </p:sp>
      <p:sp>
        <p:nvSpPr>
          <p:cNvPr id="10" name="TextBox 9"/>
          <p:cNvSpPr txBox="1"/>
          <p:nvPr/>
        </p:nvSpPr>
        <p:spPr>
          <a:xfrm>
            <a:off x="2679983" y="3377449"/>
            <a:ext cx="4432300" cy="738664"/>
          </a:xfrm>
          <a:prstGeom prst="rect">
            <a:avLst/>
          </a:prstGeom>
          <a:noFill/>
        </p:spPr>
        <p:txBody>
          <a:bodyPr wrap="square" rtlCol="0">
            <a:spAutoFit/>
          </a:bodyPr>
          <a:lstStyle/>
          <a:p>
            <a:r>
              <a:rPr lang="en-GB" sz="1400" dirty="0" smtClean="0"/>
              <a:t>“Final” quantified small molecules of interest e.g. including aggregation across adduct forms or different charge states </a:t>
            </a:r>
            <a:r>
              <a:rPr lang="en-GB" sz="1400" dirty="0" err="1" smtClean="0"/>
              <a:t>etc</a:t>
            </a:r>
            <a:endParaRPr lang="en-GB" sz="1400" dirty="0"/>
          </a:p>
        </p:txBody>
      </p:sp>
      <p:sp>
        <p:nvSpPr>
          <p:cNvPr id="11" name="TextBox 10"/>
          <p:cNvSpPr txBox="1"/>
          <p:nvPr/>
        </p:nvSpPr>
        <p:spPr>
          <a:xfrm>
            <a:off x="2679983" y="4520606"/>
            <a:ext cx="4095417" cy="307777"/>
          </a:xfrm>
          <a:prstGeom prst="rect">
            <a:avLst/>
          </a:prstGeom>
          <a:noFill/>
        </p:spPr>
        <p:txBody>
          <a:bodyPr wrap="none" rtlCol="0">
            <a:spAutoFit/>
          </a:bodyPr>
          <a:lstStyle/>
          <a:p>
            <a:r>
              <a:rPr lang="en-GB" sz="1400" dirty="0" smtClean="0"/>
              <a:t>Features quantified in MS e.g. individual adduct form </a:t>
            </a:r>
            <a:endParaRPr lang="en-GB" sz="1400" dirty="0"/>
          </a:p>
        </p:txBody>
      </p:sp>
      <p:sp>
        <p:nvSpPr>
          <p:cNvPr id="12" name="TextBox 11"/>
          <p:cNvSpPr txBox="1"/>
          <p:nvPr/>
        </p:nvSpPr>
        <p:spPr>
          <a:xfrm>
            <a:off x="2679982" y="5495097"/>
            <a:ext cx="3540200" cy="307777"/>
          </a:xfrm>
          <a:prstGeom prst="rect">
            <a:avLst/>
          </a:prstGeom>
          <a:noFill/>
        </p:spPr>
        <p:txBody>
          <a:bodyPr wrap="none" rtlCol="0">
            <a:spAutoFit/>
          </a:bodyPr>
          <a:lstStyle/>
          <a:p>
            <a:r>
              <a:rPr lang="en-GB" sz="1400" dirty="0" smtClean="0"/>
              <a:t>Evidence stream for identification of molecule</a:t>
            </a:r>
            <a:endParaRPr lang="en-GB" sz="1400" dirty="0"/>
          </a:p>
        </p:txBody>
      </p:sp>
      <p:sp>
        <p:nvSpPr>
          <p:cNvPr id="13" name="TextBox 12"/>
          <p:cNvSpPr txBox="1"/>
          <p:nvPr/>
        </p:nvSpPr>
        <p:spPr>
          <a:xfrm>
            <a:off x="7336184" y="3669929"/>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SML</a:t>
            </a:r>
            <a:endParaRPr lang="en-GB" dirty="0"/>
          </a:p>
        </p:txBody>
      </p:sp>
      <p:sp>
        <p:nvSpPr>
          <p:cNvPr id="14" name="TextBox 13"/>
          <p:cNvSpPr txBox="1"/>
          <p:nvPr/>
        </p:nvSpPr>
        <p:spPr>
          <a:xfrm>
            <a:off x="7343026" y="2607001"/>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17" name="Rectangle 16"/>
          <p:cNvSpPr/>
          <p:nvPr/>
        </p:nvSpPr>
        <p:spPr>
          <a:xfrm>
            <a:off x="7220446" y="2068560"/>
            <a:ext cx="2533435" cy="245204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extBox 17"/>
          <p:cNvSpPr txBox="1"/>
          <p:nvPr/>
        </p:nvSpPr>
        <p:spPr>
          <a:xfrm>
            <a:off x="7268651" y="2115690"/>
            <a:ext cx="2469266" cy="369332"/>
          </a:xfrm>
          <a:prstGeom prst="rect">
            <a:avLst/>
          </a:prstGeom>
          <a:noFill/>
        </p:spPr>
        <p:txBody>
          <a:bodyPr wrap="none" rtlCol="0">
            <a:spAutoFit/>
          </a:bodyPr>
          <a:lstStyle/>
          <a:p>
            <a:r>
              <a:rPr lang="en-GB" dirty="0" smtClean="0"/>
              <a:t>Metabolomics Summary</a:t>
            </a:r>
            <a:endParaRPr lang="en-GB" dirty="0"/>
          </a:p>
        </p:txBody>
      </p:sp>
    </p:spTree>
    <p:extLst>
      <p:ext uri="{BB962C8B-B14F-4D97-AF65-F5344CB8AC3E}">
        <p14:creationId xmlns:p14="http://schemas.microsoft.com/office/powerpoint/2010/main" val="172421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Proteomics v1.1 design-proposed</a:t>
            </a:r>
            <a:endParaRPr lang="en-GB" dirty="0"/>
          </a:p>
        </p:txBody>
      </p:sp>
      <p:sp>
        <p:nvSpPr>
          <p:cNvPr id="4" name="TextBox 3"/>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5" name="TextBox 4"/>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6" name="TextBox 5"/>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Peptide</a:t>
            </a:r>
            <a:endParaRPr lang="en-GB" dirty="0"/>
          </a:p>
        </p:txBody>
      </p:sp>
      <p:sp>
        <p:nvSpPr>
          <p:cNvPr id="7" name="TextBox 6"/>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PSM</a:t>
            </a:r>
            <a:endParaRPr lang="en-GB" dirty="0"/>
          </a:p>
        </p:txBody>
      </p:sp>
      <p:sp>
        <p:nvSpPr>
          <p:cNvPr id="8" name="Rectangle 7"/>
          <p:cNvSpPr/>
          <p:nvPr/>
        </p:nvSpPr>
        <p:spPr>
          <a:xfrm>
            <a:off x="146547" y="2022625"/>
            <a:ext cx="2342653" cy="40479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194751" y="2022625"/>
            <a:ext cx="2199320" cy="369332"/>
          </a:xfrm>
          <a:prstGeom prst="rect">
            <a:avLst/>
          </a:prstGeom>
          <a:noFill/>
        </p:spPr>
        <p:txBody>
          <a:bodyPr wrap="none" rtlCol="0">
            <a:spAutoFit/>
          </a:bodyPr>
          <a:lstStyle/>
          <a:p>
            <a:r>
              <a:rPr lang="en-GB" dirty="0" smtClean="0"/>
              <a:t>Proteomics Complete</a:t>
            </a:r>
            <a:endParaRPr lang="en-GB" dirty="0"/>
          </a:p>
        </p:txBody>
      </p:sp>
      <p:sp>
        <p:nvSpPr>
          <p:cNvPr id="10" name="TextBox 9"/>
          <p:cNvSpPr txBox="1"/>
          <p:nvPr/>
        </p:nvSpPr>
        <p:spPr>
          <a:xfrm>
            <a:off x="2604937" y="3377449"/>
            <a:ext cx="4432300" cy="738664"/>
          </a:xfrm>
          <a:prstGeom prst="rect">
            <a:avLst/>
          </a:prstGeom>
          <a:noFill/>
        </p:spPr>
        <p:txBody>
          <a:bodyPr wrap="square" rtlCol="0">
            <a:spAutoFit/>
          </a:bodyPr>
          <a:lstStyle/>
          <a:p>
            <a:r>
              <a:rPr lang="en-GB" sz="1400" dirty="0" smtClean="0"/>
              <a:t>“Final” quantified small molecules of interest e.g. including aggregation across adduct forms or different charge states </a:t>
            </a:r>
            <a:r>
              <a:rPr lang="en-GB" sz="1400" dirty="0" err="1" smtClean="0"/>
              <a:t>etc</a:t>
            </a:r>
            <a:endParaRPr lang="en-GB" sz="1400" dirty="0"/>
          </a:p>
        </p:txBody>
      </p:sp>
      <p:sp>
        <p:nvSpPr>
          <p:cNvPr id="11" name="TextBox 10"/>
          <p:cNvSpPr txBox="1"/>
          <p:nvPr/>
        </p:nvSpPr>
        <p:spPr>
          <a:xfrm>
            <a:off x="2604937" y="4520606"/>
            <a:ext cx="4126063" cy="954107"/>
          </a:xfrm>
          <a:prstGeom prst="rect">
            <a:avLst/>
          </a:prstGeom>
          <a:noFill/>
        </p:spPr>
        <p:txBody>
          <a:bodyPr wrap="square" rtlCol="0">
            <a:spAutoFit/>
          </a:bodyPr>
          <a:lstStyle/>
          <a:p>
            <a:r>
              <a:rPr lang="en-GB" sz="1400" dirty="0" smtClean="0"/>
              <a:t>In case of ID only files, abundance columns are nulled; force exporters to add layer aggregating PSMs into peptides (e.g. </a:t>
            </a:r>
            <a:r>
              <a:rPr lang="en-GB" sz="1400" dirty="0" err="1" smtClean="0"/>
              <a:t>mzIdentML</a:t>
            </a:r>
            <a:r>
              <a:rPr lang="en-GB" sz="1400" dirty="0" smtClean="0"/>
              <a:t> already has a peptide section anyway, so this is really the same work)</a:t>
            </a:r>
            <a:endParaRPr lang="en-GB" sz="1400" dirty="0"/>
          </a:p>
        </p:txBody>
      </p:sp>
      <p:sp>
        <p:nvSpPr>
          <p:cNvPr id="12" name="TextBox 11"/>
          <p:cNvSpPr txBox="1"/>
          <p:nvPr/>
        </p:nvSpPr>
        <p:spPr>
          <a:xfrm>
            <a:off x="2604936" y="5495097"/>
            <a:ext cx="3948264" cy="1169551"/>
          </a:xfrm>
          <a:prstGeom prst="rect">
            <a:avLst/>
          </a:prstGeom>
          <a:noFill/>
        </p:spPr>
        <p:txBody>
          <a:bodyPr wrap="square" rtlCol="0">
            <a:spAutoFit/>
          </a:bodyPr>
          <a:lstStyle/>
          <a:p>
            <a:r>
              <a:rPr lang="en-GB" sz="1400" dirty="0" smtClean="0"/>
              <a:t>1.0 specs imply that PSMs are mandatory for quant, which will be a big pain for some quant software;</a:t>
            </a:r>
            <a:r>
              <a:rPr lang="en-GB" sz="1400" b="1" dirty="0" smtClean="0"/>
              <a:t> I would vote to make PSM table optional, say with a Boolean flag in the metadata for </a:t>
            </a:r>
            <a:r>
              <a:rPr lang="en-GB" sz="1400" b="1" dirty="0" err="1" smtClean="0"/>
              <a:t>PSM_reported</a:t>
            </a:r>
            <a:r>
              <a:rPr lang="en-GB" sz="1400" b="1" dirty="0" smtClean="0"/>
              <a:t> = “</a:t>
            </a:r>
            <a:r>
              <a:rPr lang="en-GB" sz="1400" b="1" dirty="0" err="1" smtClean="0"/>
              <a:t>true|false</a:t>
            </a:r>
            <a:r>
              <a:rPr lang="en-GB" sz="1400" b="1" dirty="0" smtClean="0"/>
              <a:t>” (MORE DISCUSSION NEEDED)</a:t>
            </a:r>
            <a:endParaRPr lang="en-GB" sz="1400" b="1" dirty="0"/>
          </a:p>
        </p:txBody>
      </p:sp>
      <p:sp>
        <p:nvSpPr>
          <p:cNvPr id="13" name="TextBox 12"/>
          <p:cNvSpPr txBox="1"/>
          <p:nvPr/>
        </p:nvSpPr>
        <p:spPr>
          <a:xfrm>
            <a:off x="7097751" y="36463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Protein</a:t>
            </a:r>
            <a:endParaRPr lang="en-GB" dirty="0"/>
          </a:p>
        </p:txBody>
      </p:sp>
      <p:sp>
        <p:nvSpPr>
          <p:cNvPr id="14" name="TextBox 13"/>
          <p:cNvSpPr txBox="1"/>
          <p:nvPr/>
        </p:nvSpPr>
        <p:spPr>
          <a:xfrm>
            <a:off x="7104593" y="25834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Metadata</a:t>
            </a:r>
            <a:endParaRPr lang="en-GB" dirty="0"/>
          </a:p>
        </p:txBody>
      </p:sp>
      <p:sp>
        <p:nvSpPr>
          <p:cNvPr id="17" name="Rectangle 16"/>
          <p:cNvSpPr/>
          <p:nvPr/>
        </p:nvSpPr>
        <p:spPr>
          <a:xfrm>
            <a:off x="6982014" y="2092125"/>
            <a:ext cx="2342653" cy="21369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extBox 17"/>
          <p:cNvSpPr txBox="1"/>
          <p:nvPr/>
        </p:nvSpPr>
        <p:spPr>
          <a:xfrm>
            <a:off x="7030218" y="2092125"/>
            <a:ext cx="2183355" cy="369332"/>
          </a:xfrm>
          <a:prstGeom prst="rect">
            <a:avLst/>
          </a:prstGeom>
          <a:noFill/>
        </p:spPr>
        <p:txBody>
          <a:bodyPr wrap="none" rtlCol="0">
            <a:spAutoFit/>
          </a:bodyPr>
          <a:lstStyle/>
          <a:p>
            <a:r>
              <a:rPr lang="en-GB" dirty="0" smtClean="0"/>
              <a:t>Proteomics Summary</a:t>
            </a:r>
            <a:endParaRPr lang="en-GB" dirty="0"/>
          </a:p>
        </p:txBody>
      </p:sp>
    </p:spTree>
    <p:extLst>
      <p:ext uri="{BB962C8B-B14F-4D97-AF65-F5344CB8AC3E}">
        <p14:creationId xmlns:p14="http://schemas.microsoft.com/office/powerpoint/2010/main" val="336908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Experimental design </a:t>
            </a:r>
            <a:r>
              <a:rPr lang="en-GB" dirty="0" smtClean="0"/>
              <a:t>modelling replicates</a:t>
            </a:r>
            <a:endParaRPr lang="en-GB" dirty="0"/>
          </a:p>
        </p:txBody>
      </p:sp>
      <p:sp>
        <p:nvSpPr>
          <p:cNvPr id="3" name="Content Placeholder 2"/>
          <p:cNvSpPr>
            <a:spLocks noGrp="1"/>
          </p:cNvSpPr>
          <p:nvPr>
            <p:ph idx="1"/>
          </p:nvPr>
        </p:nvSpPr>
        <p:spPr>
          <a:xfrm>
            <a:off x="838200" y="1825625"/>
            <a:ext cx="5753100" cy="2886075"/>
          </a:xfrm>
        </p:spPr>
        <p:txBody>
          <a:bodyPr>
            <a:normAutofit fontScale="85000" lnSpcReduction="20000"/>
          </a:bodyPr>
          <a:lstStyle/>
          <a:p>
            <a:r>
              <a:rPr lang="en-GB" dirty="0" smtClean="0"/>
              <a:t>Assay is in effect measurements made from a sample of interest, using MS</a:t>
            </a:r>
          </a:p>
          <a:p>
            <a:endParaRPr lang="en-GB" dirty="0" smtClean="0"/>
          </a:p>
          <a:p>
            <a:r>
              <a:rPr lang="en-GB" dirty="0" smtClean="0"/>
              <a:t>Different (bio or tech) replicates are modelled as different assays</a:t>
            </a:r>
          </a:p>
          <a:p>
            <a:endParaRPr lang="en-GB" dirty="0" smtClean="0"/>
          </a:p>
          <a:p>
            <a:r>
              <a:rPr lang="en-GB" dirty="0" smtClean="0"/>
              <a:t>Technical replicates usually multiple </a:t>
            </a:r>
            <a:r>
              <a:rPr lang="en-GB" dirty="0" err="1" smtClean="0"/>
              <a:t>ms_runs</a:t>
            </a:r>
            <a:r>
              <a:rPr lang="en-GB" dirty="0" smtClean="0"/>
              <a:t> </a:t>
            </a:r>
          </a:p>
          <a:p>
            <a:endParaRPr lang="en-GB" dirty="0"/>
          </a:p>
        </p:txBody>
      </p:sp>
      <p:cxnSp>
        <p:nvCxnSpPr>
          <p:cNvPr id="4" name="Straight Arrow Connector 3"/>
          <p:cNvCxnSpPr>
            <a:stCxn id="10" idx="2"/>
            <a:endCxn id="17" idx="0"/>
          </p:cNvCxnSpPr>
          <p:nvPr/>
        </p:nvCxnSpPr>
        <p:spPr>
          <a:xfrm flipH="1">
            <a:off x="8837490" y="2072244"/>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3" idx="2"/>
            <a:endCxn id="18" idx="0"/>
          </p:cNvCxnSpPr>
          <p:nvPr/>
        </p:nvCxnSpPr>
        <p:spPr>
          <a:xfrm flipH="1">
            <a:off x="10196396" y="2060020"/>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2"/>
            <a:endCxn id="16" idx="0"/>
          </p:cNvCxnSpPr>
          <p:nvPr/>
        </p:nvCxnSpPr>
        <p:spPr>
          <a:xfrm flipH="1">
            <a:off x="7456532" y="207224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54143" y="17029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7754143" y="26167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9" name="Straight Arrow Connector 8"/>
          <p:cNvCxnSpPr>
            <a:stCxn id="7" idx="2"/>
            <a:endCxn id="8" idx="0"/>
          </p:cNvCxnSpPr>
          <p:nvPr/>
        </p:nvCxnSpPr>
        <p:spPr>
          <a:xfrm>
            <a:off x="8301913" y="20722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73249" y="17029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sp>
        <p:nvSpPr>
          <p:cNvPr id="11" name="TextBox 10"/>
          <p:cNvSpPr txBox="1"/>
          <p:nvPr/>
        </p:nvSpPr>
        <p:spPr>
          <a:xfrm>
            <a:off x="9173249" y="26167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12" name="Straight Arrow Connector 11"/>
          <p:cNvCxnSpPr>
            <a:stCxn id="10" idx="2"/>
            <a:endCxn id="11" idx="0"/>
          </p:cNvCxnSpPr>
          <p:nvPr/>
        </p:nvCxnSpPr>
        <p:spPr>
          <a:xfrm>
            <a:off x="9721019" y="20722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94007" y="1690688"/>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sp>
        <p:nvSpPr>
          <p:cNvPr id="14" name="TextBox 13"/>
          <p:cNvSpPr txBox="1"/>
          <p:nvPr/>
        </p:nvSpPr>
        <p:spPr>
          <a:xfrm>
            <a:off x="10494007" y="2604532"/>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3</a:t>
            </a:r>
            <a:endParaRPr lang="en-GB" dirty="0"/>
          </a:p>
        </p:txBody>
      </p:sp>
      <p:cxnSp>
        <p:nvCxnSpPr>
          <p:cNvPr id="15" name="Straight Arrow Connector 14"/>
          <p:cNvCxnSpPr>
            <a:stCxn id="13" idx="2"/>
            <a:endCxn id="14" idx="0"/>
          </p:cNvCxnSpPr>
          <p:nvPr/>
        </p:nvCxnSpPr>
        <p:spPr>
          <a:xfrm>
            <a:off x="11041777" y="2060020"/>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8762" y="338649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17" name="TextBox 16"/>
          <p:cNvSpPr txBox="1"/>
          <p:nvPr/>
        </p:nvSpPr>
        <p:spPr>
          <a:xfrm>
            <a:off x="8289720" y="3395919"/>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18" name="TextBox 17"/>
          <p:cNvSpPr txBox="1"/>
          <p:nvPr/>
        </p:nvSpPr>
        <p:spPr>
          <a:xfrm>
            <a:off x="9648626" y="3374270"/>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19" name="TextBox 18"/>
          <p:cNvSpPr txBox="1"/>
          <p:nvPr/>
        </p:nvSpPr>
        <p:spPr>
          <a:xfrm>
            <a:off x="103926" y="4950936"/>
            <a:ext cx="11884874" cy="1754326"/>
          </a:xfrm>
          <a:prstGeom prst="rect">
            <a:avLst/>
          </a:prstGeom>
          <a:noFill/>
        </p:spPr>
        <p:txBody>
          <a:bodyPr wrap="square" rtlCol="0">
            <a:spAutoFit/>
          </a:bodyPr>
          <a:lstStyle/>
          <a:p>
            <a:r>
              <a:rPr lang="en-US" b="1" dirty="0" smtClean="0"/>
              <a:t>mzTab 1.0 specs:</a:t>
            </a:r>
          </a:p>
          <a:p>
            <a:r>
              <a:rPr lang="en-US" dirty="0" smtClean="0"/>
              <a:t>Clear </a:t>
            </a:r>
            <a:r>
              <a:rPr lang="en-US" dirty="0"/>
              <a:t>definitions of biological and technical replicates are difficult to provide as these are somewhat dependent upon the biological domain. However, we use the following general definitions in mzTab.</a:t>
            </a:r>
            <a:endParaRPr lang="en-GB" dirty="0"/>
          </a:p>
          <a:p>
            <a:r>
              <a:rPr lang="en-US" dirty="0"/>
              <a:t> </a:t>
            </a:r>
            <a:endParaRPr lang="en-GB" dirty="0"/>
          </a:p>
          <a:p>
            <a:pPr lvl="0"/>
            <a:r>
              <a:rPr lang="en-US" dirty="0"/>
              <a:t>Biological replicates are where different samples have been analyzed by MS.</a:t>
            </a:r>
            <a:endParaRPr lang="en-GB" dirty="0"/>
          </a:p>
          <a:p>
            <a:pPr lvl="0"/>
            <a:r>
              <a:rPr lang="en-US" dirty="0"/>
              <a:t>Technical replicates are where same samples are analyzed multiple times by (LC)-MS</a:t>
            </a:r>
            <a:r>
              <a:rPr lang="en-US" dirty="0" smtClean="0"/>
              <a:t>.</a:t>
            </a:r>
            <a:endParaRPr lang="en-GB" dirty="0"/>
          </a:p>
        </p:txBody>
      </p:sp>
    </p:spTree>
    <p:extLst>
      <p:ext uri="{BB962C8B-B14F-4D97-AF65-F5344CB8AC3E}">
        <p14:creationId xmlns:p14="http://schemas.microsoft.com/office/powerpoint/2010/main" val="303564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flipH="1">
            <a:off x="2093790" y="3963432"/>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50" idx="0"/>
          </p:cNvCxnSpPr>
          <p:nvPr/>
        </p:nvCxnSpPr>
        <p:spPr>
          <a:xfrm flipH="1">
            <a:off x="3452696"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51" idx="0"/>
          </p:cNvCxnSpPr>
          <p:nvPr/>
        </p:nvCxnSpPr>
        <p:spPr>
          <a:xfrm flipH="1">
            <a:off x="5576932"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9" idx="2"/>
            <a:endCxn id="52" idx="0"/>
          </p:cNvCxnSpPr>
          <p:nvPr/>
        </p:nvCxnSpPr>
        <p:spPr>
          <a:xfrm flipH="1">
            <a:off x="6918720" y="3951208"/>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2" idx="2"/>
            <a:endCxn id="53" idx="0"/>
          </p:cNvCxnSpPr>
          <p:nvPr/>
        </p:nvCxnSpPr>
        <p:spPr>
          <a:xfrm flipH="1">
            <a:off x="8316796" y="393898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flipH="1">
            <a:off x="712832" y="396343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b="1" dirty="0" smtClean="0"/>
              <a:t>Experimental design </a:t>
            </a:r>
            <a:br>
              <a:rPr lang="en-GB" b="1" dirty="0" smtClean="0"/>
            </a:br>
            <a:r>
              <a:rPr lang="en-GB" dirty="0" smtClean="0"/>
              <a:t>label-free with no pre-fractionation (proteomics or metabolomics) – 3 tech reps</a:t>
            </a:r>
            <a:endParaRPr lang="en-GB" dirty="0"/>
          </a:p>
        </p:txBody>
      </p:sp>
      <p:sp>
        <p:nvSpPr>
          <p:cNvPr id="4" name="TextBox 3"/>
          <p:cNvSpPr txBox="1"/>
          <p:nvPr/>
        </p:nvSpPr>
        <p:spPr>
          <a:xfrm>
            <a:off x="2126764" y="2579132"/>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1</a:t>
            </a:r>
            <a:endParaRPr lang="en-GB" dirty="0"/>
          </a:p>
        </p:txBody>
      </p:sp>
      <p:sp>
        <p:nvSpPr>
          <p:cNvPr id="5" name="TextBox 4"/>
          <p:cNvSpPr txBox="1"/>
          <p:nvPr/>
        </p:nvSpPr>
        <p:spPr>
          <a:xfrm>
            <a:off x="1010443"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1010443"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10" name="Straight Arrow Connector 9"/>
          <p:cNvCxnSpPr>
            <a:stCxn id="5" idx="2"/>
            <a:endCxn id="8" idx="0"/>
          </p:cNvCxnSpPr>
          <p:nvPr/>
        </p:nvCxnSpPr>
        <p:spPr>
          <a:xfrm>
            <a:off x="1558213"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sp>
        <p:nvSpPr>
          <p:cNvPr id="13" name="TextBox 12"/>
          <p:cNvSpPr txBox="1"/>
          <p:nvPr/>
        </p:nvSpPr>
        <p:spPr>
          <a:xfrm>
            <a:off x="2429549"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14" name="Straight Arrow Connector 13"/>
          <p:cNvCxnSpPr>
            <a:stCxn id="12" idx="2"/>
            <a:endCxn id="13" idx="0"/>
          </p:cNvCxnSpPr>
          <p:nvPr/>
        </p:nvCxnSpPr>
        <p:spPr>
          <a:xfrm>
            <a:off x="2977319"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sp>
        <p:nvSpPr>
          <p:cNvPr id="22" name="TextBox 21"/>
          <p:cNvSpPr txBox="1"/>
          <p:nvPr/>
        </p:nvSpPr>
        <p:spPr>
          <a:xfrm>
            <a:off x="3750307"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3</a:t>
            </a:r>
            <a:endParaRPr lang="en-GB" dirty="0"/>
          </a:p>
        </p:txBody>
      </p:sp>
      <p:cxnSp>
        <p:nvCxnSpPr>
          <p:cNvPr id="23" name="Straight Arrow Connector 22"/>
          <p:cNvCxnSpPr>
            <a:stCxn id="21" idx="2"/>
            <a:endCxn id="22" idx="0"/>
          </p:cNvCxnSpPr>
          <p:nvPr/>
        </p:nvCxnSpPr>
        <p:spPr>
          <a:xfrm>
            <a:off x="4298077"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5" idx="0"/>
          </p:cNvCxnSpPr>
          <p:nvPr/>
        </p:nvCxnSpPr>
        <p:spPr>
          <a:xfrm flipH="1">
            <a:off x="1558213" y="2948464"/>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a:endCxn id="12" idx="0"/>
          </p:cNvCxnSpPr>
          <p:nvPr/>
        </p:nvCxnSpPr>
        <p:spPr>
          <a:xfrm>
            <a:off x="2977318" y="2948464"/>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977318" y="2948464"/>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90864" y="2566908"/>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2</a:t>
            </a:r>
            <a:endParaRPr lang="en-GB" dirty="0"/>
          </a:p>
        </p:txBody>
      </p:sp>
      <p:sp>
        <p:nvSpPr>
          <p:cNvPr id="36" name="TextBox 35"/>
          <p:cNvSpPr txBox="1"/>
          <p:nvPr/>
        </p:nvSpPr>
        <p:spPr>
          <a:xfrm>
            <a:off x="5874543"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4</a:t>
            </a:r>
            <a:endParaRPr lang="en-GB" dirty="0"/>
          </a:p>
        </p:txBody>
      </p:sp>
      <p:sp>
        <p:nvSpPr>
          <p:cNvPr id="37" name="TextBox 36"/>
          <p:cNvSpPr txBox="1"/>
          <p:nvPr/>
        </p:nvSpPr>
        <p:spPr>
          <a:xfrm>
            <a:off x="5874543"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4</a:t>
            </a:r>
            <a:endParaRPr lang="en-GB" dirty="0"/>
          </a:p>
        </p:txBody>
      </p:sp>
      <p:cxnSp>
        <p:nvCxnSpPr>
          <p:cNvPr id="38" name="Straight Arrow Connector 37"/>
          <p:cNvCxnSpPr>
            <a:stCxn id="36" idx="2"/>
            <a:endCxn id="37" idx="0"/>
          </p:cNvCxnSpPr>
          <p:nvPr/>
        </p:nvCxnSpPr>
        <p:spPr>
          <a:xfrm>
            <a:off x="6422313"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93649"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5</a:t>
            </a:r>
            <a:endParaRPr lang="en-GB" dirty="0"/>
          </a:p>
        </p:txBody>
      </p:sp>
      <p:sp>
        <p:nvSpPr>
          <p:cNvPr id="40" name="TextBox 39"/>
          <p:cNvSpPr txBox="1"/>
          <p:nvPr/>
        </p:nvSpPr>
        <p:spPr>
          <a:xfrm>
            <a:off x="7293649"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5</a:t>
            </a:r>
            <a:endParaRPr lang="en-GB" dirty="0"/>
          </a:p>
        </p:txBody>
      </p:sp>
      <p:cxnSp>
        <p:nvCxnSpPr>
          <p:cNvPr id="41" name="Straight Arrow Connector 40"/>
          <p:cNvCxnSpPr>
            <a:stCxn id="39" idx="2"/>
            <a:endCxn id="40" idx="0"/>
          </p:cNvCxnSpPr>
          <p:nvPr/>
        </p:nvCxnSpPr>
        <p:spPr>
          <a:xfrm>
            <a:off x="7841419"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14407" y="356965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6</a:t>
            </a:r>
            <a:endParaRPr lang="en-GB" dirty="0"/>
          </a:p>
        </p:txBody>
      </p:sp>
      <p:sp>
        <p:nvSpPr>
          <p:cNvPr id="43" name="TextBox 42"/>
          <p:cNvSpPr txBox="1"/>
          <p:nvPr/>
        </p:nvSpPr>
        <p:spPr>
          <a:xfrm>
            <a:off x="8614407" y="448349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6</a:t>
            </a:r>
            <a:endParaRPr lang="en-GB" dirty="0"/>
          </a:p>
        </p:txBody>
      </p:sp>
      <p:cxnSp>
        <p:nvCxnSpPr>
          <p:cNvPr id="44" name="Straight Arrow Connector 43"/>
          <p:cNvCxnSpPr>
            <a:stCxn id="42" idx="2"/>
            <a:endCxn id="43" idx="0"/>
          </p:cNvCxnSpPr>
          <p:nvPr/>
        </p:nvCxnSpPr>
        <p:spPr>
          <a:xfrm>
            <a:off x="9162177" y="393898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36" idx="0"/>
          </p:cNvCxnSpPr>
          <p:nvPr/>
        </p:nvCxnSpPr>
        <p:spPr>
          <a:xfrm flipH="1">
            <a:off x="6422313" y="2936240"/>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39" idx="0"/>
          </p:cNvCxnSpPr>
          <p:nvPr/>
        </p:nvCxnSpPr>
        <p:spPr>
          <a:xfrm>
            <a:off x="7841418" y="2936240"/>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42" idx="0"/>
          </p:cNvCxnSpPr>
          <p:nvPr/>
        </p:nvCxnSpPr>
        <p:spPr>
          <a:xfrm>
            <a:off x="7841418" y="2936240"/>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5062" y="52776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49" name="TextBox 48"/>
          <p:cNvSpPr txBox="1"/>
          <p:nvPr/>
        </p:nvSpPr>
        <p:spPr>
          <a:xfrm>
            <a:off x="1546020" y="5287107"/>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50" name="TextBox 49"/>
          <p:cNvSpPr txBox="1"/>
          <p:nvPr/>
        </p:nvSpPr>
        <p:spPr>
          <a:xfrm>
            <a:off x="2904926"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51" name="TextBox 50"/>
          <p:cNvSpPr txBox="1"/>
          <p:nvPr/>
        </p:nvSpPr>
        <p:spPr>
          <a:xfrm>
            <a:off x="5029162"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2" name="TextBox 51"/>
          <p:cNvSpPr txBox="1"/>
          <p:nvPr/>
        </p:nvSpPr>
        <p:spPr>
          <a:xfrm>
            <a:off x="6370950" y="52659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3" name="TextBox 52"/>
          <p:cNvSpPr txBox="1"/>
          <p:nvPr/>
        </p:nvSpPr>
        <p:spPr>
          <a:xfrm>
            <a:off x="7769026" y="52532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4" name="TextBox 53"/>
          <p:cNvSpPr txBox="1"/>
          <p:nvPr/>
        </p:nvSpPr>
        <p:spPr>
          <a:xfrm>
            <a:off x="9518332" y="5120341"/>
            <a:ext cx="2451100" cy="923330"/>
          </a:xfrm>
          <a:prstGeom prst="rect">
            <a:avLst/>
          </a:prstGeom>
          <a:noFill/>
        </p:spPr>
        <p:txBody>
          <a:bodyPr wrap="square" rtlCol="0">
            <a:spAutoFit/>
          </a:bodyPr>
          <a:lstStyle/>
          <a:p>
            <a:r>
              <a:rPr lang="en-GB" i="1" dirty="0" smtClean="0"/>
              <a:t>Samples are always optional and can have additional attributes</a:t>
            </a:r>
            <a:endParaRPr lang="en-GB" i="1" dirty="0"/>
          </a:p>
        </p:txBody>
      </p:sp>
    </p:spTree>
    <p:extLst>
      <p:ext uri="{BB962C8B-B14F-4D97-AF65-F5344CB8AC3E}">
        <p14:creationId xmlns:p14="http://schemas.microsoft.com/office/powerpoint/2010/main" val="131061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flipH="1">
            <a:off x="2093790" y="3963432"/>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50" idx="0"/>
          </p:cNvCxnSpPr>
          <p:nvPr/>
        </p:nvCxnSpPr>
        <p:spPr>
          <a:xfrm flipH="1">
            <a:off x="3452696"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51" idx="0"/>
          </p:cNvCxnSpPr>
          <p:nvPr/>
        </p:nvCxnSpPr>
        <p:spPr>
          <a:xfrm flipH="1">
            <a:off x="5576932"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9" idx="2"/>
            <a:endCxn id="52" idx="0"/>
          </p:cNvCxnSpPr>
          <p:nvPr/>
        </p:nvCxnSpPr>
        <p:spPr>
          <a:xfrm flipH="1">
            <a:off x="6918720" y="3951208"/>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2" idx="2"/>
            <a:endCxn id="53" idx="0"/>
          </p:cNvCxnSpPr>
          <p:nvPr/>
        </p:nvCxnSpPr>
        <p:spPr>
          <a:xfrm flipH="1">
            <a:off x="8316796" y="393898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flipH="1">
            <a:off x="712832" y="396343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b="1" dirty="0" smtClean="0"/>
              <a:t>Experimental design </a:t>
            </a:r>
            <a:br>
              <a:rPr lang="en-GB" b="1" dirty="0" smtClean="0"/>
            </a:br>
            <a:r>
              <a:rPr lang="en-GB" dirty="0" smtClean="0"/>
              <a:t>label-free with no pre-fractionation (proteomics or metabolomics) – 3 bio reps, no tech reps</a:t>
            </a:r>
            <a:endParaRPr lang="en-GB" dirty="0"/>
          </a:p>
        </p:txBody>
      </p:sp>
      <p:sp>
        <p:nvSpPr>
          <p:cNvPr id="4" name="TextBox 3"/>
          <p:cNvSpPr txBox="1"/>
          <p:nvPr/>
        </p:nvSpPr>
        <p:spPr>
          <a:xfrm>
            <a:off x="2126764" y="2579132"/>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1</a:t>
            </a:r>
            <a:endParaRPr lang="en-GB" dirty="0"/>
          </a:p>
        </p:txBody>
      </p:sp>
      <p:sp>
        <p:nvSpPr>
          <p:cNvPr id="5" name="TextBox 4"/>
          <p:cNvSpPr txBox="1"/>
          <p:nvPr/>
        </p:nvSpPr>
        <p:spPr>
          <a:xfrm>
            <a:off x="1010443"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1010443"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10" name="Straight Arrow Connector 9"/>
          <p:cNvCxnSpPr>
            <a:stCxn id="5" idx="2"/>
            <a:endCxn id="8" idx="0"/>
          </p:cNvCxnSpPr>
          <p:nvPr/>
        </p:nvCxnSpPr>
        <p:spPr>
          <a:xfrm>
            <a:off x="1558213"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sp>
        <p:nvSpPr>
          <p:cNvPr id="13" name="TextBox 12"/>
          <p:cNvSpPr txBox="1"/>
          <p:nvPr/>
        </p:nvSpPr>
        <p:spPr>
          <a:xfrm>
            <a:off x="2429549"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14" name="Straight Arrow Connector 13"/>
          <p:cNvCxnSpPr>
            <a:stCxn id="12" idx="2"/>
            <a:endCxn id="13" idx="0"/>
          </p:cNvCxnSpPr>
          <p:nvPr/>
        </p:nvCxnSpPr>
        <p:spPr>
          <a:xfrm>
            <a:off x="2977319"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sp>
        <p:nvSpPr>
          <p:cNvPr id="22" name="TextBox 21"/>
          <p:cNvSpPr txBox="1"/>
          <p:nvPr/>
        </p:nvSpPr>
        <p:spPr>
          <a:xfrm>
            <a:off x="3750307"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3</a:t>
            </a:r>
            <a:endParaRPr lang="en-GB" dirty="0"/>
          </a:p>
        </p:txBody>
      </p:sp>
      <p:cxnSp>
        <p:nvCxnSpPr>
          <p:cNvPr id="23" name="Straight Arrow Connector 22"/>
          <p:cNvCxnSpPr>
            <a:stCxn id="21" idx="2"/>
            <a:endCxn id="22" idx="0"/>
          </p:cNvCxnSpPr>
          <p:nvPr/>
        </p:nvCxnSpPr>
        <p:spPr>
          <a:xfrm>
            <a:off x="4298077"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5" idx="0"/>
          </p:cNvCxnSpPr>
          <p:nvPr/>
        </p:nvCxnSpPr>
        <p:spPr>
          <a:xfrm flipH="1">
            <a:off x="1558213" y="2948464"/>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a:endCxn id="12" idx="0"/>
          </p:cNvCxnSpPr>
          <p:nvPr/>
        </p:nvCxnSpPr>
        <p:spPr>
          <a:xfrm>
            <a:off x="2977318" y="2948464"/>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977318" y="2948464"/>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90864" y="2566908"/>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2</a:t>
            </a:r>
            <a:endParaRPr lang="en-GB" dirty="0"/>
          </a:p>
        </p:txBody>
      </p:sp>
      <p:sp>
        <p:nvSpPr>
          <p:cNvPr id="36" name="TextBox 35"/>
          <p:cNvSpPr txBox="1"/>
          <p:nvPr/>
        </p:nvSpPr>
        <p:spPr>
          <a:xfrm>
            <a:off x="5874543"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4</a:t>
            </a:r>
            <a:endParaRPr lang="en-GB" dirty="0"/>
          </a:p>
        </p:txBody>
      </p:sp>
      <p:sp>
        <p:nvSpPr>
          <p:cNvPr id="37" name="TextBox 36"/>
          <p:cNvSpPr txBox="1"/>
          <p:nvPr/>
        </p:nvSpPr>
        <p:spPr>
          <a:xfrm>
            <a:off x="5874543"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4</a:t>
            </a:r>
            <a:endParaRPr lang="en-GB" dirty="0"/>
          </a:p>
        </p:txBody>
      </p:sp>
      <p:cxnSp>
        <p:nvCxnSpPr>
          <p:cNvPr id="38" name="Straight Arrow Connector 37"/>
          <p:cNvCxnSpPr>
            <a:stCxn id="36" idx="2"/>
            <a:endCxn id="37" idx="0"/>
          </p:cNvCxnSpPr>
          <p:nvPr/>
        </p:nvCxnSpPr>
        <p:spPr>
          <a:xfrm>
            <a:off x="6422313"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93649"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5</a:t>
            </a:r>
            <a:endParaRPr lang="en-GB" dirty="0"/>
          </a:p>
        </p:txBody>
      </p:sp>
      <p:sp>
        <p:nvSpPr>
          <p:cNvPr id="40" name="TextBox 39"/>
          <p:cNvSpPr txBox="1"/>
          <p:nvPr/>
        </p:nvSpPr>
        <p:spPr>
          <a:xfrm>
            <a:off x="7293649"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5</a:t>
            </a:r>
            <a:endParaRPr lang="en-GB" dirty="0"/>
          </a:p>
        </p:txBody>
      </p:sp>
      <p:cxnSp>
        <p:nvCxnSpPr>
          <p:cNvPr id="41" name="Straight Arrow Connector 40"/>
          <p:cNvCxnSpPr>
            <a:stCxn id="39" idx="2"/>
            <a:endCxn id="40" idx="0"/>
          </p:cNvCxnSpPr>
          <p:nvPr/>
        </p:nvCxnSpPr>
        <p:spPr>
          <a:xfrm>
            <a:off x="7841419"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14407" y="356965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6</a:t>
            </a:r>
            <a:endParaRPr lang="en-GB" dirty="0"/>
          </a:p>
        </p:txBody>
      </p:sp>
      <p:sp>
        <p:nvSpPr>
          <p:cNvPr id="43" name="TextBox 42"/>
          <p:cNvSpPr txBox="1"/>
          <p:nvPr/>
        </p:nvSpPr>
        <p:spPr>
          <a:xfrm>
            <a:off x="8614407" y="448349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6</a:t>
            </a:r>
            <a:endParaRPr lang="en-GB" dirty="0"/>
          </a:p>
        </p:txBody>
      </p:sp>
      <p:cxnSp>
        <p:nvCxnSpPr>
          <p:cNvPr id="44" name="Straight Arrow Connector 43"/>
          <p:cNvCxnSpPr>
            <a:stCxn id="42" idx="2"/>
            <a:endCxn id="43" idx="0"/>
          </p:cNvCxnSpPr>
          <p:nvPr/>
        </p:nvCxnSpPr>
        <p:spPr>
          <a:xfrm>
            <a:off x="9162177" y="393898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36" idx="0"/>
          </p:cNvCxnSpPr>
          <p:nvPr/>
        </p:nvCxnSpPr>
        <p:spPr>
          <a:xfrm flipH="1">
            <a:off x="6422313" y="2936240"/>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39" idx="0"/>
          </p:cNvCxnSpPr>
          <p:nvPr/>
        </p:nvCxnSpPr>
        <p:spPr>
          <a:xfrm>
            <a:off x="7841418" y="2936240"/>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42" idx="0"/>
          </p:cNvCxnSpPr>
          <p:nvPr/>
        </p:nvCxnSpPr>
        <p:spPr>
          <a:xfrm>
            <a:off x="7841418" y="2936240"/>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5062" y="52776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49" name="TextBox 48"/>
          <p:cNvSpPr txBox="1"/>
          <p:nvPr/>
        </p:nvSpPr>
        <p:spPr>
          <a:xfrm>
            <a:off x="1546020" y="5287107"/>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0" name="TextBox 49"/>
          <p:cNvSpPr txBox="1"/>
          <p:nvPr/>
        </p:nvSpPr>
        <p:spPr>
          <a:xfrm>
            <a:off x="2904926"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3</a:t>
            </a:r>
            <a:endParaRPr lang="en-GB" i="1" dirty="0"/>
          </a:p>
        </p:txBody>
      </p:sp>
      <p:sp>
        <p:nvSpPr>
          <p:cNvPr id="51" name="TextBox 50"/>
          <p:cNvSpPr txBox="1"/>
          <p:nvPr/>
        </p:nvSpPr>
        <p:spPr>
          <a:xfrm>
            <a:off x="5029162"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4</a:t>
            </a:r>
            <a:endParaRPr lang="en-GB" i="1" dirty="0"/>
          </a:p>
        </p:txBody>
      </p:sp>
      <p:sp>
        <p:nvSpPr>
          <p:cNvPr id="52" name="TextBox 51"/>
          <p:cNvSpPr txBox="1"/>
          <p:nvPr/>
        </p:nvSpPr>
        <p:spPr>
          <a:xfrm>
            <a:off x="6370950" y="52659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5</a:t>
            </a:r>
            <a:endParaRPr lang="en-GB" i="1" dirty="0"/>
          </a:p>
        </p:txBody>
      </p:sp>
      <p:sp>
        <p:nvSpPr>
          <p:cNvPr id="53" name="TextBox 52"/>
          <p:cNvSpPr txBox="1"/>
          <p:nvPr/>
        </p:nvSpPr>
        <p:spPr>
          <a:xfrm>
            <a:off x="7769026" y="52532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6</a:t>
            </a:r>
            <a:endParaRPr lang="en-GB" i="1" dirty="0"/>
          </a:p>
        </p:txBody>
      </p:sp>
    </p:spTree>
    <p:extLst>
      <p:ext uri="{BB962C8B-B14F-4D97-AF65-F5344CB8AC3E}">
        <p14:creationId xmlns:p14="http://schemas.microsoft.com/office/powerpoint/2010/main" val="310195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a:off x="2977319" y="3607832"/>
            <a:ext cx="1538588"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48" idx="0"/>
          </p:cNvCxnSpPr>
          <p:nvPr/>
        </p:nvCxnSpPr>
        <p:spPr>
          <a:xfrm flipH="1">
            <a:off x="2293164" y="3595608"/>
            <a:ext cx="2004913" cy="192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a:off x="1558213" y="3607832"/>
            <a:ext cx="734951"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58212" y="2146339"/>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1</a:t>
            </a:r>
            <a:endParaRPr lang="en-GB" dirty="0"/>
          </a:p>
        </p:txBody>
      </p:sp>
      <p:sp>
        <p:nvSpPr>
          <p:cNvPr id="5" name="TextBox 4"/>
          <p:cNvSpPr txBox="1"/>
          <p:nvPr/>
        </p:nvSpPr>
        <p:spPr>
          <a:xfrm>
            <a:off x="1010443"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1</a:t>
            </a:r>
            <a:endParaRPr lang="en-GB" dirty="0"/>
          </a:p>
        </p:txBody>
      </p:sp>
      <p:sp>
        <p:nvSpPr>
          <p:cNvPr id="8" name="TextBox 7"/>
          <p:cNvSpPr txBox="1"/>
          <p:nvPr/>
        </p:nvSpPr>
        <p:spPr>
          <a:xfrm>
            <a:off x="1963224" y="414690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1</a:t>
            </a:r>
            <a:endParaRPr lang="en-GB" dirty="0"/>
          </a:p>
        </p:txBody>
      </p:sp>
      <p:cxnSp>
        <p:nvCxnSpPr>
          <p:cNvPr id="10" name="Straight Arrow Connector 9"/>
          <p:cNvCxnSpPr>
            <a:stCxn id="5" idx="2"/>
            <a:endCxn id="8" idx="0"/>
          </p:cNvCxnSpPr>
          <p:nvPr/>
        </p:nvCxnSpPr>
        <p:spPr>
          <a:xfrm>
            <a:off x="1558213" y="3607832"/>
            <a:ext cx="952781" cy="53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2</a:t>
            </a:r>
            <a:endParaRPr lang="en-GB" dirty="0"/>
          </a:p>
        </p:txBody>
      </p:sp>
      <p:cxnSp>
        <p:nvCxnSpPr>
          <p:cNvPr id="14" name="Straight Arrow Connector 13"/>
          <p:cNvCxnSpPr>
            <a:stCxn id="12" idx="2"/>
            <a:endCxn id="8" idx="0"/>
          </p:cNvCxnSpPr>
          <p:nvPr/>
        </p:nvCxnSpPr>
        <p:spPr>
          <a:xfrm flipH="1">
            <a:off x="2510994" y="3607832"/>
            <a:ext cx="466325" cy="53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2262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3</a:t>
            </a:r>
            <a:endParaRPr lang="en-GB" dirty="0"/>
          </a:p>
        </p:txBody>
      </p:sp>
      <p:cxnSp>
        <p:nvCxnSpPr>
          <p:cNvPr id="25" name="Straight Arrow Connector 24"/>
          <p:cNvCxnSpPr>
            <a:stCxn id="4" idx="2"/>
            <a:endCxn id="5" idx="0"/>
          </p:cNvCxnSpPr>
          <p:nvPr/>
        </p:nvCxnSpPr>
        <p:spPr>
          <a:xfrm flipH="1">
            <a:off x="1558213" y="2515671"/>
            <a:ext cx="850553" cy="72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0" idx="2"/>
            <a:endCxn id="12" idx="0"/>
          </p:cNvCxnSpPr>
          <p:nvPr/>
        </p:nvCxnSpPr>
        <p:spPr>
          <a:xfrm flipH="1">
            <a:off x="2977319" y="2489337"/>
            <a:ext cx="2086357" cy="7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408766" y="2515671"/>
            <a:ext cx="1889311" cy="71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45394" y="55189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1</a:t>
            </a:r>
            <a:endParaRPr lang="en-GB" i="1" dirty="0"/>
          </a:p>
        </p:txBody>
      </p:sp>
      <p:sp>
        <p:nvSpPr>
          <p:cNvPr id="49" name="TextBox 48"/>
          <p:cNvSpPr txBox="1"/>
          <p:nvPr/>
        </p:nvSpPr>
        <p:spPr>
          <a:xfrm>
            <a:off x="3968137" y="55189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smtClean="0"/>
              <a:t>Sample 2</a:t>
            </a:r>
            <a:endParaRPr lang="en-GB" i="1" dirty="0"/>
          </a:p>
        </p:txBody>
      </p:sp>
      <p:sp>
        <p:nvSpPr>
          <p:cNvPr id="56" name="TextBox 55"/>
          <p:cNvSpPr txBox="1"/>
          <p:nvPr/>
        </p:nvSpPr>
        <p:spPr>
          <a:xfrm>
            <a:off x="5000461"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Assay 4</a:t>
            </a:r>
            <a:endParaRPr lang="en-GB" dirty="0"/>
          </a:p>
        </p:txBody>
      </p:sp>
      <p:sp>
        <p:nvSpPr>
          <p:cNvPr id="57" name="Title 1"/>
          <p:cNvSpPr txBox="1">
            <a:spLocks/>
          </p:cNvSpPr>
          <p:nvPr/>
        </p:nvSpPr>
        <p:spPr>
          <a:xfrm>
            <a:off x="290430" y="281702"/>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Experimental design </a:t>
            </a:r>
            <a:br>
              <a:rPr lang="en-GB" b="1" dirty="0" smtClean="0"/>
            </a:br>
            <a:r>
              <a:rPr lang="en-GB" dirty="0" smtClean="0"/>
              <a:t>Duplex SILAC 2 tech reps</a:t>
            </a:r>
            <a:endParaRPr lang="en-GB" dirty="0"/>
          </a:p>
        </p:txBody>
      </p:sp>
      <p:sp>
        <p:nvSpPr>
          <p:cNvPr id="58" name="TextBox 57"/>
          <p:cNvSpPr txBox="1"/>
          <p:nvPr/>
        </p:nvSpPr>
        <p:spPr>
          <a:xfrm>
            <a:off x="3859223" y="4119501"/>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smtClean="0"/>
              <a:t>ms_run</a:t>
            </a:r>
            <a:r>
              <a:rPr lang="en-GB" dirty="0" smtClean="0"/>
              <a:t> 2</a:t>
            </a:r>
            <a:endParaRPr lang="en-GB" dirty="0"/>
          </a:p>
        </p:txBody>
      </p:sp>
      <p:cxnSp>
        <p:nvCxnSpPr>
          <p:cNvPr id="60" name="Straight Arrow Connector 59"/>
          <p:cNvCxnSpPr>
            <a:stCxn id="21" idx="2"/>
            <a:endCxn id="58" idx="0"/>
          </p:cNvCxnSpPr>
          <p:nvPr/>
        </p:nvCxnSpPr>
        <p:spPr>
          <a:xfrm>
            <a:off x="4298077" y="3595608"/>
            <a:ext cx="108916" cy="523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2"/>
            <a:endCxn id="49" idx="0"/>
          </p:cNvCxnSpPr>
          <p:nvPr/>
        </p:nvCxnSpPr>
        <p:spPr>
          <a:xfrm flipH="1">
            <a:off x="4515907" y="3607832"/>
            <a:ext cx="1032324"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213122" y="2120005"/>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smtClean="0"/>
              <a:t>Study Variable 2</a:t>
            </a:r>
            <a:endParaRPr lang="en-GB" dirty="0"/>
          </a:p>
        </p:txBody>
      </p:sp>
      <p:cxnSp>
        <p:nvCxnSpPr>
          <p:cNvPr id="72" name="Straight Arrow Connector 71"/>
          <p:cNvCxnSpPr>
            <a:stCxn id="70" idx="2"/>
            <a:endCxn id="56" idx="0"/>
          </p:cNvCxnSpPr>
          <p:nvPr/>
        </p:nvCxnSpPr>
        <p:spPr>
          <a:xfrm>
            <a:off x="5063676" y="2489337"/>
            <a:ext cx="484555" cy="7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580554" y="1007585"/>
            <a:ext cx="5029912" cy="5632311"/>
          </a:xfrm>
          <a:prstGeom prst="rect">
            <a:avLst/>
          </a:prstGeom>
          <a:noFill/>
        </p:spPr>
        <p:txBody>
          <a:bodyPr wrap="square" rtlCol="0">
            <a:spAutoFit/>
          </a:bodyPr>
          <a:lstStyle/>
          <a:p>
            <a:r>
              <a:rPr lang="en-GB" i="1" dirty="0" smtClean="0"/>
              <a:t>mzTab 1.0 is unclear on what SV quants should include in this case</a:t>
            </a:r>
          </a:p>
          <a:p>
            <a:endParaRPr lang="en-GB" i="1" dirty="0"/>
          </a:p>
          <a:p>
            <a:r>
              <a:rPr lang="en-GB" i="1" dirty="0" smtClean="0"/>
              <a:t>Assay quants are supposed to encode ratios as “raw quant values”. At protein-level, this would imply ratio could/should be encoded as follows, but it is unclear:</a:t>
            </a:r>
          </a:p>
          <a:p>
            <a:endParaRPr lang="en-GB" i="1" dirty="0"/>
          </a:p>
          <a:p>
            <a:r>
              <a:rPr lang="en-GB" i="1" dirty="0"/>
              <a:t> </a:t>
            </a:r>
            <a:r>
              <a:rPr lang="en-GB" i="1" dirty="0" smtClean="0"/>
              <a:t>                         A1     A2      A3     A4       </a:t>
            </a:r>
            <a:r>
              <a:rPr lang="en-GB" b="1" i="1" dirty="0" smtClean="0"/>
              <a:t>SV1     SV2</a:t>
            </a:r>
          </a:p>
          <a:p>
            <a:r>
              <a:rPr lang="en-GB" i="1" dirty="0" smtClean="0"/>
              <a:t>Protein 1           1      2.7      1      2.8         </a:t>
            </a:r>
            <a:r>
              <a:rPr lang="en-GB" b="1" i="1" dirty="0" smtClean="0"/>
              <a:t>1        2.75</a:t>
            </a:r>
          </a:p>
          <a:p>
            <a:r>
              <a:rPr lang="en-GB" i="1" dirty="0" smtClean="0"/>
              <a:t>Protein 2           1      3.1     1       3.4         </a:t>
            </a:r>
            <a:r>
              <a:rPr lang="en-GB" b="1" i="1" dirty="0" smtClean="0"/>
              <a:t>1        3.25</a:t>
            </a:r>
          </a:p>
          <a:p>
            <a:endParaRPr lang="en-GB" b="1" i="1" dirty="0"/>
          </a:p>
          <a:p>
            <a:endParaRPr lang="en-GB" b="1" i="1" dirty="0" smtClean="0"/>
          </a:p>
          <a:p>
            <a:r>
              <a:rPr lang="en-GB" i="1" dirty="0" smtClean="0"/>
              <a:t>SILAC and </a:t>
            </a:r>
            <a:r>
              <a:rPr lang="en-GB" i="1" dirty="0" err="1" smtClean="0"/>
              <a:t>iTRAQ</a:t>
            </a:r>
            <a:r>
              <a:rPr lang="en-GB" i="1" dirty="0" smtClean="0"/>
              <a:t> mzTab 1.0 files show actual abundance quant values for all assays, but this is not the true data from most software approaches (SILAC at least), often uses median peptide ratio, so it is not meaningful to put raw quants in via this mechanism</a:t>
            </a:r>
            <a:endParaRPr lang="en-GB" i="1" dirty="0"/>
          </a:p>
          <a:p>
            <a:endParaRPr lang="en-GB" b="1" i="1" dirty="0"/>
          </a:p>
        </p:txBody>
      </p:sp>
    </p:spTree>
    <p:extLst>
      <p:ext uri="{BB962C8B-B14F-4D97-AF65-F5344CB8AC3E}">
        <p14:creationId xmlns:p14="http://schemas.microsoft.com/office/powerpoint/2010/main" val="50875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Question</a:t>
            </a:r>
            <a:r>
              <a:rPr lang="en-GB" dirty="0" smtClean="0"/>
              <a:t> – encoding bio versus technical replicates?</a:t>
            </a:r>
            <a:endParaRPr lang="en-GB" dirty="0"/>
          </a:p>
        </p:txBody>
      </p:sp>
      <p:sp>
        <p:nvSpPr>
          <p:cNvPr id="3" name="Content Placeholder 2"/>
          <p:cNvSpPr>
            <a:spLocks noGrp="1"/>
          </p:cNvSpPr>
          <p:nvPr>
            <p:ph idx="1"/>
          </p:nvPr>
        </p:nvSpPr>
        <p:spPr/>
        <p:txBody>
          <a:bodyPr/>
          <a:lstStyle/>
          <a:p>
            <a:r>
              <a:rPr lang="en-GB" dirty="0" smtClean="0"/>
              <a:t>Issue #30 on GitHub</a:t>
            </a:r>
          </a:p>
          <a:p>
            <a:endParaRPr lang="en-GB" dirty="0"/>
          </a:p>
          <a:p>
            <a:r>
              <a:rPr lang="en-GB" dirty="0" smtClean="0"/>
              <a:t>Seems hard to encode at SV, assay or </a:t>
            </a:r>
            <a:r>
              <a:rPr lang="en-GB" dirty="0" err="1" smtClean="0"/>
              <a:t>ms_run</a:t>
            </a:r>
            <a:r>
              <a:rPr lang="en-GB" dirty="0" smtClean="0"/>
              <a:t> level</a:t>
            </a:r>
          </a:p>
          <a:p>
            <a:pPr lvl="1"/>
            <a:r>
              <a:rPr lang="en-GB" dirty="0" smtClean="0"/>
              <a:t>Assay and </a:t>
            </a:r>
            <a:r>
              <a:rPr lang="en-GB" dirty="0" err="1" smtClean="0"/>
              <a:t>ms_run</a:t>
            </a:r>
            <a:r>
              <a:rPr lang="en-GB" dirty="0" smtClean="0"/>
              <a:t> can be re-used within file for different designs</a:t>
            </a:r>
          </a:p>
          <a:p>
            <a:pPr lvl="1"/>
            <a:r>
              <a:rPr lang="en-GB" dirty="0" smtClean="0"/>
              <a:t>SV could say whether it contains bio and/or tech reps, but seems hard to flag which is which</a:t>
            </a:r>
          </a:p>
          <a:p>
            <a:pPr lvl="1"/>
            <a:endParaRPr lang="en-GB" dirty="0"/>
          </a:p>
          <a:p>
            <a:r>
              <a:rPr lang="en-GB" dirty="0" smtClean="0"/>
              <a:t>Given this is complex – seems that enforcing if exporters wish to communicate a distinction between bio and tech reps, can be done via the </a:t>
            </a:r>
            <a:r>
              <a:rPr lang="en-GB" b="1" dirty="0" smtClean="0"/>
              <a:t>multiplicity of connections </a:t>
            </a:r>
            <a:r>
              <a:rPr lang="en-GB" dirty="0" smtClean="0"/>
              <a:t>to </a:t>
            </a:r>
            <a:r>
              <a:rPr lang="en-GB" b="1" dirty="0" smtClean="0"/>
              <a:t>samples </a:t>
            </a:r>
            <a:r>
              <a:rPr lang="en-GB" dirty="0" smtClean="0"/>
              <a:t>as on previous slides</a:t>
            </a:r>
            <a:endParaRPr lang="en-GB" b="1" dirty="0"/>
          </a:p>
        </p:txBody>
      </p:sp>
    </p:spTree>
    <p:extLst>
      <p:ext uri="{BB962C8B-B14F-4D97-AF65-F5344CB8AC3E}">
        <p14:creationId xmlns:p14="http://schemas.microsoft.com/office/powerpoint/2010/main" val="2067681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1320</Words>
  <Application>Microsoft Office PowerPoint</Application>
  <PresentationFormat>Widescreen</PresentationFormat>
  <Paragraphs>209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Calibri</vt:lpstr>
      <vt:lpstr>Calibri Light</vt:lpstr>
      <vt:lpstr>Courier New</vt:lpstr>
      <vt:lpstr>Times New Roman</vt:lpstr>
      <vt:lpstr>Office Theme</vt:lpstr>
      <vt:lpstr>Version 1.0 Design - Proteomics</vt:lpstr>
      <vt:lpstr>Proposed design change for proteomics in 1.1</vt:lpstr>
      <vt:lpstr>Metabolomics v1.1 Design</vt:lpstr>
      <vt:lpstr>Proteomics v1.1 design-proposed</vt:lpstr>
      <vt:lpstr>Experimental design modelling replicates</vt:lpstr>
      <vt:lpstr>Experimental design  label-free with no pre-fractionation (proteomics or metabolomics) – 3 tech reps</vt:lpstr>
      <vt:lpstr>Experimental design  label-free with no pre-fractionation (proteomics or metabolomics) – 3 bio reps, no tech reps</vt:lpstr>
      <vt:lpstr>PowerPoint Presentation</vt:lpstr>
      <vt:lpstr>Question – encoding bio versus technical replicates?</vt:lpstr>
      <vt:lpstr>Problems with supporting pre-fractionation</vt:lpstr>
      <vt:lpstr>In case of pre-fractionation, what is ms_run?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Andy</dc:creator>
  <cp:lastModifiedBy>Jones, Andy</cp:lastModifiedBy>
  <cp:revision>104</cp:revision>
  <dcterms:created xsi:type="dcterms:W3CDTF">2017-08-07T08:51:33Z</dcterms:created>
  <dcterms:modified xsi:type="dcterms:W3CDTF">2017-08-08T14:50:25Z</dcterms:modified>
</cp:coreProperties>
</file>