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56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/>
    <p:restoredTop sz="94771"/>
  </p:normalViewPr>
  <p:slideViewPr>
    <p:cSldViewPr snapToGrid="0" snapToObjects="1">
      <p:cViewPr varScale="1">
        <p:scale>
          <a:sx n="100" d="100"/>
          <a:sy n="100" d="100"/>
        </p:scale>
        <p:origin x="2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1B70F-07DC-B042-B2A9-EF4F93DB839E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68057-E0BD-2046-BBEA-08036028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7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68057-E0BD-2046-BBEA-0803602824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14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68057-E0BD-2046-BBEA-0803602824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4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430F-4190-9945-97F6-08462E1DD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1BEEA-AEF0-7E44-9D03-05DDC7285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25DE4-8879-DF49-86FD-99F74D76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405D-E765-EB46-A7AE-F74211B25EE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A7CD2-9894-8C49-8A2A-50F69193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51627-CFF6-DC4E-B543-409D7054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6FD7-222B-5F49-A391-172A3E7A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5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905D-E86B-7349-8FA0-3C0C4B8A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AEFF7-73DA-C742-9D62-88CD52E3D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F91BA-EE97-274D-A3CE-FBBBFC9B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405D-E765-EB46-A7AE-F74211B25EE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861FA-2526-A845-A438-8EB4D9A3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894A6-CA35-D64D-BE99-A433AA29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6FD7-222B-5F49-A391-172A3E7A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9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DE717-56CA-2F4F-888C-DA9C51A9A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3790C-B397-CF45-9102-9A75FFC60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6FC68-F3C5-1F41-A021-C76570DC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405D-E765-EB46-A7AE-F74211B25EE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FCF1-D757-A14F-A631-170D50F3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B2CB8-FDBA-E543-9131-99757E10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6FD7-222B-5F49-A391-172A3E7A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4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94D1-4CC1-FD4B-8A3E-E6B3AE8B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9EA07-11EC-7049-B68B-21C715C24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89643-E646-7E42-8A04-3B3AB25B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405D-E765-EB46-A7AE-F74211B25EE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7E52F-2C9F-674C-9FD6-8E7DF534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6D33F-D836-0A41-902F-C1CC50E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6FD7-222B-5F49-A391-172A3E7A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5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0972-BE31-9540-BFB3-8BADF214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2BE0D-E3EB-DE4E-91C7-D9360FAE6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217E7-F256-BD49-A6B7-EDFD25EB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405D-E765-EB46-A7AE-F74211B25EE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88D67-7A6F-8342-AE2C-47216625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8466-1A8D-BB46-9603-B4F04368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6FD7-222B-5F49-A391-172A3E7A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6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359A-F04D-5A4D-ACA9-FD585AE8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CA90-6454-EC4A-9F75-359EC6F1D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2B4F3-68A3-4A4E-A54C-CF86EA46E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67F4B-8D43-EA4F-8FA3-B13DF3D0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405D-E765-EB46-A7AE-F74211B25EE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09F23-C1BA-164B-95D3-4983C715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2B167-8131-914E-8E5E-37899D79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6FD7-222B-5F49-A391-172A3E7A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2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5664-128D-204C-B5EA-35D9010E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46E33-9924-194A-986F-291136561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23392-2121-DC48-9A8F-ECF1F99BE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21475-D34C-0A43-BB77-1D85715D3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221912-082F-CD46-8F61-0A2BAD024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09706-9553-7C42-AB5E-F9903BF1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405D-E765-EB46-A7AE-F74211B25EE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42C98-3340-F142-8E46-D4181B9B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DC36D-69CC-EA4F-A881-6349B4EE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6FD7-222B-5F49-A391-172A3E7A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034D-099A-4848-9007-E7913748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13718-7A26-644C-802C-8329DD224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405D-E765-EB46-A7AE-F74211B25EE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8A8FF-AEDF-9A43-BBEA-36B5B7F0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3F0AB-0D58-B745-9FFF-D6585E16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6FD7-222B-5F49-A391-172A3E7A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5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91043-16DC-E241-A7D1-EDA412EA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405D-E765-EB46-A7AE-F74211B25EE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6E956-E97F-2E43-80CB-4FAC8D2F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6BFD9-B52A-114A-BDF5-2E06015A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6FD7-222B-5F49-A391-172A3E7A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6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3B06-ED04-5246-AEF1-EB3232089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6C828-49FB-A144-A3BB-428844486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BD849-8D38-A849-BC1C-910CC260F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42CF4-1F92-D444-BE9D-8910AC52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405D-E765-EB46-A7AE-F74211B25EE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ED1B7-C7BF-B64F-8252-5C149081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860B6-4450-054D-8213-2DCCAE3A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6FD7-222B-5F49-A391-172A3E7A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5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2E38-AC80-6E4D-B0AD-1F9BE1C9C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8C694E-1472-FD41-B8BB-FB5539B56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F4039-25E2-3C4A-BD71-029E1E1DB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948E9-9EAF-1545-99B5-112CC820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405D-E765-EB46-A7AE-F74211B25EE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747A8-1DE8-1F44-A9ED-C5F31AF9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1429F-4798-8E4D-BD31-F2BCAAED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6FD7-222B-5F49-A391-172A3E7A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5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F1A78-86B0-994D-817B-50EBE7FF6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E0FAF-5B98-164D-82E9-8B7B5D53E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9D25-D3CC-BA40-9D87-62B6B586A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E405D-E765-EB46-A7AE-F74211B25EE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B7871-13AC-FF49-B0D7-4D965FE9C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FEF28-D800-E64D-8165-CEAC1E65D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66FD7-222B-5F49-A391-172A3E7A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0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A5D8-519A-074A-B2F4-6BADE4E3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Latin Hypercube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57F01-9FA2-B643-B6F0-6D0616210A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6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3E7320FA-3BA6-044E-A2F7-C6B83C314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7353" y="1415175"/>
            <a:ext cx="4879341" cy="33738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200DFC-218E-F044-870C-B3D1ECF2D7C3}"/>
              </a:ext>
            </a:extLst>
          </p:cNvPr>
          <p:cNvSpPr txBox="1"/>
          <p:nvPr/>
        </p:nvSpPr>
        <p:spPr>
          <a:xfrm>
            <a:off x="558319" y="334863"/>
            <a:ext cx="409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Solvent Library (472 solvents)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8AACAC25-2C28-A14B-B0C0-9CCD1EC809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1453" t="14275" r="38662" b="14329"/>
          <a:stretch/>
        </p:blipFill>
        <p:spPr>
          <a:xfrm>
            <a:off x="686267" y="1841588"/>
            <a:ext cx="2718937" cy="269064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A1FE90-5C28-0F4E-BA4B-B96CACF7FD49}"/>
              </a:ext>
            </a:extLst>
          </p:cNvPr>
          <p:cNvCxnSpPr>
            <a:cxnSpLocks/>
          </p:cNvCxnSpPr>
          <p:nvPr/>
        </p:nvCxnSpPr>
        <p:spPr>
          <a:xfrm flipH="1">
            <a:off x="3712919" y="2974429"/>
            <a:ext cx="1082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3B5FEA6-E3C7-C14D-87DB-884F83A5D315}"/>
              </a:ext>
            </a:extLst>
          </p:cNvPr>
          <p:cNvSpPr txBox="1"/>
          <p:nvPr/>
        </p:nvSpPr>
        <p:spPr>
          <a:xfrm>
            <a:off x="3618735" y="2454540"/>
            <a:ext cx="1502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2D Projection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E990B0-100E-A54D-BC30-1F03460252B7}"/>
              </a:ext>
            </a:extLst>
          </p:cNvPr>
          <p:cNvSpPr txBox="1"/>
          <p:nvPr/>
        </p:nvSpPr>
        <p:spPr>
          <a:xfrm>
            <a:off x="1008993" y="5442825"/>
            <a:ext cx="9312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Decomposed 17 molecular descriptors to 3 principal components (same as Yehia’s work)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Latin hypercube design to select continuous points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shown in 2D projection, outliers caused PCA space to look much more compressed than it 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6472508-3F96-5B44-A28C-03FEE15D8C8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061"/>
          <a:stretch/>
        </p:blipFill>
        <p:spPr>
          <a:xfrm>
            <a:off x="9644144" y="334863"/>
            <a:ext cx="1989537" cy="498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2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200DFC-218E-F044-870C-B3D1ECF2D7C3}"/>
              </a:ext>
            </a:extLst>
          </p:cNvPr>
          <p:cNvSpPr txBox="1"/>
          <p:nvPr/>
        </p:nvSpPr>
        <p:spPr>
          <a:xfrm>
            <a:off x="558319" y="334863"/>
            <a:ext cx="507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Filtered with UCB Solvent Library (80 solvents)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A1FE90-5C28-0F4E-BA4B-B96CACF7FD49}"/>
              </a:ext>
            </a:extLst>
          </p:cNvPr>
          <p:cNvCxnSpPr>
            <a:cxnSpLocks/>
          </p:cNvCxnSpPr>
          <p:nvPr/>
        </p:nvCxnSpPr>
        <p:spPr>
          <a:xfrm flipH="1">
            <a:off x="3393956" y="2919621"/>
            <a:ext cx="1082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3B5FEA6-E3C7-C14D-87DB-884F83A5D315}"/>
              </a:ext>
            </a:extLst>
          </p:cNvPr>
          <p:cNvSpPr txBox="1"/>
          <p:nvPr/>
        </p:nvSpPr>
        <p:spPr>
          <a:xfrm>
            <a:off x="3299772" y="2399732"/>
            <a:ext cx="1502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2D Projection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E990B0-100E-A54D-BC30-1F03460252B7}"/>
              </a:ext>
            </a:extLst>
          </p:cNvPr>
          <p:cNvSpPr txBox="1"/>
          <p:nvPr/>
        </p:nvSpPr>
        <p:spPr>
          <a:xfrm>
            <a:off x="1008993" y="5442825"/>
            <a:ext cx="9312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Filtered to only the UCB solvent library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removed many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Resulted in a design that better represents variability in solvent space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886BB2D-74B2-A044-B159-42549D475E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8659"/>
          <a:stretch/>
        </p:blipFill>
        <p:spPr>
          <a:xfrm>
            <a:off x="0" y="1415175"/>
            <a:ext cx="3145496" cy="3545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B1D830-0ACB-6B4E-B046-12D6FCABE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4819" y="955119"/>
            <a:ext cx="2431174" cy="423678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2399E38-E179-254F-B96C-8AD3D937B3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8052" y="1232553"/>
            <a:ext cx="4879798" cy="337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3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8C34DC-5DC5-8641-9548-65DA6E574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834" y="735275"/>
            <a:ext cx="8769623" cy="48930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3E94EC-BEFA-5142-A54F-6D08FD574C96}"/>
              </a:ext>
            </a:extLst>
          </p:cNvPr>
          <p:cNvSpPr txBox="1"/>
          <p:nvPr/>
        </p:nvSpPr>
        <p:spPr>
          <a:xfrm>
            <a:off x="789547" y="207857"/>
            <a:ext cx="409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Initial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D6BAF-BE15-0E4A-9643-CC86E446C2D7}"/>
              </a:ext>
            </a:extLst>
          </p:cNvPr>
          <p:cNvSpPr txBox="1"/>
          <p:nvPr/>
        </p:nvSpPr>
        <p:spPr>
          <a:xfrm>
            <a:off x="1734207" y="5705114"/>
            <a:ext cx="2942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 = 20 – 50 °C</a:t>
            </a:r>
            <a:endParaRPr lang="en-US" sz="1200" dirty="0"/>
          </a:p>
          <a:p>
            <a:r>
              <a:rPr lang="en-GB" sz="1200" dirty="0"/>
              <a:t>Propionic acid = 1 – 40 mM</a:t>
            </a:r>
            <a:endParaRPr lang="en-US" sz="1200" dirty="0"/>
          </a:p>
          <a:p>
            <a:r>
              <a:rPr lang="en-GB" sz="1200" dirty="0"/>
              <a:t>Amine = 10 – 1000 mM</a:t>
            </a:r>
            <a:endParaRPr lang="en-US" sz="1200" dirty="0"/>
          </a:p>
          <a:p>
            <a:r>
              <a:rPr lang="en-GB" sz="1200" dirty="0"/>
              <a:t>Catalyst Loading = 0.1 – 10 mM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B64B6-39EB-B145-A765-CEBA50C86EE0}"/>
              </a:ext>
            </a:extLst>
          </p:cNvPr>
          <p:cNvSpPr txBox="1"/>
          <p:nvPr/>
        </p:nvSpPr>
        <p:spPr>
          <a:xfrm>
            <a:off x="4298730" y="5707226"/>
            <a:ext cx="3794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Co-catalyst = 15 – 1500 mM</a:t>
            </a:r>
            <a:endParaRPr lang="en-US" sz="1200" dirty="0"/>
          </a:p>
          <a:p>
            <a:r>
              <a:rPr lang="en-GB" sz="1200" dirty="0"/>
              <a:t>Acrylate/amine molar ratio = 0.8 – 2</a:t>
            </a:r>
            <a:endParaRPr lang="en-US" sz="1200" dirty="0"/>
          </a:p>
          <a:p>
            <a:r>
              <a:rPr lang="en-GB" sz="1200" dirty="0"/>
              <a:t>Aldehyde / amine molar ratio = 0.8 – 2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9967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938CAA-C270-E944-8945-CE4F8AA5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Ideas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DB243-1577-F248-B6E3-CD6F90C75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776"/>
            <a:ext cx="10515600" cy="4351338"/>
          </a:xfrm>
        </p:spPr>
        <p:txBody>
          <a:bodyPr/>
          <a:lstStyle/>
          <a:p>
            <a:r>
              <a:rPr lang="en-US" dirty="0"/>
              <a:t>Placket-Burman for continuous variables in 5-10 solvents for variable selection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D-optimal design using GP treed LLM</a:t>
            </a:r>
          </a:p>
          <a:p>
            <a:pPr lvl="1"/>
            <a:r>
              <a:rPr lang="en-US" dirty="0"/>
              <a:t>Generate random data using LHS</a:t>
            </a:r>
          </a:p>
          <a:p>
            <a:pPr lvl="1"/>
            <a:r>
              <a:rPr lang="en-US" dirty="0"/>
              <a:t>Build GP treed LLM using random data</a:t>
            </a:r>
          </a:p>
          <a:p>
            <a:pPr lvl="1"/>
            <a:r>
              <a:rPr lang="en-US" dirty="0"/>
              <a:t>Select D-optimal experiments from that GP treed LLM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Modified generalized subset design</a:t>
            </a:r>
          </a:p>
          <a:p>
            <a:pPr lvl="1"/>
            <a:r>
              <a:rPr lang="en-US" dirty="0"/>
              <a:t>Need to modify to work with descriptors variables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4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Object 67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192" y="85844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68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192" y="85844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Title 1">
            <a:extLst>
              <a:ext uri="{FF2B5EF4-FFF2-40B4-BE49-F238E27FC236}">
                <a16:creationId xmlns:a16="http://schemas.microsoft.com/office/drawing/2014/main" id="{3C93F07C-C971-455E-BDC1-8AAA0B1825DC}"/>
              </a:ext>
            </a:extLst>
          </p:cNvPr>
          <p:cNvSpPr txBox="1">
            <a:spLocks/>
          </p:cNvSpPr>
          <p:nvPr/>
        </p:nvSpPr>
        <p:spPr bwMode="auto">
          <a:xfrm>
            <a:off x="1888985" y="332657"/>
            <a:ext cx="8580314" cy="577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2200" kern="0" dirty="0"/>
              <a:t>Kinetic model – simplified attempt – chemistry has changed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15390" y="2348880"/>
            <a:ext cx="7527504" cy="2762250"/>
            <a:chOff x="891390" y="2348880"/>
            <a:chExt cx="7527504" cy="2762250"/>
          </a:xfrm>
        </p:grpSpPr>
        <p:grpSp>
          <p:nvGrpSpPr>
            <p:cNvPr id="27" name="Group 26"/>
            <p:cNvGrpSpPr/>
            <p:nvPr/>
          </p:nvGrpSpPr>
          <p:grpSpPr>
            <a:xfrm>
              <a:off x="891390" y="2348880"/>
              <a:ext cx="7527504" cy="2762250"/>
              <a:chOff x="179512" y="1674862"/>
              <a:chExt cx="7527504" cy="276225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79512" y="1674862"/>
                <a:ext cx="7527504" cy="2762250"/>
                <a:chOff x="179512" y="1700808"/>
                <a:chExt cx="7527504" cy="2762250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79512" y="1700808"/>
                  <a:ext cx="3895725" cy="2762250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4041879" y="2060848"/>
                  <a:ext cx="1295400" cy="657225"/>
                </a:xfrm>
                <a:prstGeom prst="rect">
                  <a:avLst/>
                </a:prstGeom>
              </p:spPr>
            </p:pic>
            <p:sp>
              <p:nvSpPr>
                <p:cNvPr id="11" name="TextBox 10"/>
                <p:cNvSpPr txBox="1"/>
                <p:nvPr/>
              </p:nvSpPr>
              <p:spPr>
                <a:xfrm>
                  <a:off x="3876222" y="1807705"/>
                  <a:ext cx="5293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dirty="0"/>
                    <a:t>Olefin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5315770" y="2456463"/>
                  <a:ext cx="41870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dirty="0"/>
                    <a:t>Int4</a:t>
                  </a:r>
                </a:p>
              </p:txBody>
            </p: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5670112" y="1963380"/>
                  <a:ext cx="1533525" cy="1247775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5734474" y="1848022"/>
                  <a:ext cx="428625" cy="180975"/>
                </a:xfrm>
                <a:prstGeom prst="rect">
                  <a:avLst/>
                </a:prstGeom>
              </p:spPr>
            </p:pic>
            <p:sp>
              <p:nvSpPr>
                <p:cNvPr id="51" name="TextBox 50"/>
                <p:cNvSpPr txBox="1"/>
                <p:nvPr/>
              </p:nvSpPr>
              <p:spPr>
                <a:xfrm>
                  <a:off x="6660232" y="3081933"/>
                  <a:ext cx="53091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dirty="0"/>
                    <a:t>Han</a:t>
                  </a:r>
                  <a:r>
                    <a:rPr lang="en-GB" sz="1100" baseline="30000" dirty="0"/>
                    <a:t>+</a:t>
                  </a:r>
                  <a:r>
                    <a:rPr lang="en-GB" sz="1100" dirty="0"/>
                    <a:t>*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7052670" y="2456463"/>
                  <a:ext cx="6543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dirty="0"/>
                    <a:t>product</a:t>
                  </a:r>
                </a:p>
              </p:txBody>
            </p:sp>
          </p:grpSp>
          <p:sp>
            <p:nvSpPr>
              <p:cNvPr id="55" name="TextBox 54"/>
              <p:cNvSpPr txBox="1"/>
              <p:nvPr/>
            </p:nvSpPr>
            <p:spPr>
              <a:xfrm>
                <a:off x="1115616" y="2258655"/>
                <a:ext cx="3080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k</a:t>
                </a:r>
                <a:r>
                  <a:rPr lang="en-GB" sz="1100" baseline="-25000" dirty="0"/>
                  <a:t>1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864540" y="2258655"/>
                <a:ext cx="3080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k</a:t>
                </a:r>
                <a:r>
                  <a:rPr lang="en-GB" sz="1100" baseline="-25000" dirty="0"/>
                  <a:t>2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419872" y="3573016"/>
                <a:ext cx="3080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k</a:t>
                </a:r>
                <a:r>
                  <a:rPr lang="en-GB" sz="1100" baseline="-25000" dirty="0"/>
                  <a:t>3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111774" y="3360856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k</a:t>
                </a:r>
                <a:r>
                  <a:rPr lang="en-GB" sz="1100" baseline="-25000" dirty="0"/>
                  <a:t>-3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535171" y="3470139"/>
                <a:ext cx="3080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k</a:t>
                </a:r>
                <a:r>
                  <a:rPr lang="en-GB" sz="1100" baseline="-25000" dirty="0"/>
                  <a:t>4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501093" y="2261306"/>
                <a:ext cx="3080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k</a:t>
                </a:r>
                <a:r>
                  <a:rPr lang="en-GB" sz="1100" baseline="-25000" dirty="0"/>
                  <a:t>5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239523" y="2268587"/>
                <a:ext cx="3080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k</a:t>
                </a:r>
                <a:r>
                  <a:rPr lang="en-GB" sz="1100" baseline="-25000" dirty="0"/>
                  <a:t>6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915068" y="3728422"/>
              <a:ext cx="45557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 err="1"/>
                <a:t>Ir</a:t>
              </a:r>
              <a:r>
                <a:rPr lang="en-GB" sz="1100" dirty="0"/>
                <a:t>(II)</a:t>
              </a:r>
              <a:r>
                <a:rPr lang="en-GB" sz="1100" baseline="30000" dirty="0"/>
                <a:t>-</a:t>
              </a:r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V="1">
            <a:off x="4367808" y="2276872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438237" y="2306311"/>
            <a:ext cx="4555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07769" y="2021381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Int3 + Acid</a:t>
            </a:r>
            <a:endParaRPr lang="en-GB" sz="1100" baseline="30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44935" y="256490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k</a:t>
            </a:r>
            <a:r>
              <a:rPr lang="en-GB" sz="1100" baseline="-25000" dirty="0"/>
              <a:t>-4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57319" y="2571550"/>
            <a:ext cx="308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k</a:t>
            </a:r>
            <a:r>
              <a:rPr lang="en-GB" sz="1100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3330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D4E89-637A-4731-8443-CAFE792A72FA}" type="slidenum">
              <a:rPr lang="en-GB" altLang="en-US" smtClean="0"/>
              <a:pPr/>
              <a:t>7</a:t>
            </a:fld>
            <a:endParaRPr lang="en-GB" alt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C93F07C-C971-455E-BDC1-8AAA0B1825DC}"/>
              </a:ext>
            </a:extLst>
          </p:cNvPr>
          <p:cNvSpPr txBox="1">
            <a:spLocks/>
          </p:cNvSpPr>
          <p:nvPr/>
        </p:nvSpPr>
        <p:spPr bwMode="auto">
          <a:xfrm>
            <a:off x="1888985" y="332657"/>
            <a:ext cx="8580314" cy="577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2200" kern="0" dirty="0"/>
              <a:t>Kinetic model – simplified attempt – might </a:t>
            </a:r>
            <a:r>
              <a:rPr lang="en-GB" sz="2200" kern="0"/>
              <a:t>contain mistakes</a:t>
            </a:r>
            <a:endParaRPr lang="en-GB" sz="220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3512" y="1412777"/>
            <a:ext cx="7463664" cy="478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049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193</Words>
  <Application>Microsoft Macintosh PowerPoint</Application>
  <PresentationFormat>Widescreen</PresentationFormat>
  <Paragraphs>47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think-cell Slide</vt:lpstr>
      <vt:lpstr>Latin Hypercube Design</vt:lpstr>
      <vt:lpstr>PowerPoint Presentation</vt:lpstr>
      <vt:lpstr>PowerPoint Presentation</vt:lpstr>
      <vt:lpstr>PowerPoint Presentation</vt:lpstr>
      <vt:lpstr>Other Ideas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Kobi Clay-Monroe Felton</dc:creator>
  <cp:lastModifiedBy>Kobi Clay-Monroe Felton</cp:lastModifiedBy>
  <cp:revision>5</cp:revision>
  <dcterms:created xsi:type="dcterms:W3CDTF">2019-07-05T16:08:32Z</dcterms:created>
  <dcterms:modified xsi:type="dcterms:W3CDTF">2019-09-24T17:58:25Z</dcterms:modified>
</cp:coreProperties>
</file>