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665" r:id="rId2"/>
  </p:sldIdLst>
  <p:sldSz cx="9144000" cy="6858000" type="screen4x3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2358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10ED-239C-4A73-B04F-CFF063D72AE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2C-36F9-4C4D-9EE1-A6782AA31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3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10ED-239C-4A73-B04F-CFF063D72AE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2C-36F9-4C4D-9EE1-A6782AA31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0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10ED-239C-4A73-B04F-CFF063D72AE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2C-36F9-4C4D-9EE1-A6782AA31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5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10ED-239C-4A73-B04F-CFF063D72AE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2C-36F9-4C4D-9EE1-A6782AA31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1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10ED-239C-4A73-B04F-CFF063D72AE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2C-36F9-4C4D-9EE1-A6782AA31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1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10ED-239C-4A73-B04F-CFF063D72AE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2C-36F9-4C4D-9EE1-A6782AA31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2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10ED-239C-4A73-B04F-CFF063D72AE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2C-36F9-4C4D-9EE1-A6782AA31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8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10ED-239C-4A73-B04F-CFF063D72AE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2C-36F9-4C4D-9EE1-A6782AA31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8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10ED-239C-4A73-B04F-CFF063D72AE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2C-36F9-4C4D-9EE1-A6782AA31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10ED-239C-4A73-B04F-CFF063D72AE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2C-36F9-4C4D-9EE1-A6782AA31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4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10ED-239C-4A73-B04F-CFF063D72AE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2C-36F9-4C4D-9EE1-A6782AA31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8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10ED-239C-4A73-B04F-CFF063D72AE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CCD2C-36F9-4C4D-9EE1-A6782AA31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8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12" Type="http://schemas.openxmlformats.org/officeDocument/2006/relationships/image" Target="cid:79bcd8d8-3e95-4211-98c3-e926b9dd41d9@namprd12.prod.outlook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tiff"/><Relationship Id="rId4" Type="http://schemas.openxmlformats.org/officeDocument/2006/relationships/image" Target="../media/image3.png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52400" y="274073"/>
            <a:ext cx="8839200" cy="678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3" tIns="45691" rIns="91383" bIns="45691" numCol="1" anchor="ctr" anchorCtr="0" compatLnSpc="1">
            <a:prstTxWarp prst="textNoShape">
              <a:avLst/>
            </a:prstTxWarp>
          </a:bodyPr>
          <a:lstStyle>
            <a:lvl1pPr algn="ctr" defTabSz="456912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6912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6912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6912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6912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6912" algn="ctr" defTabSz="456912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3818" algn="ctr" defTabSz="456912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0730" algn="ctr" defTabSz="456912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7638" algn="ctr" defTabSz="456912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sz="2400" dirty="0">
              <a:solidFill>
                <a:srgbClr val="4E4E4E"/>
              </a:solidFill>
              <a:cs typeface="Calibri Light" panose="020F03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5C715F0-1E8F-4B74-85ED-0C3D1C33DCC3}"/>
              </a:ext>
            </a:extLst>
          </p:cNvPr>
          <p:cNvSpPr txBox="1">
            <a:spLocks/>
          </p:cNvSpPr>
          <p:nvPr/>
        </p:nvSpPr>
        <p:spPr>
          <a:xfrm>
            <a:off x="419100" y="371309"/>
            <a:ext cx="8305800" cy="4924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solidFill>
                  <a:srgbClr val="4E4E4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en-US" sz="3200" b="1" dirty="0">
                <a:solidFill>
                  <a:srgbClr val="4E4E4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odeling </a:t>
            </a:r>
            <a:r>
              <a:rPr lang="en-US" sz="3200" b="1" u="sng" dirty="0">
                <a:solidFill>
                  <a:srgbClr val="4E4E4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3200" b="1" dirty="0">
                <a:solidFill>
                  <a:srgbClr val="4E4E4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dverse </a:t>
            </a:r>
            <a:r>
              <a:rPr lang="en-US" sz="3200" b="1" u="sng" dirty="0">
                <a:solidFill>
                  <a:srgbClr val="4E4E4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lang="en-US" sz="3200" b="1" dirty="0">
                <a:solidFill>
                  <a:srgbClr val="4E4E4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rug </a:t>
            </a:r>
            <a:r>
              <a:rPr lang="en-US" sz="3200" b="1" u="sng" dirty="0">
                <a:solidFill>
                  <a:srgbClr val="4E4E4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US" sz="3200" b="1" dirty="0">
                <a:solidFill>
                  <a:srgbClr val="4E4E4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eactions in </a:t>
            </a:r>
            <a:r>
              <a:rPr lang="en-US" sz="3200" b="1" u="sng" dirty="0">
                <a:solidFill>
                  <a:srgbClr val="4E4E4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lang="en-US" sz="3200" b="1" dirty="0">
                <a:solidFill>
                  <a:srgbClr val="4E4E4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mbryos</a:t>
            </a:r>
          </a:p>
        </p:txBody>
      </p:sp>
      <p:pic>
        <p:nvPicPr>
          <p:cNvPr id="5124" name="Picture 4" descr="Image result for united states map east coast">
            <a:extLst>
              <a:ext uri="{FF2B5EF4-FFF2-40B4-BE49-F238E27FC236}">
                <a16:creationId xmlns:a16="http://schemas.microsoft.com/office/drawing/2014/main" id="{C6E51282-5D87-4C6C-907B-5C57E4A14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98" y="1200683"/>
            <a:ext cx="2891361" cy="430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5-Point Star 5">
            <a:extLst>
              <a:ext uri="{FF2B5EF4-FFF2-40B4-BE49-F238E27FC236}">
                <a16:creationId xmlns:a16="http://schemas.microsoft.com/office/drawing/2014/main" id="{E2A755B3-9B27-44CF-BD9D-504C2A431853}"/>
              </a:ext>
            </a:extLst>
          </p:cNvPr>
          <p:cNvSpPr/>
          <p:nvPr/>
        </p:nvSpPr>
        <p:spPr>
          <a:xfrm>
            <a:off x="1209863" y="3505982"/>
            <a:ext cx="209753" cy="216707"/>
          </a:xfrm>
          <a:prstGeom prst="star5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>
              <a:defRPr/>
            </a:pPr>
            <a:endParaRPr lang="en-US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55A574-AE9F-4047-8AF8-23F3BF5105B4}"/>
              </a:ext>
            </a:extLst>
          </p:cNvPr>
          <p:cNvSpPr/>
          <p:nvPr/>
        </p:nvSpPr>
        <p:spPr>
          <a:xfrm>
            <a:off x="360496" y="5848086"/>
            <a:ext cx="84230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MADRE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is a </a:t>
            </a:r>
            <a:r>
              <a:rPr lang="en-US" sz="1600" b="1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team of researchers 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across the </a:t>
            </a:r>
            <a:r>
              <a:rPr lang="en-US" sz="1600" b="1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basic and applied life sciences 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who work to develop </a:t>
            </a:r>
            <a:r>
              <a:rPr lang="en-US" sz="1600" b="1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predictive models of adverse drug outcomes in pregnancy</a:t>
            </a: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7428C9-6050-B243-9E2A-8C6489BC8D9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0407" y="3746321"/>
            <a:ext cx="1948663" cy="3392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24A5D0-C3D3-43AE-9E98-0DD4E591CA1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23270" y="1800730"/>
            <a:ext cx="1424811" cy="303220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B5B816-3F09-43D0-889F-0BF0DA2A58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7"/>
          <a:stretch/>
        </p:blipFill>
        <p:spPr>
          <a:xfrm>
            <a:off x="1827254" y="2854649"/>
            <a:ext cx="1250540" cy="571771"/>
          </a:xfrm>
          <a:prstGeom prst="rect">
            <a:avLst/>
          </a:prstGeom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890A113-6B39-4128-97E3-1E10001C6E94}"/>
              </a:ext>
            </a:extLst>
          </p:cNvPr>
          <p:cNvSpPr/>
          <p:nvPr/>
        </p:nvSpPr>
        <p:spPr>
          <a:xfrm>
            <a:off x="979001" y="2575796"/>
            <a:ext cx="143633" cy="15228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DCCD262D-EDB3-4CDB-9DAF-88AE1F492B8C}"/>
              </a:ext>
            </a:extLst>
          </p:cNvPr>
          <p:cNvSpPr/>
          <p:nvPr/>
        </p:nvSpPr>
        <p:spPr>
          <a:xfrm>
            <a:off x="2298321" y="2793457"/>
            <a:ext cx="143633" cy="15228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97032FE3-77B8-4C16-957A-120589A26ACD}"/>
              </a:ext>
            </a:extLst>
          </p:cNvPr>
          <p:cNvSpPr/>
          <p:nvPr/>
        </p:nvSpPr>
        <p:spPr>
          <a:xfrm>
            <a:off x="3098833" y="2084593"/>
            <a:ext cx="136845" cy="13536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170" name="Picture 2" descr="Image result for northwestern logo transparent">
            <a:extLst>
              <a:ext uri="{FF2B5EF4-FFF2-40B4-BE49-F238E27FC236}">
                <a16:creationId xmlns:a16="http://schemas.microsoft.com/office/drawing/2014/main" id="{6BB146C1-0A11-4ADF-90D9-A6500526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2" y="1938792"/>
            <a:ext cx="1232967" cy="64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4EDCA9-4D62-4DC6-8189-89D1009BC3BD}"/>
              </a:ext>
            </a:extLst>
          </p:cNvPr>
          <p:cNvSpPr txBox="1"/>
          <p:nvPr/>
        </p:nvSpPr>
        <p:spPr>
          <a:xfrm>
            <a:off x="3588051" y="891489"/>
            <a:ext cx="2128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Program Leadership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1609F0-F370-4A94-82EB-2A2112BEC4F9}"/>
              </a:ext>
            </a:extLst>
          </p:cNvPr>
          <p:cNvSpPr txBox="1"/>
          <p:nvPr/>
        </p:nvSpPr>
        <p:spPr>
          <a:xfrm>
            <a:off x="6324630" y="926134"/>
            <a:ext cx="224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Collaborators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1280187-1C47-4CB0-88FA-8260D7ACC4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4699" y="3360923"/>
            <a:ext cx="965380" cy="965380"/>
          </a:xfrm>
          <a:prstGeom prst="rect">
            <a:avLst/>
          </a:prstGeom>
          <a:ln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68CDFDC-678B-4623-9E87-C213AA3E2F6F}"/>
              </a:ext>
            </a:extLst>
          </p:cNvPr>
          <p:cNvSpPr txBox="1"/>
          <p:nvPr/>
        </p:nvSpPr>
        <p:spPr>
          <a:xfrm>
            <a:off x="7285044" y="3555074"/>
            <a:ext cx="1842223" cy="577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Ethan S. Lippmann, PhD</a:t>
            </a:r>
          </a:p>
          <a:p>
            <a:pPr algn="ctr"/>
            <a:r>
              <a:rPr lang="en-US" sz="1051" dirty="0">
                <a:latin typeface="Calibri Light" panose="020F0302020204030204" pitchFamily="34" charset="0"/>
                <a:cs typeface="Calibri Light" panose="020F0302020204030204" pitchFamily="34" charset="0"/>
              </a:rPr>
              <a:t>Chemical Engineering</a:t>
            </a:r>
          </a:p>
          <a:p>
            <a:pPr algn="ctr"/>
            <a:r>
              <a:rPr lang="en-US" sz="1051" dirty="0">
                <a:latin typeface="Calibri Light" panose="020F0302020204030204" pitchFamily="34" charset="0"/>
                <a:cs typeface="Calibri Light" panose="020F0302020204030204" pitchFamily="34" charset="0"/>
              </a:rPr>
              <a:t>Vanderbilt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20EF0BD-6580-4D8D-BF1F-9CC992FBE6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8185" y="2348886"/>
            <a:ext cx="916931" cy="9169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568428-5A68-4968-8D73-4B0926C400CB}"/>
              </a:ext>
            </a:extLst>
          </p:cNvPr>
          <p:cNvSpPr txBox="1"/>
          <p:nvPr/>
        </p:nvSpPr>
        <p:spPr>
          <a:xfrm>
            <a:off x="7174638" y="2555169"/>
            <a:ext cx="1884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Andrew L. Beam, PhD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Health Informatics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Harvard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E045EFC-D88E-4833-8933-817116D828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7295" y="1273067"/>
            <a:ext cx="964544" cy="977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B520B6F-E8B5-4C25-A2FE-7ED839C88000}"/>
              </a:ext>
            </a:extLst>
          </p:cNvPr>
          <p:cNvSpPr txBox="1"/>
          <p:nvPr/>
        </p:nvSpPr>
        <p:spPr>
          <a:xfrm>
            <a:off x="7189615" y="1459135"/>
            <a:ext cx="1842223" cy="577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Robert R. Lavieri, PhD</a:t>
            </a:r>
          </a:p>
          <a:p>
            <a:pPr algn="ctr"/>
            <a:r>
              <a:rPr lang="en-US" sz="1051" dirty="0">
                <a:latin typeface="Calibri Light" panose="020F0302020204030204" pitchFamily="34" charset="0"/>
                <a:cs typeface="Calibri Light" panose="020F0302020204030204" pitchFamily="34" charset="0"/>
              </a:rPr>
              <a:t>Pharmacology</a:t>
            </a:r>
          </a:p>
          <a:p>
            <a:pPr algn="ctr"/>
            <a:r>
              <a:rPr lang="en-US" sz="1051" dirty="0">
                <a:latin typeface="Calibri Light" panose="020F0302020204030204" pitchFamily="34" charset="0"/>
                <a:cs typeface="Calibri Light" panose="020F0302020204030204" pitchFamily="34" charset="0"/>
              </a:rPr>
              <a:t>Vanderbilt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B937CC2-3C80-401C-A883-233EB8B984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1491" y="4420477"/>
            <a:ext cx="991861" cy="10033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50207E9-49ED-4E4C-A89A-8A7B2ED1045A}"/>
              </a:ext>
            </a:extLst>
          </p:cNvPr>
          <p:cNvSpPr txBox="1"/>
          <p:nvPr/>
        </p:nvSpPr>
        <p:spPr>
          <a:xfrm>
            <a:off x="7222868" y="4630948"/>
            <a:ext cx="19665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Jeffery A. Goldstein, MD, PhD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Neonatal Pathology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Northwestern</a:t>
            </a:r>
          </a:p>
        </p:txBody>
      </p:sp>
      <p:pic>
        <p:nvPicPr>
          <p:cNvPr id="38" name="Picture 1">
            <a:extLst>
              <a:ext uri="{FF2B5EF4-FFF2-40B4-BE49-F238E27FC236}">
                <a16:creationId xmlns:a16="http://schemas.microsoft.com/office/drawing/2014/main" id="{6A3E03CA-DCE2-4DEB-88ED-D578704B7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8" t="5962" r="578" b="46888"/>
          <a:stretch>
            <a:fillRect/>
          </a:stretch>
        </p:blipFill>
        <p:spPr bwMode="auto">
          <a:xfrm>
            <a:off x="4171701" y="1272875"/>
            <a:ext cx="895433" cy="9612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74FBC0D-62C8-4603-9571-E3A375724253}"/>
              </a:ext>
            </a:extLst>
          </p:cNvPr>
          <p:cNvSpPr txBox="1"/>
          <p:nvPr/>
        </p:nvSpPr>
        <p:spPr>
          <a:xfrm>
            <a:off x="3653049" y="2267941"/>
            <a:ext cx="1884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Anup P. Challa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Principal Investigator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Vanderbilt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06ABAC-8B5F-4760-8802-495FCEB4A671}"/>
              </a:ext>
            </a:extLst>
          </p:cNvPr>
          <p:cNvSpPr txBox="1"/>
          <p:nvPr/>
        </p:nvSpPr>
        <p:spPr>
          <a:xfrm>
            <a:off x="3525015" y="2757391"/>
            <a:ext cx="2128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9D1C"/>
                </a:solidFill>
              </a:rPr>
              <a:t>Board of Advisors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119482-9FA1-4DB2-8658-43BC35E75AD9}"/>
              </a:ext>
            </a:extLst>
          </p:cNvPr>
          <p:cNvSpPr txBox="1"/>
          <p:nvPr/>
        </p:nvSpPr>
        <p:spPr>
          <a:xfrm>
            <a:off x="2951645" y="3069099"/>
            <a:ext cx="18840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David M. Aronoff, MD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Infectious Diseases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Vanderbilt</a:t>
            </a:r>
          </a:p>
          <a:p>
            <a:pPr algn="ctr"/>
            <a:endParaRPr lang="en-US" sz="1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Min Shen, PhD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Cheminformatics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NIH-NCATS</a:t>
            </a:r>
          </a:p>
          <a:p>
            <a:pPr algn="ctr"/>
            <a:endParaRPr lang="en-US" sz="1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Jana K. Shirey-Rice, PhD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Research Administration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Vanderbilt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015B27-7001-452A-9573-D1763DCA72B3}"/>
              </a:ext>
            </a:extLst>
          </p:cNvPr>
          <p:cNvSpPr txBox="1"/>
          <p:nvPr/>
        </p:nvSpPr>
        <p:spPr>
          <a:xfrm>
            <a:off x="4442082" y="3343786"/>
            <a:ext cx="18840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Sara L. Van Driest, MD, PhD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Pediatrics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Vanderbilt</a:t>
            </a:r>
          </a:p>
          <a:p>
            <a:pPr algn="ctr"/>
            <a:endParaRPr lang="en-US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Etoi Garrison, MD, PhD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Obstetrics and Gynecology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Vanderbilt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DD5FE9-1D07-47BF-8ED9-1564809DDA1D}"/>
              </a:ext>
            </a:extLst>
          </p:cNvPr>
          <p:cNvSpPr txBox="1"/>
          <p:nvPr/>
        </p:nvSpPr>
        <p:spPr>
          <a:xfrm>
            <a:off x="3536435" y="4809366"/>
            <a:ext cx="2128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Analysts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198222-56CB-4ACB-8327-11E32DC5B2CB}"/>
              </a:ext>
            </a:extLst>
          </p:cNvPr>
          <p:cNvSpPr txBox="1"/>
          <p:nvPr/>
        </p:nvSpPr>
        <p:spPr>
          <a:xfrm>
            <a:off x="1810711" y="5125277"/>
            <a:ext cx="26313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Lisa Bastarache, MS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Data Science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Vanderbilt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79BC27-8AAD-4C81-A6AF-580E2D0587C7}"/>
              </a:ext>
            </a:extLst>
          </p:cNvPr>
          <p:cNvSpPr txBox="1"/>
          <p:nvPr/>
        </p:nvSpPr>
        <p:spPr>
          <a:xfrm>
            <a:off x="3010575" y="5124447"/>
            <a:ext cx="26313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Janey Wang, MS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Research Administration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Vanderbilt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6A167D-DCB7-430B-A2E6-196FC7093132}"/>
              </a:ext>
            </a:extLst>
          </p:cNvPr>
          <p:cNvSpPr txBox="1"/>
          <p:nvPr/>
        </p:nvSpPr>
        <p:spPr>
          <a:xfrm>
            <a:off x="4309581" y="5125277"/>
            <a:ext cx="26313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Xinnan Niu, MD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Software Engineering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Vanderbilt</a:t>
            </a:r>
          </a:p>
        </p:txBody>
      </p:sp>
    </p:spTree>
    <p:extLst>
      <p:ext uri="{BB962C8B-B14F-4D97-AF65-F5344CB8AC3E}">
        <p14:creationId xmlns:p14="http://schemas.microsoft.com/office/powerpoint/2010/main" val="3416507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149</Words>
  <Application>Microsoft Office PowerPoint</Application>
  <PresentationFormat>On-screen Show (4:3)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MADRE: Who are we?</dc:title>
  <dc:creator>Challa, Anup P</dc:creator>
  <cp:lastModifiedBy>Challa, Anup P</cp:lastModifiedBy>
  <cp:revision>23</cp:revision>
  <cp:lastPrinted>2019-10-14T18:46:44Z</cp:lastPrinted>
  <dcterms:created xsi:type="dcterms:W3CDTF">2019-09-23T19:35:22Z</dcterms:created>
  <dcterms:modified xsi:type="dcterms:W3CDTF">2020-01-28T17:22:07Z</dcterms:modified>
</cp:coreProperties>
</file>