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E34586-5802-4770-A186-CBD46DA8C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l-GR" sz="5400" dirty="0"/>
              <a:t>Αναγνώριση Προτύπων </a:t>
            </a:r>
            <a:endParaRPr lang="en-US" sz="54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81E7CD1-25DA-4BBF-97C7-F4C521981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l-GR" sz="2200"/>
              <a:t>Παρουσίαση τελικής εργασίας</a:t>
            </a:r>
            <a:endParaRPr lang="en-US" sz="2200"/>
          </a:p>
        </p:txBody>
      </p:sp>
      <p:pic>
        <p:nvPicPr>
          <p:cNvPr id="4" name="Picture 3" descr="Εικόνα που περιέχει επιχειρηματική κάρτα, ανυσματικά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68026DD4-84BD-4D27-8B26-21CA4DE52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18737" b="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0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Τίτλος 1">
            <a:extLst>
              <a:ext uri="{FF2B5EF4-FFF2-40B4-BE49-F238E27FC236}">
                <a16:creationId xmlns:a16="http://schemas.microsoft.com/office/drawing/2014/main" id="{A21F5141-0E05-4AA3-B687-4BF07D55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1" y="596408"/>
            <a:ext cx="2446165" cy="5976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lmsfunct.m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F3F60CA-1486-4BC6-B698-D4538F7A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999" y="1300248"/>
            <a:ext cx="4686935" cy="521658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στάδιο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Testing, </a:t>
            </a:r>
            <a:r>
              <a:rPr lang="en-US" sz="1800" dirty="0" err="1"/>
              <a:t>τεστάρουμε</a:t>
            </a:r>
            <a:r>
              <a:rPr lang="en-US" sz="1800" dirty="0"/>
              <a:t> τα </a:t>
            </a:r>
            <a:r>
              <a:rPr lang="en-US" sz="1800" dirty="0" err="1"/>
              <a:t>δεδομέν</a:t>
            </a:r>
            <a:r>
              <a:rPr lang="en-US" sz="1800" dirty="0"/>
              <a:t>α</a:t>
            </a:r>
            <a:r>
              <a:rPr lang="el-GR" sz="1800" dirty="0"/>
              <a:t> </a:t>
            </a:r>
            <a:r>
              <a:rPr lang="en-US" sz="1800" dirty="0"/>
              <a:t>(data) που είναι κάθε φορά στο testing set σύμφωνα με τον εξής πολλαπλασιασμό: data * πίνακας βαρών.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Κάθε απ</a:t>
            </a:r>
            <a:r>
              <a:rPr lang="en-US" sz="1800" dirty="0" err="1"/>
              <a:t>οτ</a:t>
            </a:r>
            <a:r>
              <a:rPr lang="el-GR" sz="1800" dirty="0"/>
              <a:t>έ</a:t>
            </a:r>
            <a:r>
              <a:rPr lang="en-US" sz="1800" dirty="0" err="1"/>
              <a:t>λεσμ</a:t>
            </a:r>
            <a:r>
              <a:rPr lang="en-US" sz="1800" dirty="0"/>
              <a:t>α θα είναι της μορφής π.χ. [0,7,0.2,0.5]. </a:t>
            </a:r>
            <a:r>
              <a:rPr lang="en-US" sz="1800" dirty="0" err="1"/>
              <a:t>Αντι</a:t>
            </a:r>
            <a:r>
              <a:rPr lang="el-GR" sz="1800" dirty="0"/>
              <a:t>κ</a:t>
            </a:r>
            <a:r>
              <a:rPr lang="en-US" sz="1800" dirty="0"/>
              <a:t>α</a:t>
            </a:r>
            <a:r>
              <a:rPr lang="en-US" sz="1800" dirty="0" err="1"/>
              <a:t>θιστούμε</a:t>
            </a:r>
            <a:r>
              <a:rPr lang="en-US" sz="1800" dirty="0"/>
              <a:t> την μέγιστη τιμή με άσσο και τα υπόλοιπα με μηδενικά π.χ. [1,0,0].</a:t>
            </a:r>
            <a:endParaRPr lang="el-GR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Συγκρίνουμε τα πραγματικά αποτελέσματα με τις προβλέψεις και αν είναι ίδια, το καταμετρούμε στο </a:t>
            </a:r>
            <a:r>
              <a:rPr lang="en-GB" sz="1800" dirty="0"/>
              <a:t>counter.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Διαιρούμε τον αριθμό των επιτυχών προβλέψεων με τον αριθμό των </a:t>
            </a:r>
            <a:r>
              <a:rPr lang="en-GB" sz="1800" dirty="0"/>
              <a:t>tested </a:t>
            </a:r>
            <a:r>
              <a:rPr lang="en-US" sz="1800" dirty="0"/>
              <a:t>data</a:t>
            </a:r>
            <a:r>
              <a:rPr lang="el-GR" sz="1800" dirty="0"/>
              <a:t>.Το κάνουμε αυτό 10 φορές, μια για κάθε επανάληψη του </a:t>
            </a:r>
            <a:r>
              <a:rPr lang="en-GB" sz="1800" dirty="0"/>
              <a:t>10-fold-cross –validation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Υπολογίζουμε τον μέσο όρο των 10 αποτελεσμάτων και αυτό θα είναι το τελικό </a:t>
            </a:r>
            <a:r>
              <a:rPr lang="en-GB" sz="1800" dirty="0"/>
              <a:t>accuracy </a:t>
            </a:r>
            <a:r>
              <a:rPr lang="el-GR" sz="1800" dirty="0"/>
              <a:t>της </a:t>
            </a:r>
            <a:r>
              <a:rPr lang="el-GR" sz="1800" dirty="0" err="1"/>
              <a:t>στοιχηματικής</a:t>
            </a:r>
            <a:r>
              <a:rPr lang="el-GR" sz="1800" dirty="0"/>
              <a:t>.</a:t>
            </a:r>
            <a:endParaRPr lang="en-GB" sz="1800" dirty="0"/>
          </a:p>
          <a:p>
            <a:endParaRPr lang="en-GB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pic>
        <p:nvPicPr>
          <p:cNvPr id="8" name="Εικόνα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CA764B2-3324-49DA-9B2F-EBDFB9CF9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7"/>
          <a:stretch/>
        </p:blipFill>
        <p:spPr>
          <a:xfrm>
            <a:off x="6440783" y="4104894"/>
            <a:ext cx="4983428" cy="2673949"/>
          </a:xfrm>
          <a:prstGeom prst="rect">
            <a:avLst/>
          </a:prstGeom>
        </p:spPr>
      </p:pic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3C16A39E-2C6B-4307-B8A9-3C3653D33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65" b="-1"/>
          <a:stretch/>
        </p:blipFill>
        <p:spPr>
          <a:xfrm>
            <a:off x="5771454" y="114648"/>
            <a:ext cx="6368320" cy="3793321"/>
          </a:xfrm>
          <a:prstGeom prst="rect">
            <a:avLst/>
          </a:prstGeom>
        </p:spPr>
      </p:pic>
      <p:sp>
        <p:nvSpPr>
          <p:cNvPr id="103" name="Τίτλος 1">
            <a:extLst>
              <a:ext uri="{FF2B5EF4-FFF2-40B4-BE49-F238E27FC236}">
                <a16:creationId xmlns:a16="http://schemas.microsoft.com/office/drawing/2014/main" id="{867BD04D-18E9-47A0-84CF-295B3CBA692F}"/>
              </a:ext>
            </a:extLst>
          </p:cNvPr>
          <p:cNvSpPr txBox="1">
            <a:spLocks/>
          </p:cNvSpPr>
          <p:nvPr/>
        </p:nvSpPr>
        <p:spPr>
          <a:xfrm>
            <a:off x="-3048" y="66663"/>
            <a:ext cx="613847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2800" dirty="0"/>
              <a:t>10-fold-cross-validation /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643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A371A8-99C2-4FBD-96B3-7F609CC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72" y="715398"/>
            <a:ext cx="2367767" cy="597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msefunct.m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2A77A4F-AF8B-468F-86EC-8881949F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551" y="1404457"/>
            <a:ext cx="3988112" cy="527316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Το αρχείο αυτό περιέχει τον αλγόριθμο </a:t>
            </a:r>
            <a:r>
              <a:rPr lang="en-US" sz="1800" dirty="0"/>
              <a:t>MSE</a:t>
            </a:r>
            <a:r>
              <a:rPr lang="el-GR" sz="1800" dirty="0"/>
              <a:t>.</a:t>
            </a:r>
            <a:r>
              <a:rPr lang="en-US" sz="1800" dirty="0"/>
              <a:t> </a:t>
            </a:r>
            <a:r>
              <a:rPr lang="el-GR" sz="1800" dirty="0"/>
              <a:t>Όσον αφορά το 10</a:t>
            </a:r>
            <a:r>
              <a:rPr lang="en-GB" sz="1800" dirty="0"/>
              <a:t>-fold-cross validation</a:t>
            </a:r>
            <a:r>
              <a:rPr lang="en-US" sz="1800" dirty="0"/>
              <a:t>,</a:t>
            </a:r>
            <a:r>
              <a:rPr lang="el-GR" sz="1800" dirty="0"/>
              <a:t> δημιουργούμε έναν πίνακα με 11 στοιχεία τα οποία αποτελούν τους «δείκτες».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Οι 11 δείκτες αυτοί έχουν απόσταση μεταξύ τους το 10% του αριθμού των </a:t>
            </a:r>
            <a:r>
              <a:rPr lang="en-GB" sz="1800" dirty="0"/>
              <a:t>data(matches)</a:t>
            </a:r>
            <a:r>
              <a:rPr lang="el-GR" sz="1800" dirty="0"/>
              <a:t> 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Π.χ. 10%</a:t>
            </a:r>
            <a:r>
              <a:rPr lang="en-GB" sz="1800" dirty="0"/>
              <a:t> </a:t>
            </a:r>
            <a:r>
              <a:rPr lang="el-GR" sz="1800" dirty="0"/>
              <a:t>των </a:t>
            </a:r>
            <a:r>
              <a:rPr lang="en-GB" sz="1800" dirty="0"/>
              <a:t>data= </a:t>
            </a:r>
            <a:r>
              <a:rPr lang="en-US" sz="1800" dirty="0"/>
              <a:t>2500 </a:t>
            </a:r>
            <a:r>
              <a:rPr lang="el-GR" sz="1800" dirty="0"/>
              <a:t>άρα ο πίνακας θα είναι της μορφής [1,2500,5000..,22592].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Κάθε ζευγάρι αντιπροσωπεύει τον πρώτο και τον τελευταίο δείκτη που θα εξεταστεί. Στο παράδειγμα μας θα είναι ως εξής: από το 1 μέχρι το 2500, από το 2500 μέχρι το 5000 κ.λπ..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sp>
        <p:nvSpPr>
          <p:cNvPr id="50" name="Τίτλος 1">
            <a:extLst>
              <a:ext uri="{FF2B5EF4-FFF2-40B4-BE49-F238E27FC236}">
                <a16:creationId xmlns:a16="http://schemas.microsoft.com/office/drawing/2014/main" id="{FE8B71DC-4BD4-4F52-A38C-55F0FF9E4E44}"/>
              </a:ext>
            </a:extLst>
          </p:cNvPr>
          <p:cNvSpPr txBox="1">
            <a:spLocks/>
          </p:cNvSpPr>
          <p:nvPr/>
        </p:nvSpPr>
        <p:spPr>
          <a:xfrm>
            <a:off x="190500" y="48185"/>
            <a:ext cx="4457700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10-fold-cross validation</a:t>
            </a:r>
            <a:endParaRPr lang="en-US" sz="2800" dirty="0"/>
          </a:p>
        </p:txBody>
      </p:sp>
      <p:pic>
        <p:nvPicPr>
          <p:cNvPr id="8" name="Θέση περιεχομένου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9952942-00FA-490E-88CE-2080CDD49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05" y="1451765"/>
            <a:ext cx="6414628" cy="4340565"/>
          </a:xfrm>
        </p:spPr>
      </p:pic>
    </p:spTree>
    <p:extLst>
      <p:ext uri="{BB962C8B-B14F-4D97-AF65-F5344CB8AC3E}">
        <p14:creationId xmlns:p14="http://schemas.microsoft.com/office/powerpoint/2010/main" val="171353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1">
            <a:extLst>
              <a:ext uri="{FF2B5EF4-FFF2-40B4-BE49-F238E27FC236}">
                <a16:creationId xmlns:a16="http://schemas.microsoft.com/office/drawing/2014/main" id="{81D57164-181A-4064-A6FA-83616B75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064" y="69933"/>
            <a:ext cx="2711209" cy="5976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msefunct.m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2FDBC7C-B2E3-4510-ACE1-2E76C362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159" y="1497088"/>
            <a:ext cx="11283167" cy="159305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 </a:t>
            </a:r>
            <a:r>
              <a:rPr lang="el-GR" sz="1800" dirty="0"/>
              <a:t>Στο στάδιο </a:t>
            </a:r>
            <a:r>
              <a:rPr lang="en-US" sz="1800" dirty="0"/>
              <a:t>Training,</a:t>
            </a:r>
            <a:r>
              <a:rPr lang="el-GR" sz="1800" dirty="0"/>
              <a:t> για κάθε ένα </a:t>
            </a:r>
            <a:r>
              <a:rPr lang="en-GB" sz="1800" dirty="0"/>
              <a:t>10-fold-cross-validation </a:t>
            </a:r>
            <a:r>
              <a:rPr lang="en-US" sz="1800" dirty="0"/>
              <a:t>υπ</a:t>
            </a:r>
            <a:r>
              <a:rPr lang="en-US" sz="1800" dirty="0" err="1"/>
              <a:t>ολογίζουμε</a:t>
            </a:r>
            <a:r>
              <a:rPr lang="en-US" sz="1800" dirty="0"/>
              <a:t> </a:t>
            </a:r>
            <a:r>
              <a:rPr lang="en-US" sz="1800" dirty="0" err="1"/>
              <a:t>τον</a:t>
            </a:r>
            <a:r>
              <a:rPr lang="en-US" sz="1800" dirty="0"/>
              <a:t> π</a:t>
            </a:r>
            <a:r>
              <a:rPr lang="en-US" sz="1800" dirty="0" err="1"/>
              <a:t>ίν</a:t>
            </a:r>
            <a:r>
              <a:rPr lang="en-US" sz="1800" dirty="0"/>
              <a:t>ακα των βαρών </a:t>
            </a:r>
            <a:r>
              <a:rPr lang="el-GR" sz="1800" dirty="0"/>
              <a:t>πολλαπλασιάζοντας τον πίνακα των διανυσμάτων χαρακτηριστικών με τον πίνακα των πραγματικών δεδομένων με τον εξής τύπο: (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Χ’*Χ)^-1*Χ’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 ,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 όπου Χ  ο πίνακας διανυσμάτων χαρακτηριστικών και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r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ο πίνακας των αποτελεσμάτων των αγώνων.</a:t>
            </a:r>
            <a:endParaRPr lang="en-US" sz="1800" b="1" dirty="0"/>
          </a:p>
        </p:txBody>
      </p:sp>
      <p:sp>
        <p:nvSpPr>
          <p:cNvPr id="52" name="Τίτλος 1">
            <a:extLst>
              <a:ext uri="{FF2B5EF4-FFF2-40B4-BE49-F238E27FC236}">
                <a16:creationId xmlns:a16="http://schemas.microsoft.com/office/drawing/2014/main" id="{5D4CD1F6-16DF-4A57-98AE-EC0EB3C6B994}"/>
              </a:ext>
            </a:extLst>
          </p:cNvPr>
          <p:cNvSpPr txBox="1">
            <a:spLocks/>
          </p:cNvSpPr>
          <p:nvPr/>
        </p:nvSpPr>
        <p:spPr>
          <a:xfrm>
            <a:off x="209313" y="104216"/>
            <a:ext cx="613847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10-fold-cross-validation / Training</a:t>
            </a:r>
            <a:endParaRPr lang="en-US" sz="2800" dirty="0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CA9453F1-F50D-49BA-926E-F9C142D5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2" y="3658738"/>
            <a:ext cx="10578236" cy="1199069"/>
          </a:xfrm>
        </p:spPr>
      </p:pic>
    </p:spTree>
    <p:extLst>
      <p:ext uri="{BB962C8B-B14F-4D97-AF65-F5344CB8AC3E}">
        <p14:creationId xmlns:p14="http://schemas.microsoft.com/office/powerpoint/2010/main" val="323008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Τίτλος 1">
            <a:extLst>
              <a:ext uri="{FF2B5EF4-FFF2-40B4-BE49-F238E27FC236}">
                <a16:creationId xmlns:a16="http://schemas.microsoft.com/office/drawing/2014/main" id="{A21F5141-0E05-4AA3-B687-4BF07D55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1" y="596408"/>
            <a:ext cx="2446165" cy="597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msefunct.m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F3F60CA-1486-4BC6-B698-D4538F7A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3999" y="1300248"/>
            <a:ext cx="4686935" cy="521658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στάδιο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Testing, </a:t>
            </a:r>
            <a:r>
              <a:rPr lang="en-US" sz="1800" dirty="0" err="1"/>
              <a:t>τεστάρουμε</a:t>
            </a:r>
            <a:r>
              <a:rPr lang="en-US" sz="1800" dirty="0"/>
              <a:t> τα </a:t>
            </a:r>
            <a:r>
              <a:rPr lang="en-US" sz="1800" dirty="0" err="1"/>
              <a:t>δεδομέν</a:t>
            </a:r>
            <a:r>
              <a:rPr lang="en-US" sz="1800" dirty="0"/>
              <a:t>α(data) που είναι κάθε φορά στο testing set σύμφωνα με τον εξής πολλαπλασιασμό: data * πίνακας βαρών.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Κάθε απ</a:t>
            </a:r>
            <a:r>
              <a:rPr lang="en-US" sz="1800" dirty="0" err="1"/>
              <a:t>οτ</a:t>
            </a:r>
            <a:r>
              <a:rPr lang="el-GR" sz="1800" dirty="0"/>
              <a:t>έ</a:t>
            </a:r>
            <a:r>
              <a:rPr lang="en-US" sz="1800" dirty="0" err="1"/>
              <a:t>λεσμ</a:t>
            </a:r>
            <a:r>
              <a:rPr lang="en-US" sz="1800" dirty="0"/>
              <a:t>α θα είναι της μορφής π.χ. [0,7,0.2,0.5]. </a:t>
            </a:r>
            <a:r>
              <a:rPr lang="en-US" sz="1800" dirty="0" err="1"/>
              <a:t>Αντι</a:t>
            </a:r>
            <a:r>
              <a:rPr lang="el-GR" sz="1800" dirty="0"/>
              <a:t>κ</a:t>
            </a:r>
            <a:r>
              <a:rPr lang="en-US" sz="1800" dirty="0"/>
              <a:t>α</a:t>
            </a:r>
            <a:r>
              <a:rPr lang="en-US" sz="1800" dirty="0" err="1"/>
              <a:t>θιστούμε</a:t>
            </a:r>
            <a:r>
              <a:rPr lang="en-US" sz="1800" dirty="0"/>
              <a:t> την μέγιστη τιμή με άσσο και τα υπόλοιπα με μηδενικά π.χ. [1,0,0].</a:t>
            </a:r>
            <a:endParaRPr lang="el-GR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Συγκρίνουμε τα πραγματικά αποτελέσματα με τις προβλέψεις και αν είναι ίδια, το καταμετρούμε στο </a:t>
            </a:r>
            <a:r>
              <a:rPr lang="en-GB" sz="1800" dirty="0"/>
              <a:t>counter.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Διαιρούμε τον αριθμό των επιτυχών προβλέψεων με τον αριθμό των </a:t>
            </a:r>
            <a:r>
              <a:rPr lang="en-GB" sz="1800" dirty="0"/>
              <a:t>tested </a:t>
            </a:r>
            <a:r>
              <a:rPr lang="en-US" sz="1800" dirty="0"/>
              <a:t>data</a:t>
            </a:r>
            <a:r>
              <a:rPr lang="el-GR" sz="1800" dirty="0"/>
              <a:t>.Το κάνουμε αυτό 10 φορές, μια για κάθε επανάληψη του </a:t>
            </a:r>
            <a:r>
              <a:rPr lang="en-GB" sz="1800" dirty="0"/>
              <a:t>10-fold-cross –validation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Υπολογίζουμε τον μέσο όρο των 10 αποτελεσμάτων και αυτό θα είναι το τελικό </a:t>
            </a:r>
            <a:r>
              <a:rPr lang="en-GB" sz="1800" dirty="0"/>
              <a:t>accuracy </a:t>
            </a:r>
            <a:r>
              <a:rPr lang="el-GR" sz="1800" dirty="0"/>
              <a:t>της </a:t>
            </a:r>
            <a:r>
              <a:rPr lang="el-GR" sz="1800" dirty="0" err="1"/>
              <a:t>στοιχηματικής</a:t>
            </a:r>
            <a:r>
              <a:rPr lang="el-GR" sz="1800" dirty="0"/>
              <a:t>.</a:t>
            </a:r>
            <a:endParaRPr lang="en-GB" sz="1800" dirty="0"/>
          </a:p>
          <a:p>
            <a:endParaRPr lang="en-GB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sp>
        <p:nvSpPr>
          <p:cNvPr id="103" name="Τίτλος 1">
            <a:extLst>
              <a:ext uri="{FF2B5EF4-FFF2-40B4-BE49-F238E27FC236}">
                <a16:creationId xmlns:a16="http://schemas.microsoft.com/office/drawing/2014/main" id="{867BD04D-18E9-47A0-84CF-295B3CBA692F}"/>
              </a:ext>
            </a:extLst>
          </p:cNvPr>
          <p:cNvSpPr txBox="1">
            <a:spLocks/>
          </p:cNvSpPr>
          <p:nvPr/>
        </p:nvSpPr>
        <p:spPr>
          <a:xfrm>
            <a:off x="-3048" y="66663"/>
            <a:ext cx="613847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2800" dirty="0"/>
              <a:t>10-fold-cross-validation / Testing</a:t>
            </a:r>
            <a:endParaRPr lang="en-US" sz="28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3ED552E-BB69-4A31-8862-9CEB9EE1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97" y="724405"/>
            <a:ext cx="5956803" cy="3368278"/>
          </a:xfrm>
        </p:spPr>
      </p:pic>
      <p:pic>
        <p:nvPicPr>
          <p:cNvPr id="8" name="Εικόνα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D12AF21-E985-41F2-82A6-1953CECC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51" y="4241349"/>
            <a:ext cx="4449169" cy="24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44577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Άντληση δεδομένων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0" y="1786381"/>
            <a:ext cx="9842499" cy="1642619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Αποθηκεύουμε προσωρινά τα </a:t>
            </a:r>
            <a:r>
              <a:rPr lang="en-US" sz="1600" dirty="0"/>
              <a:t>Team Attributes</a:t>
            </a:r>
            <a:r>
              <a:rPr lang="el-GR" sz="1600" dirty="0"/>
              <a:t> των ομάδων, μόνο όποια έχουν αριθμητική τιμή, στον πίνακα </a:t>
            </a:r>
            <a:r>
              <a:rPr lang="en-US" sz="1600" dirty="0" err="1"/>
              <a:t>tmpx</a:t>
            </a:r>
            <a:r>
              <a:rPr lang="el-GR" sz="1600" dirty="0"/>
              <a:t>.  Επίσης αρχικοποίουμε τον πίνακα </a:t>
            </a:r>
            <a:r>
              <a:rPr lang="en-US" sz="1600" dirty="0" err="1"/>
              <a:t>xtable</a:t>
            </a:r>
            <a:r>
              <a:rPr lang="en-US" sz="1600" dirty="0"/>
              <a:t> </a:t>
            </a:r>
            <a:r>
              <a:rPr lang="el-GR" sz="1600" dirty="0"/>
              <a:t>ο οποίος θα είναι ο πίνακας με τα διανύσματα χαρακτηριστικών με τα 28 χαρακτηριστικά. Τέλος κάνουμε </a:t>
            </a:r>
            <a:r>
              <a:rPr lang="en-US" sz="1600" dirty="0"/>
              <a:t>categorical </a:t>
            </a:r>
            <a:r>
              <a:rPr lang="el-GR" sz="1600" dirty="0"/>
              <a:t>τη στήλη </a:t>
            </a:r>
            <a:r>
              <a:rPr lang="en-US" sz="1600" dirty="0" err="1"/>
              <a:t>team_api_id</a:t>
            </a:r>
            <a:r>
              <a:rPr lang="en-US" sz="1600" dirty="0"/>
              <a:t> </a:t>
            </a:r>
            <a:r>
              <a:rPr lang="el-GR" sz="1600" dirty="0"/>
              <a:t>έτσι ώστε να το χρησιμοποιήσουμε για να πάρουμε τα </a:t>
            </a:r>
            <a:r>
              <a:rPr lang="en-US" sz="1600" dirty="0"/>
              <a:t>Team Attributes </a:t>
            </a:r>
            <a:r>
              <a:rPr lang="el-GR" sz="1600" dirty="0"/>
              <a:t>συγκεκριμένων ομάδων κάθε φορά.</a:t>
            </a:r>
            <a:endParaRPr lang="en-US" sz="1600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6ECF0EC-7362-4164-87AC-48B9EF26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3539542"/>
            <a:ext cx="8914144" cy="2785057"/>
          </a:xfrm>
        </p:spPr>
      </p:pic>
    </p:spTree>
    <p:extLst>
      <p:ext uri="{BB962C8B-B14F-4D97-AF65-F5344CB8AC3E}">
        <p14:creationId xmlns:p14="http://schemas.microsoft.com/office/powerpoint/2010/main" val="4051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44577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Δημιουργία πίνακα 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311" y="1786381"/>
            <a:ext cx="4457700" cy="39293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Θα υλοποιήσουμε την κωδικοποίηση </a:t>
            </a:r>
            <a:r>
              <a:rPr lang="el-GR" sz="1800" b="1" dirty="0"/>
              <a:t>«</a:t>
            </a:r>
            <a:r>
              <a:rPr lang="en-US" sz="1800" b="1" dirty="0"/>
              <a:t>one-hot-vector</a:t>
            </a:r>
            <a:r>
              <a:rPr lang="el-GR" sz="1800" b="1" dirty="0"/>
              <a:t>»</a:t>
            </a:r>
            <a:r>
              <a:rPr lang="en-US" sz="1800" b="1" dirty="0"/>
              <a:t> </a:t>
            </a:r>
            <a:r>
              <a:rPr lang="el-GR" sz="1600" dirty="0"/>
              <a:t>. Αρχικοποιούμε τον </a:t>
            </a:r>
            <a:r>
              <a:rPr lang="el-GR" sz="1600" b="1" dirty="0"/>
              <a:t>πίνακα </a:t>
            </a:r>
            <a:r>
              <a:rPr lang="en-US" sz="1600" b="1" dirty="0"/>
              <a:t>r</a:t>
            </a:r>
            <a:r>
              <a:rPr lang="el-GR" sz="1600" b="1" dirty="0"/>
              <a:t> ,</a:t>
            </a:r>
            <a:r>
              <a:rPr lang="el-GR" sz="1600" dirty="0"/>
              <a:t>διαστάσεων </a:t>
            </a:r>
            <a:r>
              <a:rPr lang="el-GR" sz="1600" b="1" dirty="0"/>
              <a:t> </a:t>
            </a:r>
            <a:r>
              <a:rPr lang="en-US" dirty="0"/>
              <a:t>rows</a:t>
            </a:r>
            <a:r>
              <a:rPr lang="en-US" sz="1600" dirty="0"/>
              <a:t> x </a:t>
            </a:r>
            <a:r>
              <a:rPr lang="el-GR" sz="1600" dirty="0"/>
              <a:t>3(</a:t>
            </a:r>
            <a:r>
              <a:rPr lang="en-US" sz="1600" dirty="0"/>
              <a:t>Home , Draw </a:t>
            </a:r>
            <a:r>
              <a:rPr lang="el-GR" sz="1600" dirty="0"/>
              <a:t>,</a:t>
            </a:r>
            <a:r>
              <a:rPr lang="en-US" sz="1600" dirty="0"/>
              <a:t>Away)</a:t>
            </a:r>
            <a:r>
              <a:rPr lang="el-GR" sz="1600" dirty="0"/>
              <a:t> και στη συνέχεια με συγκρίσεις μετατρέπουμε τα σκορ σε δυαδική μορφή, με βάση το αν νικάει ο </a:t>
            </a:r>
            <a:r>
              <a:rPr lang="en-US" sz="1600" dirty="0"/>
              <a:t>Home ,</a:t>
            </a:r>
            <a:r>
              <a:rPr lang="el-GR" sz="1600" dirty="0"/>
              <a:t>ο </a:t>
            </a:r>
            <a:r>
              <a:rPr lang="en-US" sz="1600" dirty="0"/>
              <a:t>Away</a:t>
            </a:r>
            <a:r>
              <a:rPr lang="el-GR" sz="1600" dirty="0"/>
              <a:t> ή είναι </a:t>
            </a:r>
            <a:r>
              <a:rPr lang="en-US" sz="1600" dirty="0"/>
              <a:t>Draw </a:t>
            </a:r>
            <a:r>
              <a:rPr lang="el-GR" sz="1600" dirty="0"/>
              <a:t>(π.χ. 3</a:t>
            </a:r>
            <a:r>
              <a:rPr lang="en-US" sz="1600" dirty="0"/>
              <a:t>,</a:t>
            </a:r>
            <a:r>
              <a:rPr lang="el-GR" sz="1600" dirty="0"/>
              <a:t>2</a:t>
            </a:r>
            <a:r>
              <a:rPr lang="en-US" sz="1600" dirty="0"/>
              <a:t> </a:t>
            </a:r>
            <a:r>
              <a:rPr lang="el-GR" sz="1600" dirty="0"/>
              <a:t>σε 100</a:t>
            </a:r>
            <a:r>
              <a:rPr lang="en-US" sz="1600" dirty="0"/>
              <a:t> </a:t>
            </a:r>
            <a:r>
              <a:rPr lang="el-GR" sz="1600" dirty="0"/>
              <a:t>το 2,2 σε 010 και το 3,2 σε 001)</a:t>
            </a:r>
            <a:r>
              <a:rPr lang="en-US" sz="1600" dirty="0"/>
              <a:t> </a:t>
            </a:r>
            <a:r>
              <a:rPr lang="el-GR" sz="1600" dirty="0"/>
              <a:t>και το εκχωρούμε</a:t>
            </a:r>
            <a:r>
              <a:rPr lang="en-US" sz="1600" dirty="0"/>
              <a:t> </a:t>
            </a:r>
            <a:r>
              <a:rPr lang="el-GR" sz="1600" dirty="0"/>
              <a:t>αναλόγως στον πίνακα </a:t>
            </a:r>
            <a:r>
              <a:rPr lang="en-US" sz="1600" dirty="0"/>
              <a:t>r.</a:t>
            </a:r>
            <a:endParaRPr lang="el-GR" sz="16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F01BF5C-BABC-478B-A38E-34B3E7C50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68" y="1786381"/>
            <a:ext cx="6728232" cy="3929375"/>
          </a:xfrm>
        </p:spPr>
      </p:pic>
    </p:spTree>
    <p:extLst>
      <p:ext uri="{BB962C8B-B14F-4D97-AF65-F5344CB8AC3E}">
        <p14:creationId xmlns:p14="http://schemas.microsoft.com/office/powerpoint/2010/main" val="212485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47498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Δημιουργία πίνακα </a:t>
            </a:r>
            <a:r>
              <a:rPr lang="en-US" sz="2800" dirty="0" err="1"/>
              <a:t>xtables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937" y="1786381"/>
            <a:ext cx="4577363" cy="43985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Για κάθε αγώνα αποθηκεύω στις μεταβλητές </a:t>
            </a:r>
            <a:r>
              <a:rPr lang="en-US" sz="1600" dirty="0"/>
              <a:t>home, away</a:t>
            </a:r>
            <a:r>
              <a:rPr lang="el-GR" sz="1600" dirty="0"/>
              <a:t> τα </a:t>
            </a:r>
            <a:r>
              <a:rPr lang="en-US" sz="1600" dirty="0"/>
              <a:t>id </a:t>
            </a:r>
            <a:r>
              <a:rPr lang="el-GR" sz="1600" dirty="0"/>
              <a:t>της γηπεδούχου και της φιλοξενουμένης. </a:t>
            </a:r>
            <a:r>
              <a:rPr lang="el-GR" dirty="0"/>
              <a:t>Στους πίνακες </a:t>
            </a:r>
            <a:r>
              <a:rPr lang="en-US" dirty="0"/>
              <a:t>homes, </a:t>
            </a:r>
            <a:r>
              <a:rPr lang="en-US" dirty="0" err="1"/>
              <a:t>aways</a:t>
            </a:r>
            <a:r>
              <a:rPr lang="el-GR" dirty="0"/>
              <a:t> χρησιμοποιώ τα παραπάνω </a:t>
            </a:r>
            <a:r>
              <a:rPr lang="en-US" dirty="0"/>
              <a:t>id </a:t>
            </a:r>
            <a:r>
              <a:rPr lang="el-GR" dirty="0" err="1"/>
              <a:t>ετσι</a:t>
            </a:r>
            <a:r>
              <a:rPr lang="el-GR" dirty="0"/>
              <a:t> ώστε να αποθηκεύσω όλα τα </a:t>
            </a:r>
            <a:r>
              <a:rPr lang="en-US" dirty="0"/>
              <a:t>attributes </a:t>
            </a:r>
            <a:r>
              <a:rPr lang="el-GR" dirty="0"/>
              <a:t>όλων των διαφορετικών ετών που έχουν καταγραφεί για την εκάστοτε ομάδα. Επειδή όμως δεν έχουν όλες οι ομάδες καταγεγραμμένα </a:t>
            </a:r>
            <a:r>
              <a:rPr lang="en-US" dirty="0"/>
              <a:t>attributes</a:t>
            </a:r>
            <a:r>
              <a:rPr lang="el-GR" dirty="0"/>
              <a:t>, αν κάποια δεν έχει βάζω μηδέν σε όλη τη γραμμή εκείνη, «καίγοντας» τον αγώνα και το αντίστοιχο αποτέλεσμα του αγώνα. Αλλιώς αν και οι 2 ομάδες έχουν </a:t>
            </a:r>
            <a:r>
              <a:rPr lang="en-US" dirty="0"/>
              <a:t>attributes </a:t>
            </a:r>
            <a:r>
              <a:rPr lang="el-GR" dirty="0"/>
              <a:t>τότε αποθηκεύω στον πίνακα </a:t>
            </a:r>
            <a:r>
              <a:rPr lang="en-US" dirty="0" err="1"/>
              <a:t>xtable</a:t>
            </a:r>
            <a:r>
              <a:rPr lang="en-US" dirty="0"/>
              <a:t> </a:t>
            </a:r>
            <a:r>
              <a:rPr lang="el-GR" dirty="0"/>
              <a:t>την εξής γραμμή: [</a:t>
            </a:r>
            <a:r>
              <a:rPr lang="en-US" dirty="0"/>
              <a:t>Attributes home team, Attributes away team, 3xbets of b365, 3xbets of </a:t>
            </a:r>
            <a:r>
              <a:rPr lang="en-US" dirty="0" err="1"/>
              <a:t>bw</a:t>
            </a:r>
            <a:r>
              <a:rPr lang="en-US" dirty="0"/>
              <a:t>, 3xbets of </a:t>
            </a:r>
            <a:r>
              <a:rPr lang="en-US" dirty="0" err="1"/>
              <a:t>iw</a:t>
            </a:r>
            <a:r>
              <a:rPr lang="en-US" dirty="0"/>
              <a:t>, 3xbets of </a:t>
            </a:r>
            <a:r>
              <a:rPr lang="en-US" dirty="0" err="1"/>
              <a:t>lb</a:t>
            </a:r>
            <a:r>
              <a:rPr lang="en-US" dirty="0"/>
              <a:t>].</a:t>
            </a:r>
            <a:endParaRPr lang="el-GR" sz="1600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FE739D3-F383-4859-99C3-046A198E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76" y="856378"/>
            <a:ext cx="6684087" cy="5493621"/>
          </a:xfrm>
        </p:spPr>
      </p:pic>
    </p:spTree>
    <p:extLst>
      <p:ext uri="{BB962C8B-B14F-4D97-AF65-F5344CB8AC3E}">
        <p14:creationId xmlns:p14="http://schemas.microsoft.com/office/powerpoint/2010/main" val="424076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44577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dirty="0"/>
              <a:t>Αλλαγές στον </a:t>
            </a:r>
            <a:r>
              <a:rPr lang="en-US" sz="2800" dirty="0" err="1"/>
              <a:t>xtable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15" y="1786381"/>
            <a:ext cx="4730986" cy="387485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dirty="0"/>
              <a:t>Αρχικά διαγράφουμε τις μηδενικές γραμμές από τον πίνακα </a:t>
            </a:r>
            <a:r>
              <a:rPr lang="en-US" dirty="0" err="1"/>
              <a:t>xtable</a:t>
            </a:r>
            <a:r>
              <a:rPr lang="en-US" dirty="0"/>
              <a:t>, r</a:t>
            </a:r>
            <a:r>
              <a:rPr lang="el-GR" dirty="0"/>
              <a:t> που αντιπροσωπεύουν ότι στον συγκεκριμένο αγώνα μια εκ των δύο ομάδων (ή και οι 2) δεν είχαν </a:t>
            </a:r>
            <a:r>
              <a:rPr lang="en-US" dirty="0"/>
              <a:t>attributes.</a:t>
            </a:r>
            <a:r>
              <a:rPr lang="el-GR" dirty="0"/>
              <a:t> Μετά μετράμε τον αριθμό των αγώνων που έληξαν </a:t>
            </a:r>
            <a:r>
              <a:rPr lang="en-US" dirty="0"/>
              <a:t>home win, away win </a:t>
            </a:r>
            <a:r>
              <a:rPr lang="el-GR" dirty="0"/>
              <a:t>και </a:t>
            </a:r>
            <a:r>
              <a:rPr lang="en-US" dirty="0"/>
              <a:t>draw </a:t>
            </a:r>
            <a:r>
              <a:rPr lang="el-GR" dirty="0"/>
              <a:t>και τέλος αρχικοποιούμε τους πίνακες 3</a:t>
            </a:r>
            <a:r>
              <a:rPr lang="el-GR" baseline="30000" dirty="0"/>
              <a:t>ων</a:t>
            </a:r>
            <a:r>
              <a:rPr lang="el-GR" dirty="0"/>
              <a:t> κλάσεων, που θα περιέχουν τα αντίστοιχα διανύσματα χαρακτηριστικών από τα οποί προήλθαν.</a:t>
            </a:r>
            <a:endParaRPr lang="el-GR" sz="16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BBAA4EC-DE13-4ED7-99D3-AE2AB536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2" y="1786381"/>
            <a:ext cx="7046242" cy="3874857"/>
          </a:xfrm>
        </p:spPr>
      </p:pic>
    </p:spTree>
    <p:extLst>
      <p:ext uri="{BB962C8B-B14F-4D97-AF65-F5344CB8AC3E}">
        <p14:creationId xmlns:p14="http://schemas.microsoft.com/office/powerpoint/2010/main" val="64702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59055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Δημιουργία</a:t>
            </a:r>
            <a:r>
              <a:rPr lang="en-US" sz="2800" dirty="0"/>
              <a:t> </a:t>
            </a:r>
            <a:r>
              <a:rPr lang="el-GR" sz="2800" dirty="0"/>
              <a:t>πινάκων 3</a:t>
            </a:r>
            <a:r>
              <a:rPr lang="el-GR" sz="2800" baseline="30000" dirty="0"/>
              <a:t>ων</a:t>
            </a:r>
            <a:r>
              <a:rPr lang="el-GR" sz="2800" dirty="0"/>
              <a:t> κλάσεων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15" y="1786381"/>
            <a:ext cx="4730986" cy="387485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Τους παραπάνω πίνακες 3</a:t>
            </a:r>
            <a:r>
              <a:rPr lang="el-GR" sz="1600" baseline="30000" dirty="0"/>
              <a:t>ων</a:t>
            </a:r>
            <a:r>
              <a:rPr lang="el-GR" sz="1600" dirty="0"/>
              <a:t>  κλάσεων τους γεμίζω με δεδομένα βάσει των αποτελεσμάτων του κάθε αγώνα, πληροφορία την οποία παίρνουμε από τον πίνακα </a:t>
            </a:r>
            <a:r>
              <a:rPr lang="en-US" sz="1600" dirty="0"/>
              <a:t>r.</a:t>
            </a:r>
            <a:r>
              <a:rPr lang="el-GR" sz="1600" dirty="0"/>
              <a:t> Ο </a:t>
            </a:r>
            <a:r>
              <a:rPr lang="en-US" sz="1600" dirty="0" err="1"/>
              <a:t>Homewinclass</a:t>
            </a:r>
            <a:r>
              <a:rPr lang="en-US" sz="1600" dirty="0"/>
              <a:t> </a:t>
            </a:r>
            <a:r>
              <a:rPr lang="el-GR" sz="1600" dirty="0"/>
              <a:t>θα περιέχει τα </a:t>
            </a:r>
            <a:r>
              <a:rPr lang="el-GR" sz="1600" dirty="0" err="1"/>
              <a:t>διανύσμτα</a:t>
            </a:r>
            <a:r>
              <a:rPr lang="el-GR" sz="1600" dirty="0"/>
              <a:t> των χαρακτηριστικών που αντιστοιχούν στην έκβαση του αγώνα </a:t>
            </a:r>
            <a:r>
              <a:rPr lang="en-US" sz="1600" dirty="0"/>
              <a:t>home win. </a:t>
            </a:r>
            <a:r>
              <a:rPr lang="el-GR" sz="1600" dirty="0"/>
              <a:t>Αντίστοιχα γίνεται και για </a:t>
            </a:r>
            <a:r>
              <a:rPr lang="en-US" sz="1600" dirty="0"/>
              <a:t>draw, away win.</a:t>
            </a:r>
            <a:endParaRPr lang="el-GR" sz="1600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258EC29-0A8D-492D-9571-2289AA2C5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54" y="1689101"/>
            <a:ext cx="6959374" cy="3746500"/>
          </a:xfrm>
        </p:spPr>
      </p:pic>
    </p:spTree>
    <p:extLst>
      <p:ext uri="{BB962C8B-B14F-4D97-AF65-F5344CB8AC3E}">
        <p14:creationId xmlns:p14="http://schemas.microsoft.com/office/powerpoint/2010/main" val="111230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71374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dirty="0"/>
              <a:t>Διάσπαση πινάκων σε </a:t>
            </a:r>
            <a:r>
              <a:rPr lang="en-US" sz="2800" dirty="0"/>
              <a:t>training </a:t>
            </a:r>
            <a:r>
              <a:rPr lang="el-GR" sz="2800" dirty="0"/>
              <a:t>και </a:t>
            </a:r>
            <a:r>
              <a:rPr lang="en-US" sz="2800" dirty="0"/>
              <a:t>testing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15" y="1786381"/>
            <a:ext cx="4730986" cy="387485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Τους παραπάνω πίνακες 3</a:t>
            </a:r>
            <a:r>
              <a:rPr lang="el-GR" sz="1600" baseline="30000" dirty="0"/>
              <a:t>ων</a:t>
            </a:r>
            <a:r>
              <a:rPr lang="el-GR" sz="1600" dirty="0"/>
              <a:t>  κλάσεων, τους χωρίζω καθένα από αυτούς έτσι ώστε να ισχύει το εξής: ο </a:t>
            </a:r>
            <a:r>
              <a:rPr lang="en-US" sz="1600" dirty="0" err="1"/>
              <a:t>trainhome</a:t>
            </a:r>
            <a:r>
              <a:rPr lang="en-US" sz="1600" dirty="0"/>
              <a:t> </a:t>
            </a:r>
            <a:r>
              <a:rPr lang="el-GR" sz="1600" dirty="0"/>
              <a:t>περιέχει το </a:t>
            </a:r>
            <a:r>
              <a:rPr lang="en-US" sz="1600" dirty="0"/>
              <a:t>60% </a:t>
            </a:r>
            <a:r>
              <a:rPr lang="el-GR" sz="1600" dirty="0"/>
              <a:t>των δεδομένων του </a:t>
            </a:r>
            <a:r>
              <a:rPr lang="en-US" sz="1600" dirty="0" err="1"/>
              <a:t>homewinclass</a:t>
            </a:r>
            <a:r>
              <a:rPr lang="en-US" sz="1600" dirty="0"/>
              <a:t> </a:t>
            </a:r>
            <a:r>
              <a:rPr lang="el-GR" sz="1600" dirty="0"/>
              <a:t>τα οποία προορίζονται για </a:t>
            </a:r>
            <a:r>
              <a:rPr lang="en-US" sz="1600" dirty="0"/>
              <a:t>training </a:t>
            </a:r>
            <a:r>
              <a:rPr lang="el-GR" sz="1600" dirty="0"/>
              <a:t>και ο </a:t>
            </a:r>
            <a:r>
              <a:rPr lang="en-US" sz="1600" dirty="0" err="1"/>
              <a:t>testhome</a:t>
            </a:r>
            <a:r>
              <a:rPr lang="en-US" sz="1600" dirty="0"/>
              <a:t> </a:t>
            </a:r>
            <a:r>
              <a:rPr lang="el-GR" sz="1600" dirty="0"/>
              <a:t>περιέχει το υπολειπόμενο 4</a:t>
            </a:r>
            <a:r>
              <a:rPr lang="en-US" sz="1600" dirty="0"/>
              <a:t>0% </a:t>
            </a:r>
            <a:r>
              <a:rPr lang="el-GR" sz="1600" dirty="0"/>
              <a:t>των δεδομένων του </a:t>
            </a:r>
            <a:r>
              <a:rPr lang="en-US" sz="1600" dirty="0" err="1"/>
              <a:t>homewinclass</a:t>
            </a:r>
            <a:r>
              <a:rPr lang="en-US" sz="1600" dirty="0"/>
              <a:t>  </a:t>
            </a:r>
            <a:r>
              <a:rPr lang="el-GR" sz="1600" dirty="0"/>
              <a:t>τα οποία προορίζονται για </a:t>
            </a:r>
            <a:r>
              <a:rPr lang="en-US" sz="1600" dirty="0"/>
              <a:t>testing. </a:t>
            </a:r>
            <a:r>
              <a:rPr lang="el-GR" dirty="0"/>
              <a:t>Το ίδιο γίνεται και για τις άλλες 2 εκβάσεις των αγώνων </a:t>
            </a:r>
            <a:r>
              <a:rPr lang="en-US" dirty="0"/>
              <a:t>draw </a:t>
            </a:r>
            <a:r>
              <a:rPr lang="el-GR" dirty="0"/>
              <a:t>και </a:t>
            </a:r>
            <a:r>
              <a:rPr lang="en-US" dirty="0"/>
              <a:t>away. </a:t>
            </a:r>
            <a:r>
              <a:rPr lang="el-GR" dirty="0"/>
              <a:t>Το ποσοστό </a:t>
            </a:r>
            <a:r>
              <a:rPr lang="en-US" dirty="0"/>
              <a:t>training </a:t>
            </a:r>
            <a:r>
              <a:rPr lang="el-GR" dirty="0"/>
              <a:t>και κατ’ ανάγκη το ποσοστό </a:t>
            </a:r>
            <a:r>
              <a:rPr lang="en-US" dirty="0"/>
              <a:t>testing </a:t>
            </a:r>
            <a:r>
              <a:rPr lang="el-GR" dirty="0"/>
              <a:t>αλλάζει από τη μεταβλητή </a:t>
            </a:r>
            <a:r>
              <a:rPr lang="en-US" dirty="0"/>
              <a:t>TRAINPERCENT </a:t>
            </a:r>
            <a:r>
              <a:rPr lang="el-GR" dirty="0"/>
              <a:t>όπως βλέπουμε στον κώδικα.</a:t>
            </a:r>
            <a:endParaRPr lang="el-GR" sz="16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DB06F86-03E7-4F75-9BE7-E5A758172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1" y="1786381"/>
            <a:ext cx="6891147" cy="2961125"/>
          </a:xfrm>
        </p:spPr>
      </p:pic>
    </p:spTree>
    <p:extLst>
      <p:ext uri="{BB962C8B-B14F-4D97-AF65-F5344CB8AC3E}">
        <p14:creationId xmlns:p14="http://schemas.microsoft.com/office/powerpoint/2010/main" val="295408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A1EEC2C5-0501-47AE-BB58-7363C442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4" y="75890"/>
            <a:ext cx="3825748" cy="767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Άντληση δεδομένων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226DD09-F7DF-4B00-8296-FD8C1A63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2918" y="1005322"/>
            <a:ext cx="7093082" cy="225527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Αντλούμε τα δεδομένα από την </a:t>
            </a:r>
            <a:r>
              <a:rPr lang="en-US" sz="1800" dirty="0"/>
              <a:t>database</a:t>
            </a:r>
            <a:r>
              <a:rPr lang="el-GR" sz="1800" dirty="0"/>
              <a:t> και τα τοποθετούμε σε 4 διαφορετικούς πίνακες, όπου ο καθένας αφορά 1 στοιχηματική, 22592</a:t>
            </a:r>
            <a:r>
              <a:rPr lang="en-US" sz="1800" dirty="0"/>
              <a:t>x</a:t>
            </a:r>
            <a:r>
              <a:rPr lang="el-GR" sz="1800" dirty="0"/>
              <a:t>4 όπου 22592(οι αγώνες) οι γραμμές και 4 οι στήλες,3 που αφορούν τα αποτελέσματα( </a:t>
            </a:r>
            <a:r>
              <a:rPr lang="en-US" sz="1800" dirty="0"/>
              <a:t>Home,Draw,Away) </a:t>
            </a:r>
            <a:r>
              <a:rPr lang="el-GR" sz="1800" dirty="0"/>
              <a:t>συν 1 στήλη «</a:t>
            </a:r>
            <a:r>
              <a:rPr lang="en-US" sz="1800" dirty="0"/>
              <a:t>ones</a:t>
            </a:r>
            <a:r>
              <a:rPr lang="el-GR" sz="1800" dirty="0"/>
              <a:t>» που περιέχει μόνο 1(</a:t>
            </a:r>
            <a:r>
              <a:rPr lang="en-US" sz="1800" dirty="0"/>
              <a:t>Bias term)</a:t>
            </a:r>
            <a:r>
              <a:rPr lang="el-GR" sz="1800" dirty="0"/>
              <a:t>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Αντλούμε τα δεδομένα από την </a:t>
            </a:r>
            <a:r>
              <a:rPr lang="en-US" sz="1800" dirty="0"/>
              <a:t>database </a:t>
            </a:r>
            <a:r>
              <a:rPr lang="el-GR" sz="1800" dirty="0"/>
              <a:t>και τα εκχωρούμε στον πίνακα </a:t>
            </a:r>
            <a:r>
              <a:rPr lang="en-US" sz="1800" dirty="0"/>
              <a:t>goals</a:t>
            </a:r>
            <a:r>
              <a:rPr lang="el-GR" sz="1800" dirty="0"/>
              <a:t> </a:t>
            </a:r>
            <a:r>
              <a:rPr lang="en-US" sz="1800" dirty="0"/>
              <a:t>22592x2 </a:t>
            </a:r>
            <a:r>
              <a:rPr lang="el-GR" sz="1800" dirty="0"/>
              <a:t>ο οποίος περιέχει τα σκορ των αγώνων(π.χ. 2-3,1-0,1-1 </a:t>
            </a:r>
            <a:r>
              <a:rPr lang="el-GR" sz="1800" dirty="0" err="1"/>
              <a:t>κλπ</a:t>
            </a:r>
            <a:r>
              <a:rPr lang="el-GR" sz="1800" dirty="0"/>
              <a:t>)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l-GR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Τίτλος 1">
            <a:extLst>
              <a:ext uri="{FF2B5EF4-FFF2-40B4-BE49-F238E27FC236}">
                <a16:creationId xmlns:a16="http://schemas.microsoft.com/office/drawing/2014/main" id="{3FDC6C22-75E8-475A-92F9-57D8FE07003B}"/>
              </a:ext>
            </a:extLst>
          </p:cNvPr>
          <p:cNvSpPr txBox="1">
            <a:spLocks/>
          </p:cNvSpPr>
          <p:nvPr/>
        </p:nvSpPr>
        <p:spPr>
          <a:xfrm>
            <a:off x="152397" y="843674"/>
            <a:ext cx="3031565" cy="76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/>
              <a:t>LMS_MSE_Algos.m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BBB79EA-B4E3-4B74-A206-36D056FF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81" y="2834960"/>
            <a:ext cx="9328441" cy="3741627"/>
          </a:xfrm>
        </p:spPr>
      </p:pic>
    </p:spTree>
    <p:extLst>
      <p:ext uri="{BB962C8B-B14F-4D97-AF65-F5344CB8AC3E}">
        <p14:creationId xmlns:p14="http://schemas.microsoft.com/office/powerpoint/2010/main" val="341130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71374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Υλοποίηση νευρωνικού δικτύου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14" y="1786381"/>
            <a:ext cx="11423886" cy="1642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Βάζουμε στον πίνακα </a:t>
            </a:r>
            <a:r>
              <a:rPr lang="en-US" sz="1600" dirty="0"/>
              <a:t>P </a:t>
            </a:r>
            <a:r>
              <a:rPr lang="el-GR" sz="1600" dirty="0"/>
              <a:t>τους πίνακες με τα </a:t>
            </a:r>
            <a:r>
              <a:rPr lang="en-US" sz="1600" dirty="0"/>
              <a:t>training data</a:t>
            </a:r>
            <a:r>
              <a:rPr lang="el-GR" sz="1600" dirty="0"/>
              <a:t>, με τη κάθε κλάση κάτω από την άλλη. </a:t>
            </a:r>
            <a:r>
              <a:rPr lang="el-GR" dirty="0"/>
              <a:t>Ύστερα τον αναστρέφουμε με αποτέλεσμα κάθε στήλη να αποτελεί διαφορετικό διάνυσμα χαρακτηριστικών και όχι κάθε γραμμή (για πρακτικούς λόγους της </a:t>
            </a:r>
            <a:r>
              <a:rPr lang="en-US" dirty="0"/>
              <a:t>function </a:t>
            </a:r>
            <a:r>
              <a:rPr lang="en-US" dirty="0" err="1"/>
              <a:t>newff</a:t>
            </a:r>
            <a:r>
              <a:rPr lang="en-US" dirty="0"/>
              <a:t>). </a:t>
            </a:r>
            <a:r>
              <a:rPr lang="el-GR" dirty="0"/>
              <a:t>Έπειτα δημιουργούμε τον πίνακα Τ που οι πρώτες </a:t>
            </a:r>
            <a:r>
              <a:rPr lang="en-US" dirty="0"/>
              <a:t>n </a:t>
            </a:r>
            <a:r>
              <a:rPr lang="el-GR" dirty="0"/>
              <a:t>θέσεις περιέχουν τον άσσο, οι επόμενες </a:t>
            </a:r>
            <a:r>
              <a:rPr lang="en-US" dirty="0"/>
              <a:t>m </a:t>
            </a:r>
            <a:r>
              <a:rPr lang="el-GR" dirty="0"/>
              <a:t>το 2 και οι επόμενες </a:t>
            </a:r>
            <a:r>
              <a:rPr lang="en-US" dirty="0"/>
              <a:t>k </a:t>
            </a:r>
            <a:r>
              <a:rPr lang="el-GR" dirty="0"/>
              <a:t>το 3. Με την </a:t>
            </a:r>
            <a:r>
              <a:rPr lang="en-US" dirty="0"/>
              <a:t>ind2vec</a:t>
            </a:r>
            <a:r>
              <a:rPr lang="el-GR" dirty="0"/>
              <a:t>, όπου υπάρχει 1 γίνεται 100, όπου υπάρχει 2 γίνεται 010 και τέλος όπου υπάρχει 3 γίνεται 001. Επίσης τα </a:t>
            </a:r>
            <a:r>
              <a:rPr lang="en-US" dirty="0" err="1"/>
              <a:t>n,m,k</a:t>
            </a:r>
            <a:r>
              <a:rPr lang="en-US" dirty="0"/>
              <a:t> </a:t>
            </a:r>
            <a:r>
              <a:rPr lang="el-GR" dirty="0"/>
              <a:t>είναι ο αριθμός των </a:t>
            </a:r>
            <a:r>
              <a:rPr lang="en-US" dirty="0"/>
              <a:t>home wins, draws </a:t>
            </a:r>
            <a:r>
              <a:rPr lang="el-GR" dirty="0"/>
              <a:t>και </a:t>
            </a:r>
            <a:r>
              <a:rPr lang="en-US" dirty="0"/>
              <a:t>away wins </a:t>
            </a:r>
            <a:r>
              <a:rPr lang="el-GR" dirty="0"/>
              <a:t>αντίστοιχα. Τέλος, αρχικοποιούμε το δίκτυο (στο παράδειγμα 3</a:t>
            </a:r>
            <a:r>
              <a:rPr lang="el-GR" baseline="30000" dirty="0"/>
              <a:t>ων</a:t>
            </a:r>
            <a:r>
              <a:rPr lang="el-GR" dirty="0"/>
              <a:t> στρωμάτων 12,6 και 4 κόμβων), ορίζουμε τα </a:t>
            </a:r>
            <a:r>
              <a:rPr lang="en-US" dirty="0"/>
              <a:t>epochs</a:t>
            </a:r>
            <a:r>
              <a:rPr lang="el-GR" dirty="0"/>
              <a:t>, το </a:t>
            </a:r>
            <a:r>
              <a:rPr lang="en-US" dirty="0"/>
              <a:t>learning rate</a:t>
            </a:r>
            <a:r>
              <a:rPr lang="el-GR" dirty="0"/>
              <a:t>, το </a:t>
            </a:r>
            <a:r>
              <a:rPr lang="en-US" dirty="0"/>
              <a:t>goal </a:t>
            </a:r>
            <a:r>
              <a:rPr lang="el-GR" dirty="0"/>
              <a:t>και άλλες παραμέτρους.</a:t>
            </a:r>
            <a:endParaRPr lang="el-GR" sz="1600" dirty="0"/>
          </a:p>
        </p:txBody>
      </p:sp>
      <p:pic>
        <p:nvPicPr>
          <p:cNvPr id="13" name="Θέση περιεχομένου 1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394CA6-8BF5-46A7-BF54-A55FEED2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8691"/>
            <a:ext cx="6648292" cy="3064944"/>
          </a:xfrm>
        </p:spPr>
      </p:pic>
    </p:spTree>
    <p:extLst>
      <p:ext uri="{BB962C8B-B14F-4D97-AF65-F5344CB8AC3E}">
        <p14:creationId xmlns:p14="http://schemas.microsoft.com/office/powerpoint/2010/main" val="94533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71374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Αποτελέσματα νευρωνικού δικτύου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MultilayerNeuralNetwork.m</a:t>
            </a:r>
            <a:endParaRPr lang="en-US" sz="2000" dirty="0"/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314" y="2311399"/>
            <a:ext cx="4883386" cy="32385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Αφο</a:t>
            </a:r>
            <a:r>
              <a:rPr lang="el-GR" dirty="0"/>
              <a:t>ύ έχει τελειώσει το </a:t>
            </a:r>
            <a:r>
              <a:rPr lang="en-US" dirty="0"/>
              <a:t>training </a:t>
            </a:r>
            <a:r>
              <a:rPr lang="el-GR" dirty="0"/>
              <a:t>του νευρώνα, βλέπουμε τα αποτελέσματα ως εξής: καλούμε την </a:t>
            </a:r>
            <a:r>
              <a:rPr lang="en-US" dirty="0"/>
              <a:t>sim(net, P)</a:t>
            </a:r>
            <a:r>
              <a:rPr lang="el-GR" dirty="0"/>
              <a:t> όπου </a:t>
            </a:r>
            <a:r>
              <a:rPr lang="en-US" dirty="0"/>
              <a:t>net </a:t>
            </a:r>
            <a:r>
              <a:rPr lang="el-GR" dirty="0"/>
              <a:t>ο νευρώνας και </a:t>
            </a:r>
            <a:r>
              <a:rPr lang="en-US" dirty="0"/>
              <a:t>P </a:t>
            </a:r>
            <a:r>
              <a:rPr lang="el-GR" dirty="0"/>
              <a:t>είτε ο πίνακας των </a:t>
            </a:r>
            <a:r>
              <a:rPr lang="en-US" dirty="0"/>
              <a:t>training set </a:t>
            </a:r>
            <a:r>
              <a:rPr lang="el-GR" dirty="0"/>
              <a:t>ή του </a:t>
            </a:r>
            <a:r>
              <a:rPr lang="en-US" dirty="0"/>
              <a:t>testing set </a:t>
            </a:r>
            <a:r>
              <a:rPr lang="el-GR" dirty="0"/>
              <a:t>και αποθηκεύουμε το στρογγυλοποιημένο αποτέλεσμα της </a:t>
            </a:r>
            <a:r>
              <a:rPr lang="en-US" dirty="0"/>
              <a:t>function</a:t>
            </a:r>
            <a:r>
              <a:rPr lang="el-GR" dirty="0"/>
              <a:t>. Ύστερα αφαιρούμε τη πραγματικότητα έκβασης των αγώνων από τη πρόβλεψη, μετράμε το άθροισμα αυτών των διαφορών και ύστερα διαιρούμε με τον αριθμό του συνόλου των </a:t>
            </a:r>
            <a:r>
              <a:rPr lang="en-US" dirty="0"/>
              <a:t>training </a:t>
            </a:r>
            <a:r>
              <a:rPr lang="el-GR" dirty="0"/>
              <a:t>ή </a:t>
            </a:r>
            <a:r>
              <a:rPr lang="en-US" dirty="0"/>
              <a:t>testing data</a:t>
            </a:r>
            <a:r>
              <a:rPr lang="el-GR" dirty="0"/>
              <a:t> για να βρούμε το ποσοστό σωστού </a:t>
            </a:r>
            <a:r>
              <a:rPr lang="en-US" dirty="0"/>
              <a:t>classification</a:t>
            </a:r>
            <a:r>
              <a:rPr lang="el-GR" dirty="0"/>
              <a:t>.</a:t>
            </a:r>
            <a:endParaRPr lang="el-GR" sz="1600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2E6E7FE-9721-4BDB-81BD-634B711F7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2456"/>
            <a:ext cx="6890382" cy="3896043"/>
          </a:xfrm>
        </p:spPr>
      </p:pic>
    </p:spTree>
    <p:extLst>
      <p:ext uri="{BB962C8B-B14F-4D97-AF65-F5344CB8AC3E}">
        <p14:creationId xmlns:p14="http://schemas.microsoft.com/office/powerpoint/2010/main" val="2987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7E2C5632-3DA3-488A-A300-B1B1F31F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4" y="66510"/>
            <a:ext cx="4284076" cy="763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800" dirty="0"/>
              <a:t>Δημιουργία του πίνακα </a:t>
            </a:r>
            <a:r>
              <a:rPr lang="en-US" sz="2800" dirty="0"/>
              <a:t>r</a:t>
            </a: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F2D439E-357B-4060-AE85-DF8DD9B9C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426" y="1982384"/>
            <a:ext cx="5066197" cy="37851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Θα υλοποιήσουμε την κωδικοποίηση </a:t>
            </a:r>
            <a:r>
              <a:rPr lang="el-GR" b="1" dirty="0"/>
              <a:t>«</a:t>
            </a:r>
            <a:r>
              <a:rPr lang="en-US" b="1" dirty="0"/>
              <a:t>one-hot-vector</a:t>
            </a:r>
            <a:r>
              <a:rPr lang="el-GR" b="1" dirty="0"/>
              <a:t>»</a:t>
            </a:r>
            <a:r>
              <a:rPr lang="en-US" b="1" dirty="0"/>
              <a:t> </a:t>
            </a:r>
            <a:r>
              <a:rPr lang="el-GR" sz="1800" dirty="0"/>
              <a:t>. Αρχικοποιούμε τον </a:t>
            </a:r>
            <a:r>
              <a:rPr lang="el-GR" sz="1800" b="1" dirty="0"/>
              <a:t>πίνακα </a:t>
            </a:r>
            <a:r>
              <a:rPr lang="en-US" sz="1800" b="1" dirty="0"/>
              <a:t>r</a:t>
            </a:r>
            <a:r>
              <a:rPr lang="el-GR" sz="1800" b="1" dirty="0"/>
              <a:t> ,</a:t>
            </a:r>
            <a:r>
              <a:rPr lang="el-GR" sz="1800" dirty="0"/>
              <a:t>διαστάσεων </a:t>
            </a:r>
            <a:r>
              <a:rPr lang="el-GR" sz="1800" b="1" dirty="0"/>
              <a:t> </a:t>
            </a:r>
            <a:r>
              <a:rPr lang="en-US" sz="1800" dirty="0"/>
              <a:t>numRows x </a:t>
            </a:r>
            <a:r>
              <a:rPr lang="el-GR" sz="1800" dirty="0"/>
              <a:t>3(</a:t>
            </a:r>
            <a:r>
              <a:rPr lang="en-US" sz="1800" dirty="0"/>
              <a:t>Home , Draw </a:t>
            </a:r>
            <a:r>
              <a:rPr lang="el-GR" sz="1800" dirty="0"/>
              <a:t>,</a:t>
            </a:r>
            <a:r>
              <a:rPr lang="en-US" sz="1800" dirty="0"/>
              <a:t>Away)</a:t>
            </a:r>
            <a:r>
              <a:rPr lang="el-GR" sz="1800" dirty="0"/>
              <a:t> και στη συνέχεια με συγκρίσεις μετατρέπουμε τα σκορ σε δυαδική μορφή, με βάση το αν νικάει ο </a:t>
            </a:r>
            <a:r>
              <a:rPr lang="en-US" sz="1800" dirty="0"/>
              <a:t>Home ,</a:t>
            </a:r>
            <a:r>
              <a:rPr lang="el-GR" sz="1800" dirty="0"/>
              <a:t>ο </a:t>
            </a:r>
            <a:r>
              <a:rPr lang="en-US" sz="1800" dirty="0"/>
              <a:t>Away</a:t>
            </a:r>
            <a:r>
              <a:rPr lang="el-GR" sz="1800" dirty="0"/>
              <a:t> ή είναι </a:t>
            </a:r>
            <a:r>
              <a:rPr lang="en-US" sz="1800" dirty="0"/>
              <a:t>Draw </a:t>
            </a:r>
            <a:r>
              <a:rPr lang="el-GR" sz="1800" dirty="0"/>
              <a:t>(π.χ. 3</a:t>
            </a:r>
            <a:r>
              <a:rPr lang="en-US" sz="1800" dirty="0"/>
              <a:t>,</a:t>
            </a:r>
            <a:r>
              <a:rPr lang="el-GR" sz="1800" dirty="0"/>
              <a:t>2</a:t>
            </a:r>
            <a:r>
              <a:rPr lang="en-US" sz="1800" dirty="0"/>
              <a:t> </a:t>
            </a:r>
            <a:r>
              <a:rPr lang="el-GR" sz="1800" dirty="0"/>
              <a:t>σε 100</a:t>
            </a:r>
            <a:r>
              <a:rPr lang="en-US" sz="1800" dirty="0"/>
              <a:t> </a:t>
            </a:r>
            <a:r>
              <a:rPr lang="el-GR" sz="1800" dirty="0"/>
              <a:t>το 2,2 σε 010 και το 3,2 σε 001)</a:t>
            </a:r>
            <a:r>
              <a:rPr lang="en-US" sz="1800" dirty="0"/>
              <a:t> </a:t>
            </a:r>
            <a:r>
              <a:rPr lang="el-GR" sz="1800" dirty="0"/>
              <a:t>και το εκχωρούμε</a:t>
            </a:r>
            <a:r>
              <a:rPr lang="en-US" sz="1800" dirty="0"/>
              <a:t> </a:t>
            </a:r>
            <a:r>
              <a:rPr lang="el-GR" sz="1800" dirty="0"/>
              <a:t>αναλόγως στον πίνακα </a:t>
            </a:r>
            <a:r>
              <a:rPr lang="en-US" sz="1800" dirty="0"/>
              <a:t>r.</a:t>
            </a:r>
            <a:endParaRPr lang="el-GR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Αρχικοποίουμε και τις μεταβλητές </a:t>
            </a:r>
            <a:r>
              <a:rPr lang="en-US" sz="1800" dirty="0" err="1"/>
              <a:t>numH,numD,numA</a:t>
            </a:r>
            <a:r>
              <a:rPr lang="el-GR" sz="1800" dirty="0"/>
              <a:t>, προκειμένου να μετρήσουμε τις φορές που νίκησε ο </a:t>
            </a:r>
            <a:r>
              <a:rPr lang="en-US" sz="1800" dirty="0"/>
              <a:t>Home(numH),</a:t>
            </a:r>
            <a:r>
              <a:rPr lang="el-GR" sz="1800" dirty="0"/>
              <a:t> τις φορές που ήταν ισοπαλία(</a:t>
            </a:r>
            <a:r>
              <a:rPr lang="en-US" sz="1800" dirty="0"/>
              <a:t>numD) </a:t>
            </a:r>
            <a:r>
              <a:rPr lang="el-GR" sz="1800" dirty="0"/>
              <a:t>και τις φορές που νίκησε ο </a:t>
            </a:r>
            <a:r>
              <a:rPr lang="en-US" sz="1800" dirty="0"/>
              <a:t>Away(numA).</a:t>
            </a:r>
            <a:r>
              <a:rPr lang="el-GR" sz="1800" dirty="0"/>
              <a:t>  </a:t>
            </a:r>
            <a:r>
              <a:rPr lang="en-US" sz="1800" dirty="0"/>
              <a:t>      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Τίτλος 1">
            <a:extLst>
              <a:ext uri="{FF2B5EF4-FFF2-40B4-BE49-F238E27FC236}">
                <a16:creationId xmlns:a16="http://schemas.microsoft.com/office/drawing/2014/main" id="{91EBD5B6-4C0B-465F-8D1C-74464EC1ED5A}"/>
              </a:ext>
            </a:extLst>
          </p:cNvPr>
          <p:cNvSpPr txBox="1">
            <a:spLocks/>
          </p:cNvSpPr>
          <p:nvPr/>
        </p:nvSpPr>
        <p:spPr>
          <a:xfrm>
            <a:off x="164365" y="931463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LMS_MSE_Algos.m</a:t>
            </a:r>
            <a:endParaRPr lang="en-US" sz="2000" dirty="0"/>
          </a:p>
        </p:txBody>
      </p:sp>
      <p:pic>
        <p:nvPicPr>
          <p:cNvPr id="10" name="Θέση περιεχομένου 9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7664A20-6DE9-47D6-8734-862002F2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43780"/>
            <a:ext cx="5454912" cy="5884131"/>
          </a:xfrm>
        </p:spPr>
      </p:pic>
    </p:spTree>
    <p:extLst>
      <p:ext uri="{BB962C8B-B14F-4D97-AF65-F5344CB8AC3E}">
        <p14:creationId xmlns:p14="http://schemas.microsoft.com/office/powerpoint/2010/main" val="16420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96F05F-1EC8-4E96-A22F-8161455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2842"/>
            <a:ext cx="3200400" cy="823912"/>
          </a:xfrm>
        </p:spPr>
        <p:txBody>
          <a:bodyPr>
            <a:normAutofit/>
          </a:bodyPr>
          <a:lstStyle/>
          <a:p>
            <a:r>
              <a:rPr lang="en-US" sz="2800" dirty="0"/>
              <a:t>Data visualization</a:t>
            </a:r>
          </a:p>
        </p:txBody>
      </p:sp>
      <p:pic>
        <p:nvPicPr>
          <p:cNvPr id="9" name="Θέση περιεχομένου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C73F840-5919-44A6-AC6A-40CD5B8F5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0" y="2784077"/>
            <a:ext cx="6247219" cy="3972322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F2D60B1-08AD-409A-9C99-0B7613C5D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54652"/>
            <a:ext cx="12192000" cy="2042279"/>
          </a:xfrm>
        </p:spPr>
        <p:txBody>
          <a:bodyPr>
            <a:normAutofit fontScale="85000" lnSpcReduction="10000"/>
          </a:bodyPr>
          <a:lstStyle/>
          <a:p>
            <a:endParaRPr lang="el-GR" sz="1800" b="0" dirty="0"/>
          </a:p>
          <a:p>
            <a:r>
              <a:rPr lang="el-GR" sz="1800" b="0" dirty="0"/>
              <a:t>Για την περιγραφή της διαδικασίας θα επικεντρωθούμε μόνο σε μία στοιχηματική την «</a:t>
            </a:r>
            <a:r>
              <a:rPr lang="en-US" sz="1800" b="0" dirty="0"/>
              <a:t>bet365</a:t>
            </a:r>
            <a:r>
              <a:rPr lang="el-GR" sz="1800" b="0" dirty="0"/>
              <a:t>», αφού ακολουθούμε την ίδια διαδικασία για όλες. Αρχικοποιούμε 3 πίνακες(</a:t>
            </a:r>
            <a:r>
              <a:rPr lang="en-US" sz="1800" b="0" dirty="0"/>
              <a:t>xbet365H,xbet365D,xbet365A) </a:t>
            </a:r>
            <a:r>
              <a:rPr lang="el-GR" sz="1800" b="0" dirty="0"/>
              <a:t>, έναν για κάθε περίπτωση(νίκης του </a:t>
            </a:r>
            <a:r>
              <a:rPr lang="en-US" sz="1800" b="0" dirty="0"/>
              <a:t>Home,</a:t>
            </a:r>
            <a:r>
              <a:rPr lang="el-GR" sz="1800" b="0" dirty="0"/>
              <a:t>ισοπαλίας, νίκης του </a:t>
            </a:r>
            <a:r>
              <a:rPr lang="en-US" sz="1800" b="0" dirty="0"/>
              <a:t>Away) , </a:t>
            </a:r>
            <a:r>
              <a:rPr lang="el-GR" sz="1800" b="0" dirty="0"/>
              <a:t>των οποίων οι διαστάσεις είναι: γραμμές = </a:t>
            </a:r>
            <a:r>
              <a:rPr lang="en-US" sz="1800" b="0" dirty="0"/>
              <a:t>numH </a:t>
            </a:r>
            <a:r>
              <a:rPr lang="el-GR" sz="1800" b="0" dirty="0"/>
              <a:t>ή </a:t>
            </a:r>
            <a:r>
              <a:rPr lang="en-US" sz="1800" b="0" dirty="0"/>
              <a:t>numD </a:t>
            </a:r>
            <a:r>
              <a:rPr lang="el-GR" sz="1800" b="0" dirty="0"/>
              <a:t>ή </a:t>
            </a:r>
            <a:r>
              <a:rPr lang="en-US" sz="1800" b="0" dirty="0"/>
              <a:t>numA </a:t>
            </a:r>
            <a:r>
              <a:rPr lang="el-GR" sz="1800" b="0" dirty="0"/>
              <a:t>και στήλες= 3 οι οποίες αντιστοιχούν στις συντεταγμένες </a:t>
            </a:r>
            <a:r>
              <a:rPr lang="en-US" sz="1800" b="0" dirty="0"/>
              <a:t>x, y ,z</a:t>
            </a:r>
            <a:r>
              <a:rPr lang="el-GR" sz="1800" b="0" dirty="0"/>
              <a:t>.</a:t>
            </a:r>
          </a:p>
          <a:p>
            <a:r>
              <a:rPr lang="el-GR" sz="1800" b="0" dirty="0"/>
              <a:t>Κάθε πίνακας δημιουργείται ως εξής: για κάθε γραμμή</a:t>
            </a:r>
            <a:r>
              <a:rPr lang="en-US" sz="1800" b="0" dirty="0"/>
              <a:t>,</a:t>
            </a:r>
            <a:r>
              <a:rPr lang="el-GR" sz="1800" b="0" dirty="0"/>
              <a:t> δηλαδή αγώνα(</a:t>
            </a:r>
            <a:r>
              <a:rPr lang="en-US" sz="1800" b="0" dirty="0"/>
              <a:t>numRows=22592)</a:t>
            </a:r>
            <a:r>
              <a:rPr lang="el-GR" sz="1800" b="0" dirty="0"/>
              <a:t>, του πίνακα </a:t>
            </a:r>
            <a:r>
              <a:rPr lang="en-US" sz="1800" b="0" dirty="0"/>
              <a:t>r</a:t>
            </a:r>
            <a:r>
              <a:rPr lang="el-GR" sz="1800" b="0" dirty="0"/>
              <a:t>,ελέγχουμε σε ποια στήλη(</a:t>
            </a:r>
            <a:r>
              <a:rPr lang="en-US" sz="1800" b="0" dirty="0"/>
              <a:t>Home ,Draw , Away)</a:t>
            </a:r>
            <a:r>
              <a:rPr lang="el-GR" sz="1800" b="0" dirty="0"/>
              <a:t> βρίσκεται το 1 και αναλόγως εκχωρούμε στον αντίστοιχο πίνακα(</a:t>
            </a:r>
            <a:r>
              <a:rPr lang="en-US" sz="1800" b="0" dirty="0"/>
              <a:t>xbet365H, xbet365D, xbet365A) </a:t>
            </a:r>
            <a:r>
              <a:rPr lang="el-GR" sz="1800" b="0" dirty="0"/>
              <a:t>τις αποδόσεις της στοιχηματικής(</a:t>
            </a:r>
            <a:r>
              <a:rPr lang="en-US" sz="1800" b="0" dirty="0"/>
              <a:t>xbet365)</a:t>
            </a:r>
            <a:r>
              <a:rPr lang="el-GR" sz="1800" b="0" dirty="0"/>
              <a:t> για τον συγκεκριμένο αγώνα. </a:t>
            </a:r>
          </a:p>
          <a:p>
            <a:endParaRPr lang="en-US" sz="1800" b="0" dirty="0"/>
          </a:p>
        </p:txBody>
      </p:sp>
      <p:pic>
        <p:nvPicPr>
          <p:cNvPr id="11" name="Θέση περιεχομένου 1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BE8BDDA-0074-48DC-BF03-4501EBD220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784077"/>
            <a:ext cx="4878387" cy="3972322"/>
          </a:xfrm>
        </p:spPr>
      </p:pic>
      <p:sp>
        <p:nvSpPr>
          <p:cNvPr id="7" name="Τίτλος 1">
            <a:extLst>
              <a:ext uri="{FF2B5EF4-FFF2-40B4-BE49-F238E27FC236}">
                <a16:creationId xmlns:a16="http://schemas.microsoft.com/office/drawing/2014/main" id="{51C3BB2E-7649-48F0-8DC1-043FED457A0E}"/>
              </a:ext>
            </a:extLst>
          </p:cNvPr>
          <p:cNvSpPr txBox="1">
            <a:spLocks/>
          </p:cNvSpPr>
          <p:nvPr/>
        </p:nvSpPr>
        <p:spPr>
          <a:xfrm>
            <a:off x="9740900" y="101601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LMS_MSE_Algos.m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25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8A708A6-F634-41F8-B0BD-094BC29B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5968" y="1754369"/>
            <a:ext cx="5616158" cy="45088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Οι </a:t>
            </a:r>
            <a:r>
              <a:rPr lang="en-US" sz="1800" dirty="0"/>
              <a:t>x1,y1,z1 </a:t>
            </a:r>
            <a:r>
              <a:rPr lang="el-GR" sz="1800" dirty="0"/>
              <a:t>αποτελούν τις συντεταγμένες των αποδόσεων που αφορούν τους αγώνες στους οποίους νίκησε ο</a:t>
            </a:r>
            <a:r>
              <a:rPr lang="en-US" sz="1800" dirty="0"/>
              <a:t> Home,</a:t>
            </a:r>
            <a:r>
              <a:rPr lang="el-GR" sz="1800" dirty="0"/>
              <a:t> οι </a:t>
            </a:r>
            <a:r>
              <a:rPr lang="en-US" sz="1800" dirty="0"/>
              <a:t>x2,y2,z2 </a:t>
            </a:r>
            <a:r>
              <a:rPr lang="el-GR" sz="1800" dirty="0"/>
              <a:t>αποτελούν τις συντεταγμένες των αποδόσεων που αφορούν τους αγώνες στους οποίους ήρθε ισοπαλία , κτλ.</a:t>
            </a:r>
            <a:r>
              <a:rPr lang="en-US" sz="1800" dirty="0"/>
              <a:t> </a:t>
            </a:r>
            <a:endParaRPr lang="el-GR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Με το </a:t>
            </a:r>
            <a:r>
              <a:rPr lang="en-US" sz="1800" dirty="0"/>
              <a:t>scatter3 </a:t>
            </a:r>
            <a:r>
              <a:rPr lang="el-GR" sz="1800" dirty="0"/>
              <a:t>«χρωματίζουμε» τις συντεταγμένες που αφορούν το </a:t>
            </a:r>
            <a:r>
              <a:rPr lang="en-US" sz="1800" dirty="0"/>
              <a:t>Home </a:t>
            </a:r>
            <a:r>
              <a:rPr lang="el-GR" sz="1800" dirty="0"/>
              <a:t>κόκκινες, του </a:t>
            </a:r>
            <a:r>
              <a:rPr lang="en-US" sz="1800" dirty="0"/>
              <a:t>Draw </a:t>
            </a:r>
            <a:r>
              <a:rPr lang="el-GR" sz="1800" dirty="0"/>
              <a:t>κίτρινες και του </a:t>
            </a:r>
            <a:r>
              <a:rPr lang="en-US" sz="1800" dirty="0"/>
              <a:t>Away </a:t>
            </a:r>
            <a:r>
              <a:rPr lang="el-GR" sz="1800" dirty="0"/>
              <a:t>μπλε.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Εκχωρούμε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211BF4C-4AE8-4D60-9F36-B7197B82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94" y="721392"/>
            <a:ext cx="5695686" cy="5541811"/>
          </a:xfrm>
          <a:prstGeom prst="rect">
            <a:avLst/>
          </a:prstGeom>
        </p:spPr>
      </p:pic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4" name="Τίτλος 1">
            <a:extLst>
              <a:ext uri="{FF2B5EF4-FFF2-40B4-BE49-F238E27FC236}">
                <a16:creationId xmlns:a16="http://schemas.microsoft.com/office/drawing/2014/main" id="{282C5F25-BA08-4761-AA57-C765BB45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6" y="117189"/>
            <a:ext cx="3187432" cy="597604"/>
          </a:xfrm>
        </p:spPr>
        <p:txBody>
          <a:bodyPr>
            <a:normAutofit/>
          </a:bodyPr>
          <a:lstStyle/>
          <a:p>
            <a:r>
              <a:rPr lang="en-US" sz="2800" dirty="0"/>
              <a:t>Data visualization</a:t>
            </a:r>
          </a:p>
        </p:txBody>
      </p:sp>
      <p:sp>
        <p:nvSpPr>
          <p:cNvPr id="105" name="Τίτλος 1">
            <a:extLst>
              <a:ext uri="{FF2B5EF4-FFF2-40B4-BE49-F238E27FC236}">
                <a16:creationId xmlns:a16="http://schemas.microsoft.com/office/drawing/2014/main" id="{D47883C6-D907-421F-A7FF-535AB48EF233}"/>
              </a:ext>
            </a:extLst>
          </p:cNvPr>
          <p:cNvSpPr txBox="1">
            <a:spLocks/>
          </p:cNvSpPr>
          <p:nvPr/>
        </p:nvSpPr>
        <p:spPr>
          <a:xfrm>
            <a:off x="204301" y="866323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 err="1"/>
              <a:t>LMS_MSE_Algos.m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9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0" name="Freeform: Shape 6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1" name="Freeform: Shape 7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2" name="Freeform: Shape 7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4" name="Freeform: Shape 7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7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7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7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7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8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8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32" name="Freeform: Shape 8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8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8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8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8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8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9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39" name="Rectangle 9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9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1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2" name="Freeform: Shape 97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3" name="Freeform: Shape 98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99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00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01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02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03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04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0" name="Τίτλος 1">
            <a:extLst>
              <a:ext uri="{FF2B5EF4-FFF2-40B4-BE49-F238E27FC236}">
                <a16:creationId xmlns:a16="http://schemas.microsoft.com/office/drawing/2014/main" id="{59B81E5A-229C-48F3-8DD5-F0C37478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4" y="22470"/>
            <a:ext cx="4152903" cy="8069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Κλήση της function LMS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91CA9B6-1561-4B60-A59B-A37E676B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07" y="2269658"/>
            <a:ext cx="4476862" cy="2832101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Καλούμε την συνάρτηση «</a:t>
            </a:r>
            <a:r>
              <a:rPr lang="en-US" sz="1600" dirty="0"/>
              <a:t>lmsfunct</a:t>
            </a:r>
            <a:r>
              <a:rPr lang="el-GR" sz="1600" dirty="0"/>
              <a:t>» για κάθε στοιχηματική και εκχωρούμε το αποτέλεσμα της (</a:t>
            </a:r>
            <a:r>
              <a:rPr lang="en-US" sz="1600" dirty="0"/>
              <a:t>total</a:t>
            </a:r>
            <a:r>
              <a:rPr lang="el-GR" sz="1600" dirty="0"/>
              <a:t>= ποσοστό των «καλών» προβλέψεων</a:t>
            </a:r>
            <a:r>
              <a:rPr lang="en-US" sz="1600" dirty="0"/>
              <a:t>) </a:t>
            </a:r>
            <a:r>
              <a:rPr lang="el-GR" sz="1600" dirty="0"/>
              <a:t>στην μεταβλητή </a:t>
            </a:r>
            <a:r>
              <a:rPr lang="en-US" sz="1600" dirty="0"/>
              <a:t>maxa </a:t>
            </a:r>
            <a:r>
              <a:rPr lang="el-GR" sz="1600" dirty="0"/>
              <a:t>και στην </a:t>
            </a:r>
            <a:r>
              <a:rPr lang="en-US" sz="1600" dirty="0"/>
              <a:t>maxb </a:t>
            </a:r>
            <a:r>
              <a:rPr lang="el-GR" sz="1600" dirty="0"/>
              <a:t>το όνομα της στοιχηματικής. Βρίσκουμε την εταιρία με την μεγαλύτερη ακρίβεια συγκρίνοντας τις τιμές </a:t>
            </a:r>
            <a:r>
              <a:rPr lang="en-US" sz="1600" dirty="0"/>
              <a:t>maxa</a:t>
            </a:r>
            <a:r>
              <a:rPr lang="el-GR" sz="1600" dirty="0"/>
              <a:t> τις κάθε στοιχηματικής και την εμφανίζουμε.</a:t>
            </a:r>
            <a:endParaRPr lang="en-US" sz="1600" dirty="0"/>
          </a:p>
        </p:txBody>
      </p:sp>
      <p:pic>
        <p:nvPicPr>
          <p:cNvPr id="10" name="Θέση περιεχομένου 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1D1AAF8-A9CE-44E4-BB6B-C8D07B957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86" y="342900"/>
            <a:ext cx="6978735" cy="5777853"/>
          </a:xfrm>
          <a:prstGeom prst="rect">
            <a:avLst/>
          </a:prstGeom>
        </p:spPr>
      </p:pic>
      <p:grpSp>
        <p:nvGrpSpPr>
          <p:cNvPr id="150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1" name="Freeform: Shape 107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9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2" name="Freeform: Shape 110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11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12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13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14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15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16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9" name="Freeform: Shape 109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1" name="Τίτλος 1">
            <a:extLst>
              <a:ext uri="{FF2B5EF4-FFF2-40B4-BE49-F238E27FC236}">
                <a16:creationId xmlns:a16="http://schemas.microsoft.com/office/drawing/2014/main" id="{CF609C4A-781D-43E5-8FBC-505E9FC1460F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/>
              <a:t>LMS_MSE_Algos.m</a:t>
            </a:r>
          </a:p>
        </p:txBody>
      </p:sp>
    </p:spTree>
    <p:extLst>
      <p:ext uri="{BB962C8B-B14F-4D97-AF65-F5344CB8AC3E}">
        <p14:creationId xmlns:p14="http://schemas.microsoft.com/office/powerpoint/2010/main" val="119468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1F16535-349E-444C-8D00-4A6F64361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541"/>
            <a:ext cx="7124700" cy="5800959"/>
          </a:xfrm>
        </p:spPr>
      </p:pic>
      <p:sp>
        <p:nvSpPr>
          <p:cNvPr id="7" name="Τίτλος 1">
            <a:extLst>
              <a:ext uri="{FF2B5EF4-FFF2-40B4-BE49-F238E27FC236}">
                <a16:creationId xmlns:a16="http://schemas.microsoft.com/office/drawing/2014/main" id="{01545CB8-FBA1-4868-B675-953A693C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8185"/>
            <a:ext cx="4457700" cy="7223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Κλήση της function MSE</a:t>
            </a: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5B7FC320-AF7B-4390-AF91-A0C1155F3FCA}"/>
              </a:ext>
            </a:extLst>
          </p:cNvPr>
          <p:cNvSpPr txBox="1">
            <a:spLocks/>
          </p:cNvSpPr>
          <p:nvPr/>
        </p:nvSpPr>
        <p:spPr>
          <a:xfrm>
            <a:off x="209314" y="856378"/>
            <a:ext cx="3022603" cy="640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Αρχείο: </a:t>
            </a:r>
            <a:r>
              <a:rPr lang="en-US" sz="2000" dirty="0"/>
              <a:t>LMS_MSE_Algos.m</a:t>
            </a:r>
          </a:p>
        </p:txBody>
      </p:sp>
      <p:sp>
        <p:nvSpPr>
          <p:cNvPr id="9" name="Θέση κειμένου 3">
            <a:extLst>
              <a:ext uri="{FF2B5EF4-FFF2-40B4-BE49-F238E27FC236}">
                <a16:creationId xmlns:a16="http://schemas.microsoft.com/office/drawing/2014/main" id="{54A9DD0F-6420-401E-B3DB-E82E844F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52400" y="2528888"/>
            <a:ext cx="4660900" cy="1701800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venir Next LT Pro" panose="020B0504020202020204" pitchFamily="34" charset="0"/>
              <a:buChar char="+"/>
            </a:pPr>
            <a:r>
              <a:rPr lang="el-GR" sz="1600" dirty="0"/>
              <a:t>Καλούμε την συνάρτηση «</a:t>
            </a:r>
            <a:r>
              <a:rPr lang="en-US" sz="1600" dirty="0"/>
              <a:t>msefunct</a:t>
            </a:r>
            <a:r>
              <a:rPr lang="el-GR" sz="1600" dirty="0"/>
              <a:t>» για κάθε στοιχηματική και ακολουθούμε την ίδια διαδικασία με προηγουμένως προκειμένου να βρούμε την στοιχηματική με την μεγαλύτερη ακρίβεια στις προβλέψεις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652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A371A8-99C2-4FBD-96B3-7F609CC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72" y="715398"/>
            <a:ext cx="2367767" cy="597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lmsfunct.m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2A77A4F-AF8B-468F-86EC-8881949F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551" y="1404457"/>
            <a:ext cx="3988112" cy="527316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Το αρχείο αυτό περιέχει τον </a:t>
            </a:r>
            <a:r>
              <a:rPr lang="el-GR" sz="1800" dirty="0" err="1"/>
              <a:t>αλγορίθμο</a:t>
            </a:r>
            <a:r>
              <a:rPr lang="el-GR" sz="1800" dirty="0"/>
              <a:t> </a:t>
            </a:r>
            <a:r>
              <a:rPr lang="en-GB" sz="1800" dirty="0"/>
              <a:t>LMS</a:t>
            </a:r>
            <a:r>
              <a:rPr lang="el-GR" sz="1800" dirty="0"/>
              <a:t>.</a:t>
            </a:r>
            <a:r>
              <a:rPr lang="en-US" sz="1800" dirty="0"/>
              <a:t> </a:t>
            </a:r>
            <a:r>
              <a:rPr lang="el-GR" sz="1800" dirty="0"/>
              <a:t>Όσον αφορά το 10</a:t>
            </a:r>
            <a:r>
              <a:rPr lang="en-GB" sz="1800" dirty="0"/>
              <a:t>-fold-cross validation</a:t>
            </a:r>
            <a:r>
              <a:rPr lang="en-US" sz="1800" dirty="0"/>
              <a:t>,</a:t>
            </a:r>
            <a:r>
              <a:rPr lang="el-GR" sz="1800" dirty="0"/>
              <a:t> δημιουργούμε έναν πίνακα με 11 στοιχεία τα οποία αποτελούν τους «δείκτες».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Οι 11 δείκτες αυτοί έχουν απόσταση μεταξύ τους το 10% του αριθμού των </a:t>
            </a:r>
            <a:r>
              <a:rPr lang="en-GB" sz="1800" dirty="0"/>
              <a:t>data(matches)</a:t>
            </a:r>
            <a:r>
              <a:rPr lang="el-GR" sz="1800" dirty="0"/>
              <a:t> .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Π.χ. 10%</a:t>
            </a:r>
            <a:r>
              <a:rPr lang="en-GB" sz="1800" dirty="0"/>
              <a:t> </a:t>
            </a:r>
            <a:r>
              <a:rPr lang="el-GR" sz="1800" dirty="0"/>
              <a:t>των </a:t>
            </a:r>
            <a:r>
              <a:rPr lang="en-GB" sz="1800" dirty="0"/>
              <a:t>data= </a:t>
            </a:r>
            <a:r>
              <a:rPr lang="en-US" sz="1800" dirty="0"/>
              <a:t>2500 </a:t>
            </a:r>
            <a:r>
              <a:rPr lang="el-GR" sz="1800" dirty="0"/>
              <a:t>άρα ο πίνακας θα είναι της μορφής [1,2500,5000..,22592].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Κάθε ζευγάρι αντιπροσωπεύει τον πρώτο και τον τελευταίο δείκτη που θα εξεταστεί. Στο παράδειγμα μας θα είναι ως εξής: από το 1 μέχρι το 2500, από το 2500 μέχρι το 5000 κ.λπ.. </a:t>
            </a:r>
          </a:p>
          <a:p>
            <a:pPr indent="-228600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pic>
        <p:nvPicPr>
          <p:cNvPr id="6" name="Θέση περιεχομένου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9793CAA-53F6-470F-BC44-445EAA6C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42" y="1033670"/>
            <a:ext cx="6854986" cy="4488999"/>
          </a:xfrm>
          <a:prstGeom prst="rect">
            <a:avLst/>
          </a:prstGeom>
        </p:spPr>
      </p:pic>
      <p:sp>
        <p:nvSpPr>
          <p:cNvPr id="50" name="Τίτλος 1">
            <a:extLst>
              <a:ext uri="{FF2B5EF4-FFF2-40B4-BE49-F238E27FC236}">
                <a16:creationId xmlns:a16="http://schemas.microsoft.com/office/drawing/2014/main" id="{FE8B71DC-4BD4-4F52-A38C-55F0FF9E4E44}"/>
              </a:ext>
            </a:extLst>
          </p:cNvPr>
          <p:cNvSpPr txBox="1">
            <a:spLocks/>
          </p:cNvSpPr>
          <p:nvPr/>
        </p:nvSpPr>
        <p:spPr>
          <a:xfrm>
            <a:off x="190500" y="48185"/>
            <a:ext cx="4457700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10-fold-cross validation</a:t>
            </a:r>
            <a:r>
              <a:rPr lang="el-GR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1">
            <a:extLst>
              <a:ext uri="{FF2B5EF4-FFF2-40B4-BE49-F238E27FC236}">
                <a16:creationId xmlns:a16="http://schemas.microsoft.com/office/drawing/2014/main" id="{81D57164-181A-4064-A6FA-83616B75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064" y="69933"/>
            <a:ext cx="2711209" cy="5976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Αρχείο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lmsfunct.m</a:t>
            </a:r>
            <a:endParaRPr lang="en-US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2FDBC7C-B2E3-4510-ACE1-2E76C362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159" y="1497087"/>
            <a:ext cx="4196541" cy="48171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 </a:t>
            </a:r>
            <a:r>
              <a:rPr lang="el-GR" sz="1800" dirty="0"/>
              <a:t>Στο στάδιο </a:t>
            </a:r>
            <a:r>
              <a:rPr lang="en-US" sz="1800" dirty="0"/>
              <a:t>Training,</a:t>
            </a:r>
            <a:r>
              <a:rPr lang="el-GR" sz="1800" dirty="0"/>
              <a:t> για κάθε ένα </a:t>
            </a:r>
            <a:r>
              <a:rPr lang="en-GB" sz="1800" dirty="0"/>
              <a:t>10-fold-cross-validation </a:t>
            </a:r>
            <a:r>
              <a:rPr lang="el-GR" sz="1800" dirty="0"/>
              <a:t>αρχικοποιούμε τον πίνακα των βαρών(</a:t>
            </a:r>
            <a:r>
              <a:rPr lang="en-GB" sz="1800" dirty="0"/>
              <a:t>w)</a:t>
            </a:r>
            <a:r>
              <a:rPr lang="el-GR" sz="1800" dirty="0"/>
              <a:t> και το </a:t>
            </a:r>
            <a:r>
              <a:rPr lang="en-GB" sz="1800" dirty="0"/>
              <a:t>learning rate(a)</a:t>
            </a: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Σε κάθε επανάληψη το </a:t>
            </a:r>
            <a:r>
              <a:rPr lang="en-GB" sz="1800" dirty="0"/>
              <a:t>learning rate </a:t>
            </a:r>
            <a:r>
              <a:rPr lang="el-GR" sz="1800" dirty="0"/>
              <a:t>γίνεται όλο και πιο μικρό προκειμένου το </a:t>
            </a:r>
            <a:r>
              <a:rPr lang="en-GB" sz="1800" dirty="0"/>
              <a:t>error </a:t>
            </a:r>
            <a:r>
              <a:rPr lang="el-GR" sz="1800" dirty="0"/>
              <a:t>να ελαχιστοποιηθεί και ο πίνακας των βαρών να ενημερώνεται.</a:t>
            </a:r>
            <a:endParaRPr lang="en-US" sz="1800" dirty="0"/>
          </a:p>
          <a:p>
            <a:pPr indent="-228600">
              <a:buFont typeface="Avenir Next LT Pro" panose="020B0504020202020204" pitchFamily="34" charset="0"/>
              <a:buChar char="+"/>
            </a:pPr>
            <a:r>
              <a:rPr lang="el-GR" sz="1800" dirty="0"/>
              <a:t>Αν τα δεδομένα (</a:t>
            </a:r>
            <a:r>
              <a:rPr lang="en-GB" sz="1800" dirty="0"/>
              <a:t>data) </a:t>
            </a:r>
            <a:r>
              <a:rPr lang="el-GR" sz="1800" dirty="0"/>
              <a:t>δεν είναι στο </a:t>
            </a:r>
            <a:r>
              <a:rPr lang="en-GB" sz="1800" dirty="0"/>
              <a:t>testing set </a:t>
            </a:r>
            <a:r>
              <a:rPr lang="el-GR" sz="1800" dirty="0"/>
              <a:t>τότε ενημερώνεται ο πίνακας των βαρών με βάση τον αλγόριθμο του </a:t>
            </a:r>
            <a:r>
              <a:rPr lang="en-GB" sz="1800" dirty="0"/>
              <a:t>LMS.</a:t>
            </a:r>
            <a:endParaRPr lang="el-GR" sz="1800" dirty="0"/>
          </a:p>
        </p:txBody>
      </p:sp>
      <p:pic>
        <p:nvPicPr>
          <p:cNvPr id="8" name="Θέση περιεχομένου 7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CB3EE24-9D05-4790-8BD5-69E4F58A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5" y="979766"/>
            <a:ext cx="7339681" cy="5036737"/>
          </a:xfrm>
          <a:prstGeom prst="rect">
            <a:avLst/>
          </a:prstGeom>
        </p:spPr>
      </p:pic>
      <p:sp>
        <p:nvSpPr>
          <p:cNvPr id="52" name="Τίτλος 1">
            <a:extLst>
              <a:ext uri="{FF2B5EF4-FFF2-40B4-BE49-F238E27FC236}">
                <a16:creationId xmlns:a16="http://schemas.microsoft.com/office/drawing/2014/main" id="{5D4CD1F6-16DF-4A57-98AE-EC0EB3C6B994}"/>
              </a:ext>
            </a:extLst>
          </p:cNvPr>
          <p:cNvSpPr txBox="1">
            <a:spLocks/>
          </p:cNvSpPr>
          <p:nvPr/>
        </p:nvSpPr>
        <p:spPr>
          <a:xfrm>
            <a:off x="209313" y="104216"/>
            <a:ext cx="613847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10-fold-cross-validation / Training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06925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1"/>
      </a:accent3>
      <a:accent4>
        <a:srgbClr val="C12B6A"/>
      </a:accent4>
      <a:accent5>
        <a:srgbClr val="D33D3E"/>
      </a:accent5>
      <a:accent6>
        <a:srgbClr val="C1692B"/>
      </a:accent6>
      <a:hlink>
        <a:srgbClr val="BF3F8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1977</Words>
  <Application>Microsoft Office PowerPoint</Application>
  <PresentationFormat>Ευρεία οθόνη</PresentationFormat>
  <Paragraphs>95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Posterama</vt:lpstr>
      <vt:lpstr>ExploreVTI</vt:lpstr>
      <vt:lpstr>Αναγνώριση Προτύπων </vt:lpstr>
      <vt:lpstr>Άντληση δεδομένων</vt:lpstr>
      <vt:lpstr>Δημιουργία του πίνακα r</vt:lpstr>
      <vt:lpstr>Data visualization</vt:lpstr>
      <vt:lpstr>Data visualization</vt:lpstr>
      <vt:lpstr>Κλήση της function LMS</vt:lpstr>
      <vt:lpstr>Κλήση της function MSE</vt:lpstr>
      <vt:lpstr>Αρχείο: lmsfunct.m</vt:lpstr>
      <vt:lpstr>Αρχείο: lmsfunct.m</vt:lpstr>
      <vt:lpstr>Αρχείο: lmsfunct.m</vt:lpstr>
      <vt:lpstr>Αρχείο: msefunct.m</vt:lpstr>
      <vt:lpstr>Αρχείο: msefunct.m</vt:lpstr>
      <vt:lpstr>Αρχείο: msefunct.m</vt:lpstr>
      <vt:lpstr>Άντληση δεδομένων</vt:lpstr>
      <vt:lpstr>Δημιουργία πίνακα r</vt:lpstr>
      <vt:lpstr>Δημιουργία πίνακα xtables</vt:lpstr>
      <vt:lpstr>Αλλαγές στον xtable</vt:lpstr>
      <vt:lpstr>Δημιουργία πινάκων 3ων κλάσεων</vt:lpstr>
      <vt:lpstr>Διάσπαση πινάκων σε training και testing</vt:lpstr>
      <vt:lpstr>Υλοποίηση νευρωνικού δικτύου</vt:lpstr>
      <vt:lpstr>Αποτελέσματα νευρωνικού δικτύου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Αναγνώριση Προτύπων</dc:title>
  <dc:creator>Αντωνης Καρναβας</dc:creator>
  <cp:lastModifiedBy>Αντωνης Καρναβας</cp:lastModifiedBy>
  <cp:revision>37</cp:revision>
  <dcterms:created xsi:type="dcterms:W3CDTF">2021-02-27T10:18:22Z</dcterms:created>
  <dcterms:modified xsi:type="dcterms:W3CDTF">2021-03-03T18:57:35Z</dcterms:modified>
</cp:coreProperties>
</file>