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ags/tag4.xml" ContentType="application/vnd.openxmlformats-officedocument.presentationml.tags+xml"/>
  <Override PartName="/ppt/theme/themeOverride6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79" r:id="rId2"/>
    <p:sldId id="281" r:id="rId3"/>
    <p:sldId id="282" r:id="rId4"/>
    <p:sldId id="260" r:id="rId5"/>
    <p:sldId id="291" r:id="rId6"/>
    <p:sldId id="283" r:id="rId7"/>
    <p:sldId id="258" r:id="rId8"/>
    <p:sldId id="270" r:id="rId9"/>
    <p:sldId id="271" r:id="rId10"/>
    <p:sldId id="284" r:id="rId11"/>
    <p:sldId id="273" r:id="rId12"/>
    <p:sldId id="296" r:id="rId13"/>
    <p:sldId id="297" r:id="rId14"/>
    <p:sldId id="298" r:id="rId15"/>
    <p:sldId id="299" r:id="rId16"/>
    <p:sldId id="288" r:id="rId17"/>
    <p:sldId id="285" r:id="rId18"/>
    <p:sldId id="265" r:id="rId19"/>
    <p:sldId id="26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15F771F-0ECC-408B-9F60-69D956038C5F}">
          <p14:sldIdLst>
            <p14:sldId id="279"/>
            <p14:sldId id="281"/>
          </p14:sldIdLst>
        </p14:section>
        <p14:section name="backfround" id="{24D21275-EA24-43C4-8A29-32A44B072A04}">
          <p14:sldIdLst>
            <p14:sldId id="282"/>
            <p14:sldId id="260"/>
            <p14:sldId id="291"/>
          </p14:sldIdLst>
        </p14:section>
        <p14:section name="profile" id="{E9D63B04-DE68-4A62-9381-0EF0D431DEED}">
          <p14:sldIdLst>
            <p14:sldId id="283"/>
            <p14:sldId id="258"/>
            <p14:sldId id="270"/>
            <p14:sldId id="271"/>
          </p14:sldIdLst>
        </p14:section>
        <p14:section name="technic" id="{1018B52D-9562-4F25-A2C5-A5FA0295A356}">
          <p14:sldIdLst>
            <p14:sldId id="284"/>
            <p14:sldId id="273"/>
            <p14:sldId id="296"/>
            <p14:sldId id="297"/>
            <p14:sldId id="298"/>
            <p14:sldId id="299"/>
            <p14:sldId id="288"/>
          </p14:sldIdLst>
        </p14:section>
        <p14:section name="prospect" id="{1F810757-6036-4E58-8215-67D94301C243}">
          <p14:sldIdLst>
            <p14:sldId id="285"/>
            <p14:sldId id="265"/>
          </p14:sldIdLst>
        </p14:section>
        <p14:section name="thanks" id="{391192AE-3FCF-4FC8-B7C5-1F5986BE39E1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7474"/>
    <a:srgbClr val="F25022"/>
    <a:srgbClr val="01A4EF"/>
    <a:srgbClr val="FFB901"/>
    <a:srgbClr val="7FB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0" autoAdjust="0"/>
    <p:restoredTop sz="94660"/>
  </p:normalViewPr>
  <p:slideViewPr>
    <p:cSldViewPr snapToGrid="0">
      <p:cViewPr>
        <p:scale>
          <a:sx n="100" d="100"/>
          <a:sy n="100" d="100"/>
        </p:scale>
        <p:origin x="63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1/10/2018 Wednesday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89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1/10/2018 Wednesday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4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1/10/2018 Wednesday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771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1/10/2018 Wednesday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547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1/10/2018 Wednesday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35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1/10/2018 Wednesday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880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1/10/2018 Wednesday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488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1/10/2018 Wednesday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091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1/10/2018 Wednesday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611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1/10/2018 Wednesday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95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1/10/2018 Wednesday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569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1/10/2018 Wednesday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1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622110" y="6225436"/>
            <a:ext cx="4947781" cy="4196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SimSun-ExtB" panose="02010609060101010101" pitchFamily="49" charset="-122"/>
              <a:ea typeface="SimSun-ExtB" panose="02010609060101010101" pitchFamily="49" charset="-122"/>
              <a:cs typeface="+mn-ea"/>
              <a:sym typeface="+mn-lt"/>
            </a:endParaRPr>
          </a:p>
          <a:p>
            <a:pPr marL="0" indent="0" algn="ctr">
              <a:buNone/>
            </a:pPr>
            <a:endParaRPr lang="zh-CN" altLang="en-US" sz="2400" dirty="0">
              <a:solidFill>
                <a:schemeClr val="bg1">
                  <a:lumMod val="75000"/>
                </a:schemeClr>
              </a:solidFill>
              <a:latin typeface="SimSun-ExtB" panose="02010609060101010101" pitchFamily="49" charset="-122"/>
              <a:ea typeface="SimSun-ExtB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2319758" y="2407725"/>
            <a:ext cx="948205" cy="94820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/>
          <p:cNvSpPr/>
          <p:nvPr/>
        </p:nvSpPr>
        <p:spPr>
          <a:xfrm>
            <a:off x="3386558" y="2407725"/>
            <a:ext cx="948205" cy="948205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3386556" y="3474524"/>
            <a:ext cx="948205" cy="948205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>
            <a:off x="2316219" y="3474523"/>
            <a:ext cx="948205" cy="948205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4985358" y="2971396"/>
            <a:ext cx="4809993" cy="919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solidFill>
                  <a:srgbClr val="747474"/>
                </a:solidFill>
                <a:latin typeface="SimSun-ExtB" panose="02010609060101010101" pitchFamily="49" charset="-122"/>
                <a:ea typeface="SimSun-ExtB" panose="02010609060101010101" pitchFamily="49" charset="-122"/>
                <a:cs typeface="+mn-ea"/>
                <a:sym typeface="+mn-lt"/>
              </a:rPr>
              <a:t>Book Search</a:t>
            </a:r>
            <a:endParaRPr lang="zh-CN" altLang="en-US" sz="6000" dirty="0">
              <a:solidFill>
                <a:srgbClr val="747474"/>
              </a:solidFill>
              <a:latin typeface="SimSun-ExtB" panose="02010609060101010101" pitchFamily="49" charset="-122"/>
              <a:ea typeface="SimSun-ExtB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D08E6E86-429B-478A-82F0-1282FFE5DB4D}"/>
              </a:ext>
            </a:extLst>
          </p:cNvPr>
          <p:cNvSpPr txBox="1">
            <a:spLocks/>
          </p:cNvSpPr>
          <p:nvPr/>
        </p:nvSpPr>
        <p:spPr>
          <a:xfrm>
            <a:off x="3569063" y="3503348"/>
            <a:ext cx="4809993" cy="919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solidFill>
                  <a:srgbClr val="747474"/>
                </a:solidFill>
                <a:latin typeface="SimSun-ExtB" panose="02010609060101010101" pitchFamily="49" charset="-122"/>
                <a:ea typeface="SimSun-ExtB" panose="02010609060101010101" pitchFamily="49" charset="-122"/>
                <a:cs typeface="+mn-ea"/>
                <a:sym typeface="+mn-lt"/>
              </a:rPr>
              <a:t>K</a:t>
            </a:r>
            <a:endParaRPr lang="zh-CN" altLang="en-US" sz="6000" dirty="0">
              <a:solidFill>
                <a:srgbClr val="747474"/>
              </a:solidFill>
              <a:latin typeface="SimSun-ExtB" panose="02010609060101010101" pitchFamily="49" charset="-122"/>
              <a:ea typeface="SimSun-ExtB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3AE0D82-1503-4117-BFA9-F7E21C42A85A}"/>
              </a:ext>
            </a:extLst>
          </p:cNvPr>
          <p:cNvSpPr txBox="1">
            <a:spLocks/>
          </p:cNvSpPr>
          <p:nvPr/>
        </p:nvSpPr>
        <p:spPr>
          <a:xfrm>
            <a:off x="2504162" y="2422137"/>
            <a:ext cx="4809993" cy="919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solidFill>
                  <a:srgbClr val="747474"/>
                </a:solidFill>
                <a:latin typeface="SimSun-ExtB" panose="02010609060101010101" pitchFamily="49" charset="-122"/>
                <a:ea typeface="SimSun-ExtB" panose="02010609060101010101" pitchFamily="49" charset="-122"/>
                <a:cs typeface="+mn-ea"/>
                <a:sym typeface="+mn-lt"/>
              </a:rPr>
              <a:t>B</a:t>
            </a:r>
            <a:endParaRPr lang="zh-CN" altLang="en-US" sz="6000" dirty="0">
              <a:solidFill>
                <a:srgbClr val="747474"/>
              </a:solidFill>
              <a:latin typeface="SimSun-ExtB" panose="02010609060101010101" pitchFamily="49" charset="-122"/>
              <a:ea typeface="SimSun-ExtB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3F0ED03C-88FC-47F5-9CC6-8BE2C5568643}"/>
              </a:ext>
            </a:extLst>
          </p:cNvPr>
          <p:cNvSpPr txBox="1">
            <a:spLocks/>
          </p:cNvSpPr>
          <p:nvPr/>
        </p:nvSpPr>
        <p:spPr>
          <a:xfrm>
            <a:off x="3524981" y="2429344"/>
            <a:ext cx="4809993" cy="919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solidFill>
                  <a:srgbClr val="747474"/>
                </a:solidFill>
                <a:latin typeface="SimSun-ExtB" panose="02010609060101010101" pitchFamily="49" charset="-122"/>
                <a:ea typeface="SimSun-ExtB" panose="02010609060101010101" pitchFamily="49" charset="-122"/>
                <a:cs typeface="+mn-ea"/>
                <a:sym typeface="+mn-lt"/>
              </a:rPr>
              <a:t>O</a:t>
            </a:r>
            <a:endParaRPr lang="zh-CN" altLang="en-US" sz="6000" dirty="0">
              <a:solidFill>
                <a:srgbClr val="747474"/>
              </a:solidFill>
              <a:latin typeface="SimSun-ExtB" panose="02010609060101010101" pitchFamily="49" charset="-122"/>
              <a:ea typeface="SimSun-ExtB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6482118E-912D-475A-A96F-F2FD3C445BA5}"/>
              </a:ext>
            </a:extLst>
          </p:cNvPr>
          <p:cNvSpPr txBox="1">
            <a:spLocks/>
          </p:cNvSpPr>
          <p:nvPr/>
        </p:nvSpPr>
        <p:spPr>
          <a:xfrm>
            <a:off x="2504162" y="3460110"/>
            <a:ext cx="4809993" cy="919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solidFill>
                  <a:srgbClr val="747474"/>
                </a:solidFill>
                <a:latin typeface="SimSun-ExtB" panose="02010609060101010101" pitchFamily="49" charset="-122"/>
                <a:ea typeface="SimSun-ExtB" panose="02010609060101010101" pitchFamily="49" charset="-122"/>
                <a:cs typeface="+mn-ea"/>
                <a:sym typeface="+mn-lt"/>
              </a:rPr>
              <a:t>O</a:t>
            </a:r>
            <a:endParaRPr lang="zh-CN" altLang="en-US" sz="6000" dirty="0">
              <a:solidFill>
                <a:srgbClr val="747474"/>
              </a:solidFill>
              <a:latin typeface="SimSun-ExtB" panose="02010609060101010101" pitchFamily="49" charset="-122"/>
              <a:ea typeface="SimSun-ExtB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4592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5187798" y="2516207"/>
            <a:ext cx="758910" cy="75891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/>
          <p:cNvSpPr/>
          <p:nvPr/>
        </p:nvSpPr>
        <p:spPr>
          <a:xfrm>
            <a:off x="6254476" y="2516207"/>
            <a:ext cx="758910" cy="75891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6254471" y="3582884"/>
            <a:ext cx="2460710" cy="2460709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>
            <a:off x="5187798" y="3582882"/>
            <a:ext cx="749726" cy="74972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 hidden="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34422" y="2806174"/>
            <a:ext cx="5710774" cy="109951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76814" y="814407"/>
            <a:ext cx="24607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F25022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Back</a:t>
            </a:r>
          </a:p>
          <a:p>
            <a:r>
              <a:rPr lang="en-US" altLang="zh-CN" sz="4800" dirty="0">
                <a:solidFill>
                  <a:srgbClr val="F25022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ground</a:t>
            </a:r>
          </a:p>
          <a:p>
            <a:r>
              <a:rPr lang="zh-CN" altLang="en-US" sz="2400" dirty="0">
                <a:solidFill>
                  <a:srgbClr val="F2502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开发背景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576164" y="814407"/>
            <a:ext cx="2139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>
                <a:solidFill>
                  <a:srgbClr val="7FBA00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Profile</a:t>
            </a:r>
          </a:p>
          <a:p>
            <a:pPr algn="r"/>
            <a:r>
              <a:rPr lang="zh-CN" altLang="en-US" sz="2400" dirty="0">
                <a:solidFill>
                  <a:srgbClr val="7FBA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功能简介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254471" y="4838949"/>
            <a:ext cx="2534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前景展望</a:t>
            </a:r>
            <a:endParaRPr lang="en-US" altLang="zh-CN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r"/>
            <a:r>
              <a:rPr lang="en-US" altLang="zh-CN" sz="4800" dirty="0">
                <a:solidFill>
                  <a:schemeClr val="bg1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Prospect</a:t>
            </a:r>
            <a:endParaRPr lang="zh-CN" altLang="en-US" sz="4800" dirty="0">
              <a:solidFill>
                <a:schemeClr val="bg1"/>
              </a:solidFill>
              <a:latin typeface="Myriad Pro SemiCond" panose="020B0503030403020204" pitchFamily="34" charset="0"/>
              <a:ea typeface="等线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476814" y="4838950"/>
            <a:ext cx="2288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1A4E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技术实现</a:t>
            </a:r>
            <a:r>
              <a:rPr lang="en-US" altLang="zh-CN" sz="4800" dirty="0">
                <a:solidFill>
                  <a:srgbClr val="01A4EF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Technic</a:t>
            </a:r>
            <a:endParaRPr lang="zh-CN" altLang="en-US" sz="4800" dirty="0">
              <a:solidFill>
                <a:srgbClr val="01A4EF"/>
              </a:solidFill>
              <a:latin typeface="Myriad Pro SemiCond" panose="020B0503030403020204" pitchFamily="34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6908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-1545021" y="-4101001"/>
            <a:ext cx="15166427" cy="15166427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940872" y="200234"/>
            <a:ext cx="7481436" cy="804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1A4EF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Technic</a:t>
            </a:r>
            <a:endParaRPr lang="zh-CN" altLang="en-US" dirty="0">
              <a:solidFill>
                <a:srgbClr val="747474"/>
              </a:solidFill>
              <a:latin typeface="Myriad Pro SemiCond" panose="020B0503030403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79882" y="200234"/>
            <a:ext cx="760990" cy="1281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1500" dirty="0">
                <a:solidFill>
                  <a:srgbClr val="01A4EF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#</a:t>
            </a:r>
            <a:endParaRPr lang="zh-CN" altLang="en-US" sz="11500" dirty="0">
              <a:solidFill>
                <a:srgbClr val="01A4EF"/>
              </a:solidFill>
              <a:latin typeface="Myriad Pro SemiCond" panose="020B0503030403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40871" y="820431"/>
            <a:ext cx="141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1A4EF"/>
                </a:solidFill>
              </a:rPr>
              <a:t>技术实现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094918" y="2414234"/>
            <a:ext cx="5273491" cy="851278"/>
            <a:chOff x="2864725" y="1769389"/>
            <a:chExt cx="5273491" cy="851278"/>
          </a:xfrm>
        </p:grpSpPr>
        <p:sp>
          <p:nvSpPr>
            <p:cNvPr id="9" name="标题 1"/>
            <p:cNvSpPr txBox="1">
              <a:spLocks/>
            </p:cNvSpPr>
            <p:nvPr/>
          </p:nvSpPr>
          <p:spPr>
            <a:xfrm>
              <a:off x="2864725" y="1929089"/>
              <a:ext cx="951235" cy="6915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11500" dirty="0">
                  <a:solidFill>
                    <a:srgbClr val="FFB901"/>
                  </a:solidFill>
                  <a:latin typeface="Myriad Pro SemiCond" panose="020B0503030403020204" pitchFamily="34" charset="0"/>
                  <a:ea typeface="+mn-ea"/>
                  <a:cs typeface="+mn-ea"/>
                  <a:sym typeface="+mn-lt"/>
                </a:rPr>
                <a:t>&gt;</a:t>
              </a:r>
              <a:endParaRPr lang="zh-CN" altLang="en-US" sz="11500" dirty="0">
                <a:solidFill>
                  <a:srgbClr val="FFB901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948695" y="1769389"/>
              <a:ext cx="4189521" cy="82278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 sz="2800" dirty="0">
                  <a:latin typeface="方正兰亭黑_GBK" panose="02000000000000000000" pitchFamily="2" charset="-122"/>
                  <a:ea typeface="方正兰亭黑_GBK" panose="02000000000000000000" pitchFamily="2" charset="-122"/>
                  <a:cs typeface="+mn-ea"/>
                  <a:sym typeface="+mn-lt"/>
                </a:rPr>
                <a:t>爬虫</a:t>
              </a:r>
              <a:r>
                <a:rPr lang="en-US" altLang="zh-CN" sz="2800" dirty="0">
                  <a:latin typeface="方正兰亭黑_GBK" panose="02000000000000000000" pitchFamily="2" charset="-122"/>
                  <a:ea typeface="方正兰亭黑_GBK" panose="02000000000000000000" pitchFamily="2" charset="-122"/>
                  <a:cs typeface="+mn-ea"/>
                  <a:sym typeface="+mn-lt"/>
                </a:rPr>
                <a:t>(bs4, </a:t>
              </a:r>
              <a:r>
                <a:rPr lang="en-US" altLang="zh-CN" sz="2800" dirty="0" err="1">
                  <a:latin typeface="方正兰亭黑_GBK" panose="02000000000000000000" pitchFamily="2" charset="-122"/>
                  <a:ea typeface="方正兰亭黑_GBK" panose="02000000000000000000" pitchFamily="2" charset="-122"/>
                  <a:cs typeface="+mn-ea"/>
                  <a:sym typeface="+mn-lt"/>
                </a:rPr>
                <a:t>urllib</a:t>
              </a:r>
              <a:r>
                <a:rPr lang="en-US" altLang="zh-CN" sz="2800" dirty="0">
                  <a:latin typeface="方正兰亭黑_GBK" panose="02000000000000000000" pitchFamily="2" charset="-122"/>
                  <a:ea typeface="方正兰亭黑_GBK" panose="02000000000000000000" pitchFamily="2" charset="-122"/>
                  <a:cs typeface="+mn-ea"/>
                  <a:sym typeface="+mn-lt"/>
                </a:rPr>
                <a:t>)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66399" y="4144716"/>
            <a:ext cx="5273492" cy="954107"/>
            <a:chOff x="2864724" y="2789825"/>
            <a:chExt cx="5273492" cy="954107"/>
          </a:xfrm>
        </p:grpSpPr>
        <p:sp>
          <p:nvSpPr>
            <p:cNvPr id="10" name="标题 1"/>
            <p:cNvSpPr txBox="1">
              <a:spLocks/>
            </p:cNvSpPr>
            <p:nvPr/>
          </p:nvSpPr>
          <p:spPr>
            <a:xfrm>
              <a:off x="2864724" y="3030329"/>
              <a:ext cx="951235" cy="6915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11500" dirty="0">
                  <a:solidFill>
                    <a:srgbClr val="F25022"/>
                  </a:solidFill>
                  <a:latin typeface="Myriad Pro SemiCond" panose="020B0503030403020204" pitchFamily="34" charset="0"/>
                  <a:ea typeface="+mn-ea"/>
                  <a:cs typeface="+mn-ea"/>
                  <a:sym typeface="+mn-lt"/>
                </a:rPr>
                <a:t>&gt;</a:t>
              </a:r>
              <a:endParaRPr lang="zh-CN" altLang="en-US" sz="11500" dirty="0">
                <a:solidFill>
                  <a:srgbClr val="F25022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948695" y="2789825"/>
              <a:ext cx="4189521" cy="95410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>
                <a:lnSpc>
                  <a:spcPct val="200000"/>
                </a:lnSpc>
              </a:pPr>
              <a:r>
                <a:rPr lang="zh-CN" altLang="en-US" sz="2800" dirty="0">
                  <a:solidFill>
                    <a:srgbClr val="000000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cs typeface="+mn-ea"/>
                  <a:sym typeface="+mn-lt"/>
                </a:rPr>
                <a:t>图像识别</a:t>
              </a:r>
              <a:r>
                <a:rPr lang="en-US" altLang="zh-CN" sz="2800" dirty="0">
                  <a:solidFill>
                    <a:srgbClr val="000000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cs typeface="+mn-ea"/>
                  <a:sym typeface="+mn-lt"/>
                </a:rPr>
                <a:t>(LSH, cv2, </a:t>
              </a:r>
              <a:r>
                <a:rPr lang="en-US" altLang="zh-CN" sz="2800" dirty="0" err="1">
                  <a:solidFill>
                    <a:srgbClr val="000000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cs typeface="+mn-ea"/>
                  <a:sym typeface="+mn-lt"/>
                </a:rPr>
                <a:t>ocr</a:t>
              </a:r>
              <a:r>
                <a:rPr lang="en-US" altLang="zh-CN" sz="2800" dirty="0">
                  <a:solidFill>
                    <a:srgbClr val="000000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cs typeface="+mn-ea"/>
                  <a:sym typeface="+mn-lt"/>
                </a:rPr>
                <a:t>)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368409" y="2311405"/>
            <a:ext cx="5273492" cy="954107"/>
            <a:chOff x="2864724" y="3875916"/>
            <a:chExt cx="5273492" cy="954107"/>
          </a:xfrm>
        </p:grpSpPr>
        <p:sp>
          <p:nvSpPr>
            <p:cNvPr id="11" name="标题 1"/>
            <p:cNvSpPr txBox="1">
              <a:spLocks/>
            </p:cNvSpPr>
            <p:nvPr/>
          </p:nvSpPr>
          <p:spPr>
            <a:xfrm>
              <a:off x="2864724" y="4127434"/>
              <a:ext cx="951235" cy="6915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11500" dirty="0">
                  <a:solidFill>
                    <a:srgbClr val="7FBA00"/>
                  </a:solidFill>
                  <a:latin typeface="Myriad Pro SemiCond" panose="020B0503030403020204" pitchFamily="34" charset="0"/>
                  <a:ea typeface="+mn-ea"/>
                  <a:cs typeface="+mn-ea"/>
                  <a:sym typeface="+mn-lt"/>
                </a:rPr>
                <a:t>&gt;</a:t>
              </a:r>
              <a:endParaRPr lang="zh-CN" altLang="en-US" sz="11500" dirty="0">
                <a:solidFill>
                  <a:srgbClr val="7FBA00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948695" y="3875916"/>
              <a:ext cx="4189521" cy="95410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>
                <a:lnSpc>
                  <a:spcPct val="200000"/>
                </a:lnSpc>
              </a:pPr>
              <a:r>
                <a:rPr lang="zh-CN" altLang="en-US" sz="2800" dirty="0">
                  <a:solidFill>
                    <a:srgbClr val="000000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cs typeface="+mn-ea"/>
                  <a:sym typeface="+mn-lt"/>
                </a:rPr>
                <a:t>索引、推荐</a:t>
              </a:r>
              <a:r>
                <a:rPr lang="en-US" altLang="zh-CN" sz="2800" dirty="0">
                  <a:solidFill>
                    <a:srgbClr val="000000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cs typeface="+mn-ea"/>
                  <a:sym typeface="+mn-lt"/>
                </a:rPr>
                <a:t>(Lucene)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339891" y="4175384"/>
            <a:ext cx="5273492" cy="886268"/>
            <a:chOff x="2864724" y="5029849"/>
            <a:chExt cx="5273492" cy="886268"/>
          </a:xfrm>
        </p:grpSpPr>
        <p:sp>
          <p:nvSpPr>
            <p:cNvPr id="12" name="标题 1"/>
            <p:cNvSpPr txBox="1">
              <a:spLocks/>
            </p:cNvSpPr>
            <p:nvPr/>
          </p:nvSpPr>
          <p:spPr>
            <a:xfrm>
              <a:off x="2864724" y="5224539"/>
              <a:ext cx="951235" cy="6915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11500" dirty="0">
                  <a:solidFill>
                    <a:srgbClr val="01A4EF"/>
                  </a:solidFill>
                  <a:latin typeface="Myriad Pro SemiCond" panose="020B0503030403020204" pitchFamily="34" charset="0"/>
                  <a:ea typeface="+mn-ea"/>
                  <a:cs typeface="+mn-ea"/>
                  <a:sym typeface="+mn-lt"/>
                </a:rPr>
                <a:t>&gt;</a:t>
              </a:r>
              <a:endParaRPr lang="zh-CN" altLang="en-US" sz="11500" dirty="0">
                <a:solidFill>
                  <a:srgbClr val="01A4EF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948695" y="5029849"/>
              <a:ext cx="4189521" cy="81842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>
                <a:lnSpc>
                  <a:spcPct val="200000"/>
                </a:lnSpc>
              </a:pPr>
              <a:r>
                <a:rPr lang="en-US" altLang="zh-CN" sz="2800" dirty="0" err="1">
                  <a:solidFill>
                    <a:srgbClr val="000000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cs typeface="+mn-ea"/>
                  <a:sym typeface="+mn-lt"/>
                </a:rPr>
                <a:t>Webpy</a:t>
              </a:r>
              <a:r>
                <a:rPr lang="en-US" altLang="zh-CN" sz="2800" dirty="0">
                  <a:solidFill>
                    <a:srgbClr val="000000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cs typeface="+mn-ea"/>
                  <a:sym typeface="+mn-lt"/>
                </a:rPr>
                <a:t>(html, </a:t>
              </a:r>
              <a:r>
                <a:rPr lang="en-US" altLang="zh-CN" sz="2800" dirty="0" err="1">
                  <a:solidFill>
                    <a:srgbClr val="000000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cs typeface="+mn-ea"/>
                  <a:sym typeface="+mn-lt"/>
                </a:rPr>
                <a:t>css</a:t>
              </a:r>
              <a:r>
                <a:rPr lang="en-US" altLang="zh-CN" sz="2800" dirty="0">
                  <a:solidFill>
                    <a:srgbClr val="000000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cs typeface="+mn-ea"/>
                  <a:sym typeface="+mn-lt"/>
                </a:rPr>
                <a:t>, </a:t>
              </a:r>
              <a:r>
                <a:rPr lang="en-US" altLang="zh-CN" sz="2800" dirty="0" err="1">
                  <a:solidFill>
                    <a:srgbClr val="000000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cs typeface="+mn-ea"/>
                  <a:sym typeface="+mn-lt"/>
                </a:rPr>
                <a:t>js</a:t>
              </a:r>
              <a:r>
                <a:rPr lang="en-US" altLang="zh-CN" sz="2800" dirty="0">
                  <a:solidFill>
                    <a:srgbClr val="000000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cs typeface="+mn-ea"/>
                  <a:sym typeface="+mn-lt"/>
                </a:rPr>
                <a:t>)</a:t>
              </a:r>
              <a:endParaRPr lang="zh-CN" altLang="en-US" sz="2800" dirty="0">
                <a:solidFill>
                  <a:srgbClr val="00000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2449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-1545021" y="-4101001"/>
            <a:ext cx="15166427" cy="15166427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940872" y="200234"/>
            <a:ext cx="7481436" cy="804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1A4EF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Technic</a:t>
            </a:r>
            <a:endParaRPr lang="zh-CN" altLang="en-US" dirty="0">
              <a:solidFill>
                <a:srgbClr val="747474"/>
              </a:solidFill>
              <a:latin typeface="Myriad Pro SemiCond" panose="020B0503030403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79882" y="200234"/>
            <a:ext cx="760990" cy="1281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1500" dirty="0">
                <a:solidFill>
                  <a:srgbClr val="01A4EF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#</a:t>
            </a:r>
            <a:endParaRPr lang="zh-CN" altLang="en-US" sz="11500" dirty="0">
              <a:solidFill>
                <a:srgbClr val="01A4EF"/>
              </a:solidFill>
              <a:latin typeface="Myriad Pro SemiCond" panose="020B0503030403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40871" y="820431"/>
            <a:ext cx="141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1A4EF"/>
                </a:solidFill>
              </a:rPr>
              <a:t>技术实现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492815" y="1384321"/>
            <a:ext cx="5273491" cy="851278"/>
            <a:chOff x="2864725" y="1769389"/>
            <a:chExt cx="5273491" cy="851278"/>
          </a:xfrm>
        </p:grpSpPr>
        <p:sp>
          <p:nvSpPr>
            <p:cNvPr id="9" name="标题 1"/>
            <p:cNvSpPr txBox="1">
              <a:spLocks/>
            </p:cNvSpPr>
            <p:nvPr/>
          </p:nvSpPr>
          <p:spPr>
            <a:xfrm>
              <a:off x="2864725" y="1929089"/>
              <a:ext cx="951235" cy="6915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11500" dirty="0">
                  <a:solidFill>
                    <a:srgbClr val="FFB901"/>
                  </a:solidFill>
                  <a:latin typeface="Myriad Pro SemiCond" panose="020B0503030403020204" pitchFamily="34" charset="0"/>
                  <a:ea typeface="+mn-ea"/>
                  <a:cs typeface="+mn-ea"/>
                  <a:sym typeface="+mn-lt"/>
                </a:rPr>
                <a:t>&gt;</a:t>
              </a:r>
              <a:endParaRPr lang="zh-CN" altLang="en-US" sz="11500" dirty="0">
                <a:solidFill>
                  <a:srgbClr val="FFB901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948695" y="1769389"/>
              <a:ext cx="4189521" cy="82278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 sz="2800" dirty="0">
                  <a:latin typeface="方正兰亭黑_GBK" panose="02000000000000000000" pitchFamily="2" charset="-122"/>
                  <a:ea typeface="方正兰亭黑_GBK" panose="02000000000000000000" pitchFamily="2" charset="-122"/>
                  <a:cs typeface="+mn-ea"/>
                  <a:sym typeface="+mn-lt"/>
                </a:rPr>
                <a:t>爬虫</a:t>
              </a:r>
              <a:r>
                <a:rPr lang="en-US" altLang="zh-CN" sz="2800" dirty="0">
                  <a:latin typeface="方正兰亭黑_GBK" panose="02000000000000000000" pitchFamily="2" charset="-122"/>
                  <a:ea typeface="方正兰亭黑_GBK" panose="02000000000000000000" pitchFamily="2" charset="-122"/>
                  <a:cs typeface="+mn-ea"/>
                  <a:sym typeface="+mn-lt"/>
                </a:rPr>
                <a:t>(bs4, </a:t>
              </a:r>
              <a:r>
                <a:rPr lang="en-US" altLang="zh-CN" sz="2800" dirty="0" err="1">
                  <a:latin typeface="方正兰亭黑_GBK" panose="02000000000000000000" pitchFamily="2" charset="-122"/>
                  <a:ea typeface="方正兰亭黑_GBK" panose="02000000000000000000" pitchFamily="2" charset="-122"/>
                  <a:cs typeface="+mn-ea"/>
                  <a:sym typeface="+mn-lt"/>
                </a:rPr>
                <a:t>urllib</a:t>
              </a:r>
              <a:r>
                <a:rPr lang="en-US" altLang="zh-CN" sz="2800" dirty="0">
                  <a:latin typeface="方正兰亭黑_GBK" panose="02000000000000000000" pitchFamily="2" charset="-122"/>
                  <a:ea typeface="方正兰亭黑_GBK" panose="02000000000000000000" pitchFamily="2" charset="-122"/>
                  <a:cs typeface="+mn-ea"/>
                  <a:sym typeface="+mn-lt"/>
                </a:rPr>
                <a:t>)</a:t>
              </a: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F23E8DD2-DDDC-4A04-9193-B91923F2E4A0}"/>
              </a:ext>
            </a:extLst>
          </p:cNvPr>
          <p:cNvSpPr txBox="1"/>
          <p:nvPr/>
        </p:nvSpPr>
        <p:spPr>
          <a:xfrm>
            <a:off x="1342618" y="2298277"/>
            <a:ext cx="9577795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·</a:t>
            </a:r>
            <a:r>
              <a:rPr lang="en-US" altLang="zh-CN" sz="2800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 </a:t>
            </a:r>
            <a:r>
              <a:rPr lang="zh-CN" altLang="en-US" sz="2800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爬虫网站：豆瓣、京东、当当、交大图书馆</a:t>
            </a:r>
            <a:endParaRPr lang="en-US" altLang="zh-CN" sz="2800" dirty="0">
              <a:latin typeface="方正兰亭黑_GBK" panose="02000000000000000000" pitchFamily="2" charset="-122"/>
              <a:ea typeface="方正兰亭黑_GBK" panose="02000000000000000000" pitchFamily="2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2800" b="1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·</a:t>
            </a:r>
            <a:r>
              <a:rPr lang="en-US" altLang="zh-CN" sz="2800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 </a:t>
            </a:r>
            <a:r>
              <a:rPr lang="zh-CN" altLang="en-US" sz="2800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爬虫内容：价格、借阅信息、简洁、评价、整理合并数据</a:t>
            </a:r>
            <a:endParaRPr lang="en-US" altLang="zh-CN" sz="2800" dirty="0">
              <a:latin typeface="方正兰亭黑_GBK" panose="02000000000000000000" pitchFamily="2" charset="-122"/>
              <a:ea typeface="方正兰亭黑_GBK" panose="02000000000000000000" pitchFamily="2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2800" b="1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·</a:t>
            </a:r>
            <a:r>
              <a:rPr lang="en-US" altLang="zh-CN" sz="2800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 </a:t>
            </a:r>
            <a:r>
              <a:rPr lang="zh-CN" altLang="en-US" sz="2800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爬虫结果：</a:t>
            </a:r>
            <a:r>
              <a:rPr lang="en-US" altLang="zh-CN" sz="280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800k</a:t>
            </a:r>
            <a:r>
              <a:rPr lang="zh-CN" altLang="en-US" sz="2800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本</a:t>
            </a:r>
            <a:r>
              <a:rPr lang="zh-CN" altLang="en-US" sz="2800" dirty="0">
                <a:solidFill>
                  <a:srgbClr val="FF000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图书</a:t>
            </a:r>
            <a:r>
              <a:rPr lang="zh-CN" altLang="en-US" sz="2800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数据</a:t>
            </a:r>
            <a:endParaRPr lang="en-US" altLang="zh-CN" sz="2800" dirty="0">
              <a:latin typeface="方正兰亭黑_GBK" panose="02000000000000000000" pitchFamily="2" charset="-122"/>
              <a:ea typeface="方正兰亭黑_GBK" panose="02000000000000000000" pitchFamily="2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endParaRPr lang="en-US" altLang="zh-CN" sz="2800" dirty="0">
              <a:latin typeface="方正兰亭黑_GBK" panose="02000000000000000000" pitchFamily="2" charset="-122"/>
              <a:ea typeface="方正兰亭黑_GBK" panose="02000000000000000000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2556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-1545021" y="-4101001"/>
            <a:ext cx="15166427" cy="15166427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940872" y="200234"/>
            <a:ext cx="7481436" cy="804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1A4EF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Technic</a:t>
            </a:r>
            <a:endParaRPr lang="zh-CN" altLang="en-US" dirty="0">
              <a:solidFill>
                <a:srgbClr val="747474"/>
              </a:solidFill>
              <a:latin typeface="Myriad Pro SemiCond" panose="020B0503030403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79882" y="200234"/>
            <a:ext cx="760990" cy="1281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1500" dirty="0">
                <a:solidFill>
                  <a:srgbClr val="01A4EF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#</a:t>
            </a:r>
            <a:endParaRPr lang="zh-CN" altLang="en-US" sz="11500" dirty="0">
              <a:solidFill>
                <a:srgbClr val="01A4EF"/>
              </a:solidFill>
              <a:latin typeface="Myriad Pro SemiCond" panose="020B0503030403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40871" y="820431"/>
            <a:ext cx="141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1A4EF"/>
                </a:solidFill>
              </a:rPr>
              <a:t>技术实现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492815" y="1383647"/>
            <a:ext cx="5273491" cy="851952"/>
            <a:chOff x="2864725" y="1768715"/>
            <a:chExt cx="5273491" cy="851952"/>
          </a:xfrm>
        </p:grpSpPr>
        <p:sp>
          <p:nvSpPr>
            <p:cNvPr id="9" name="标题 1"/>
            <p:cNvSpPr txBox="1">
              <a:spLocks/>
            </p:cNvSpPr>
            <p:nvPr/>
          </p:nvSpPr>
          <p:spPr>
            <a:xfrm>
              <a:off x="2864725" y="1929089"/>
              <a:ext cx="951235" cy="6915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11500" dirty="0">
                  <a:solidFill>
                    <a:srgbClr val="FFB901"/>
                  </a:solidFill>
                  <a:latin typeface="Myriad Pro SemiCond" panose="020B0503030403020204" pitchFamily="34" charset="0"/>
                  <a:ea typeface="+mn-ea"/>
                  <a:cs typeface="+mn-ea"/>
                  <a:sym typeface="+mn-lt"/>
                </a:rPr>
                <a:t>&gt;</a:t>
              </a:r>
              <a:endParaRPr lang="zh-CN" altLang="en-US" sz="11500" dirty="0">
                <a:solidFill>
                  <a:srgbClr val="FFB901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948695" y="1768715"/>
              <a:ext cx="4189521" cy="82413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200000"/>
                </a:lnSpc>
              </a:pPr>
              <a:endParaRPr lang="en-US" altLang="zh-CN" sz="2800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F23E8DD2-DDDC-4A04-9193-B91923F2E4A0}"/>
              </a:ext>
            </a:extLst>
          </p:cNvPr>
          <p:cNvSpPr txBox="1"/>
          <p:nvPr/>
        </p:nvSpPr>
        <p:spPr>
          <a:xfrm>
            <a:off x="1342618" y="2931308"/>
            <a:ext cx="8847375" cy="25476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·</a:t>
            </a:r>
            <a:r>
              <a:rPr lang="en-US" altLang="zh-CN" sz="2800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 </a:t>
            </a:r>
            <a:r>
              <a:rPr lang="zh-CN" altLang="en-US" sz="2800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加权：分离提取</a:t>
            </a:r>
            <a:r>
              <a:rPr lang="en-US" altLang="zh-CN" sz="2800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keyword</a:t>
            </a:r>
            <a:r>
              <a:rPr lang="zh-CN" altLang="en-US" sz="2800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并赋予不同权值</a:t>
            </a:r>
            <a:endParaRPr lang="en-US" altLang="zh-CN" sz="2800" dirty="0">
              <a:latin typeface="方正兰亭黑_GBK" panose="02000000000000000000" pitchFamily="2" charset="-122"/>
              <a:ea typeface="方正兰亭黑_GBK" panose="02000000000000000000" pitchFamily="2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		(</a:t>
            </a:r>
            <a:r>
              <a:rPr lang="zh-CN" altLang="en-US" sz="2800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权值大小：标签</a:t>
            </a:r>
            <a:r>
              <a:rPr lang="en-US" altLang="zh-CN" sz="2800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&gt;</a:t>
            </a:r>
            <a:r>
              <a:rPr lang="zh-CN" altLang="en-US" sz="2800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书名</a:t>
            </a:r>
            <a:r>
              <a:rPr lang="en-US" altLang="zh-CN" sz="2800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&gt;</a:t>
            </a:r>
            <a:r>
              <a:rPr lang="zh-CN" altLang="en-US" sz="2800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评论</a:t>
            </a:r>
            <a:r>
              <a:rPr lang="en-US" altLang="zh-CN" sz="2800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……)</a:t>
            </a:r>
          </a:p>
          <a:p>
            <a:pPr>
              <a:lnSpc>
                <a:spcPct val="200000"/>
              </a:lnSpc>
            </a:pPr>
            <a:r>
              <a:rPr lang="en-US" altLang="zh-CN" sz="2800" b="1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·</a:t>
            </a:r>
            <a:r>
              <a:rPr lang="en-US" altLang="zh-CN" sz="2800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 </a:t>
            </a:r>
            <a:r>
              <a:rPr lang="zh-CN" altLang="en-US" sz="2800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迭代：选取与原书最相近的</a:t>
            </a:r>
            <a:r>
              <a:rPr lang="zh-CN" altLang="en-US" sz="2800" dirty="0">
                <a:solidFill>
                  <a:srgbClr val="FF000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图书</a:t>
            </a:r>
            <a:endParaRPr lang="en-US" altLang="zh-CN" sz="2800" dirty="0">
              <a:solidFill>
                <a:srgbClr val="FF0000"/>
              </a:solidFill>
              <a:latin typeface="方正兰亭黑_GBK" panose="02000000000000000000" pitchFamily="2" charset="-122"/>
              <a:ea typeface="方正兰亭黑_GBK" panose="02000000000000000000" pitchFamily="2" charset="-122"/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60B0519-4185-4ED7-A683-E31CE1DCF3E6}"/>
              </a:ext>
            </a:extLst>
          </p:cNvPr>
          <p:cNvGrpSpPr/>
          <p:nvPr/>
        </p:nvGrpSpPr>
        <p:grpSpPr>
          <a:xfrm>
            <a:off x="492815" y="1281026"/>
            <a:ext cx="5273492" cy="954107"/>
            <a:chOff x="2864724" y="3875916"/>
            <a:chExt cx="5273492" cy="954107"/>
          </a:xfrm>
        </p:grpSpPr>
        <p:sp>
          <p:nvSpPr>
            <p:cNvPr id="11" name="标题 1">
              <a:extLst>
                <a:ext uri="{FF2B5EF4-FFF2-40B4-BE49-F238E27FC236}">
                  <a16:creationId xmlns:a16="http://schemas.microsoft.com/office/drawing/2014/main" id="{0EFBE357-3AFB-40BA-AB0D-EBE1E943FB22}"/>
                </a:ext>
              </a:extLst>
            </p:cNvPr>
            <p:cNvSpPr txBox="1">
              <a:spLocks/>
            </p:cNvSpPr>
            <p:nvPr/>
          </p:nvSpPr>
          <p:spPr>
            <a:xfrm>
              <a:off x="2864724" y="4127434"/>
              <a:ext cx="951235" cy="6915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11500" dirty="0">
                  <a:solidFill>
                    <a:srgbClr val="7FBA00"/>
                  </a:solidFill>
                  <a:latin typeface="Myriad Pro SemiCond" panose="020B0503030403020204" pitchFamily="34" charset="0"/>
                  <a:ea typeface="+mn-ea"/>
                  <a:cs typeface="+mn-ea"/>
                  <a:sym typeface="+mn-lt"/>
                </a:rPr>
                <a:t>&gt;</a:t>
              </a:r>
              <a:endParaRPr lang="zh-CN" altLang="en-US" sz="11500" dirty="0">
                <a:solidFill>
                  <a:srgbClr val="7FBA00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7D44589-862B-4C0C-8F48-7E35393B5AB4}"/>
                </a:ext>
              </a:extLst>
            </p:cNvPr>
            <p:cNvSpPr/>
            <p:nvPr/>
          </p:nvSpPr>
          <p:spPr>
            <a:xfrm>
              <a:off x="3948695" y="3875916"/>
              <a:ext cx="4189521" cy="95410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>
                <a:lnSpc>
                  <a:spcPct val="200000"/>
                </a:lnSpc>
              </a:pPr>
              <a:r>
                <a:rPr lang="zh-CN" altLang="en-US" sz="2800" dirty="0">
                  <a:solidFill>
                    <a:srgbClr val="000000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cs typeface="+mn-ea"/>
                  <a:sym typeface="+mn-lt"/>
                </a:rPr>
                <a:t>索引、推荐</a:t>
              </a:r>
              <a:r>
                <a:rPr lang="en-US" altLang="zh-CN" sz="2800" dirty="0">
                  <a:solidFill>
                    <a:srgbClr val="000000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cs typeface="+mn-ea"/>
                  <a:sym typeface="+mn-lt"/>
                </a:rPr>
                <a:t>(Lucene)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6371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-1545021" y="-4101001"/>
            <a:ext cx="15166427" cy="15166427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940872" y="200234"/>
            <a:ext cx="7481436" cy="804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1A4EF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Technic</a:t>
            </a:r>
            <a:endParaRPr lang="zh-CN" altLang="en-US" dirty="0">
              <a:solidFill>
                <a:srgbClr val="747474"/>
              </a:solidFill>
              <a:latin typeface="Myriad Pro SemiCond" panose="020B0503030403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79882" y="200234"/>
            <a:ext cx="760990" cy="1281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1500" dirty="0">
                <a:solidFill>
                  <a:srgbClr val="01A4EF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#</a:t>
            </a:r>
            <a:endParaRPr lang="zh-CN" altLang="en-US" sz="11500" dirty="0">
              <a:solidFill>
                <a:srgbClr val="01A4EF"/>
              </a:solidFill>
              <a:latin typeface="Myriad Pro SemiCond" panose="020B0503030403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40871" y="820431"/>
            <a:ext cx="141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1A4EF"/>
                </a:solidFill>
              </a:rPr>
              <a:t>技术实现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492815" y="1383647"/>
            <a:ext cx="5273491" cy="851952"/>
            <a:chOff x="2864725" y="1768715"/>
            <a:chExt cx="5273491" cy="851952"/>
          </a:xfrm>
        </p:grpSpPr>
        <p:sp>
          <p:nvSpPr>
            <p:cNvPr id="9" name="标题 1"/>
            <p:cNvSpPr txBox="1">
              <a:spLocks/>
            </p:cNvSpPr>
            <p:nvPr/>
          </p:nvSpPr>
          <p:spPr>
            <a:xfrm>
              <a:off x="2864725" y="1929089"/>
              <a:ext cx="951235" cy="6915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11500" dirty="0">
                  <a:solidFill>
                    <a:srgbClr val="FFB901"/>
                  </a:solidFill>
                  <a:latin typeface="Myriad Pro SemiCond" panose="020B0503030403020204" pitchFamily="34" charset="0"/>
                  <a:ea typeface="+mn-ea"/>
                  <a:cs typeface="+mn-ea"/>
                  <a:sym typeface="+mn-lt"/>
                </a:rPr>
                <a:t>&gt;</a:t>
              </a:r>
              <a:endParaRPr lang="zh-CN" altLang="en-US" sz="11500" dirty="0">
                <a:solidFill>
                  <a:srgbClr val="FFB901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948695" y="1768715"/>
              <a:ext cx="4189521" cy="82413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200000"/>
                </a:lnSpc>
              </a:pPr>
              <a:endParaRPr lang="en-US" altLang="zh-CN" sz="2800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F23E8DD2-DDDC-4A04-9193-B91923F2E4A0}"/>
              </a:ext>
            </a:extLst>
          </p:cNvPr>
          <p:cNvSpPr txBox="1"/>
          <p:nvPr/>
        </p:nvSpPr>
        <p:spPr>
          <a:xfrm>
            <a:off x="1342618" y="2082831"/>
            <a:ext cx="9606370" cy="39703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·</a:t>
            </a:r>
            <a:r>
              <a:rPr lang="en-US" altLang="zh-CN" sz="2800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 </a:t>
            </a:r>
            <a:r>
              <a:rPr lang="zh-CN" altLang="en-US" sz="2800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识别思路</a:t>
            </a:r>
            <a:r>
              <a:rPr lang="zh-CN" altLang="en-US" sz="2800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Wingdings" panose="05000000000000000000" pitchFamily="2" charset="2"/>
              </a:rPr>
              <a:t>：找到图书标题，识别查找</a:t>
            </a:r>
            <a:r>
              <a:rPr lang="zh-CN" altLang="en-US" sz="2800" dirty="0">
                <a:solidFill>
                  <a:srgbClr val="FF000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Wingdings" panose="05000000000000000000" pitchFamily="2" charset="2"/>
              </a:rPr>
              <a:t>图书</a:t>
            </a:r>
            <a:endParaRPr lang="en-US" altLang="zh-CN" sz="2800" dirty="0">
              <a:solidFill>
                <a:srgbClr val="FF0000"/>
              </a:solidFill>
              <a:latin typeface="方正兰亭黑_GBK" panose="02000000000000000000" pitchFamily="2" charset="-122"/>
              <a:ea typeface="方正兰亭黑_GBK" panose="02000000000000000000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·</a:t>
            </a:r>
            <a:r>
              <a:rPr lang="en-US" altLang="zh-CN" sz="2800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 </a:t>
            </a:r>
            <a:r>
              <a:rPr lang="zh-CN" altLang="en-US" sz="2800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识别方式：</a:t>
            </a:r>
            <a:r>
              <a:rPr lang="en-US" altLang="zh-CN" sz="2800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1</a:t>
            </a:r>
            <a:r>
              <a:rPr lang="zh-CN" altLang="en-US" sz="2800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、</a:t>
            </a:r>
            <a:r>
              <a:rPr lang="en-US" altLang="zh-CN" sz="2800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LSH(</a:t>
            </a:r>
            <a:r>
              <a:rPr lang="zh-CN" altLang="en-US" sz="2800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辅助</a:t>
            </a:r>
            <a:r>
              <a:rPr lang="en-US" altLang="zh-CN" sz="2800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		  2</a:t>
            </a:r>
            <a:r>
              <a:rPr lang="zh-CN" altLang="en-US" sz="2800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、</a:t>
            </a:r>
            <a:r>
              <a:rPr lang="en-US" altLang="zh-CN" sz="2800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OCR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			1) Detection(cv2 + </a:t>
            </a:r>
            <a:r>
              <a:rPr lang="en-US" altLang="zh-CN" sz="2800" dirty="0" err="1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ctpn</a:t>
            </a:r>
            <a:r>
              <a:rPr lang="en-US" altLang="zh-CN" sz="2800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 </a:t>
            </a:r>
            <a:r>
              <a:rPr lang="en-US" altLang="zh-CN" sz="2800" dirty="0" err="1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tensorflow</a:t>
            </a:r>
            <a:r>
              <a:rPr lang="en-US" altLang="zh-CN" sz="2800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			2) Classification (</a:t>
            </a:r>
            <a:r>
              <a:rPr lang="en-US" altLang="zh-CN" sz="2800" dirty="0" err="1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ChineseOCR</a:t>
            </a:r>
            <a:r>
              <a:rPr lang="en-US" altLang="zh-CN" sz="2800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2800" dirty="0">
              <a:latin typeface="方正兰亭黑_GBK" panose="02000000000000000000" pitchFamily="2" charset="-122"/>
              <a:ea typeface="方正兰亭黑_GBK" panose="02000000000000000000" pitchFamily="2" charset="-122"/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0E0FCE1-88FA-470F-AD7A-A4780C3A941B}"/>
              </a:ext>
            </a:extLst>
          </p:cNvPr>
          <p:cNvGrpSpPr/>
          <p:nvPr/>
        </p:nvGrpSpPr>
        <p:grpSpPr>
          <a:xfrm>
            <a:off x="492815" y="1312830"/>
            <a:ext cx="5273492" cy="954107"/>
            <a:chOff x="2864724" y="2789825"/>
            <a:chExt cx="5273492" cy="954107"/>
          </a:xfrm>
        </p:grpSpPr>
        <p:sp>
          <p:nvSpPr>
            <p:cNvPr id="11" name="标题 1">
              <a:extLst>
                <a:ext uri="{FF2B5EF4-FFF2-40B4-BE49-F238E27FC236}">
                  <a16:creationId xmlns:a16="http://schemas.microsoft.com/office/drawing/2014/main" id="{C8D1E583-9F14-43C5-9562-D6CE1CEE3175}"/>
                </a:ext>
              </a:extLst>
            </p:cNvPr>
            <p:cNvSpPr txBox="1">
              <a:spLocks/>
            </p:cNvSpPr>
            <p:nvPr/>
          </p:nvSpPr>
          <p:spPr>
            <a:xfrm>
              <a:off x="2864724" y="3030329"/>
              <a:ext cx="951235" cy="6915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11500" dirty="0">
                  <a:solidFill>
                    <a:srgbClr val="F25022"/>
                  </a:solidFill>
                  <a:latin typeface="Myriad Pro SemiCond" panose="020B0503030403020204" pitchFamily="34" charset="0"/>
                  <a:ea typeface="+mn-ea"/>
                  <a:cs typeface="+mn-ea"/>
                  <a:sym typeface="+mn-lt"/>
                </a:rPr>
                <a:t>&gt;</a:t>
              </a:r>
              <a:endParaRPr lang="zh-CN" altLang="en-US" sz="11500" dirty="0">
                <a:solidFill>
                  <a:srgbClr val="F25022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BDF3BA1-9C73-44D0-BBA1-0D42D11B2FA8}"/>
                </a:ext>
              </a:extLst>
            </p:cNvPr>
            <p:cNvSpPr/>
            <p:nvPr/>
          </p:nvSpPr>
          <p:spPr>
            <a:xfrm>
              <a:off x="3948695" y="2789825"/>
              <a:ext cx="4189521" cy="95410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>
                <a:lnSpc>
                  <a:spcPct val="200000"/>
                </a:lnSpc>
              </a:pPr>
              <a:r>
                <a:rPr lang="zh-CN" altLang="en-US" sz="2800" dirty="0">
                  <a:solidFill>
                    <a:srgbClr val="000000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cs typeface="+mn-ea"/>
                  <a:sym typeface="+mn-lt"/>
                </a:rPr>
                <a:t>图像识别</a:t>
              </a:r>
              <a:r>
                <a:rPr lang="en-US" altLang="zh-CN" sz="2800" dirty="0">
                  <a:solidFill>
                    <a:srgbClr val="000000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cs typeface="+mn-ea"/>
                  <a:sym typeface="+mn-lt"/>
                </a:rPr>
                <a:t>(LSH, cv2, </a:t>
              </a:r>
              <a:r>
                <a:rPr lang="en-US" altLang="zh-CN" sz="2800" dirty="0" err="1">
                  <a:solidFill>
                    <a:srgbClr val="000000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cs typeface="+mn-ea"/>
                  <a:sym typeface="+mn-lt"/>
                </a:rPr>
                <a:t>ocr</a:t>
              </a:r>
              <a:r>
                <a:rPr lang="en-US" altLang="zh-CN" sz="2800" dirty="0">
                  <a:solidFill>
                    <a:srgbClr val="000000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cs typeface="+mn-ea"/>
                  <a:sym typeface="+mn-lt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3341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-1545021" y="-4101001"/>
            <a:ext cx="15166427" cy="15166427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940872" y="200234"/>
            <a:ext cx="7481436" cy="804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1A4EF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Technic</a:t>
            </a:r>
            <a:endParaRPr lang="zh-CN" altLang="en-US" dirty="0">
              <a:solidFill>
                <a:srgbClr val="747474"/>
              </a:solidFill>
              <a:latin typeface="Myriad Pro SemiCond" panose="020B0503030403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79882" y="200234"/>
            <a:ext cx="760990" cy="1281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1500" dirty="0">
                <a:solidFill>
                  <a:srgbClr val="01A4EF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#</a:t>
            </a:r>
            <a:endParaRPr lang="zh-CN" altLang="en-US" sz="11500" dirty="0">
              <a:solidFill>
                <a:srgbClr val="01A4EF"/>
              </a:solidFill>
              <a:latin typeface="Myriad Pro SemiCond" panose="020B0503030403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40871" y="820431"/>
            <a:ext cx="141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1A4EF"/>
                </a:solidFill>
              </a:rPr>
              <a:t>技术实现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492815" y="1383647"/>
            <a:ext cx="5273491" cy="851952"/>
            <a:chOff x="2864725" y="1768715"/>
            <a:chExt cx="5273491" cy="851952"/>
          </a:xfrm>
        </p:grpSpPr>
        <p:sp>
          <p:nvSpPr>
            <p:cNvPr id="9" name="标题 1"/>
            <p:cNvSpPr txBox="1">
              <a:spLocks/>
            </p:cNvSpPr>
            <p:nvPr/>
          </p:nvSpPr>
          <p:spPr>
            <a:xfrm>
              <a:off x="2864725" y="1929089"/>
              <a:ext cx="951235" cy="6915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11500" dirty="0">
                  <a:solidFill>
                    <a:srgbClr val="FFB901"/>
                  </a:solidFill>
                  <a:latin typeface="Myriad Pro SemiCond" panose="020B0503030403020204" pitchFamily="34" charset="0"/>
                  <a:ea typeface="+mn-ea"/>
                  <a:cs typeface="+mn-ea"/>
                  <a:sym typeface="+mn-lt"/>
                </a:rPr>
                <a:t>&gt;</a:t>
              </a:r>
              <a:endParaRPr lang="zh-CN" altLang="en-US" sz="11500" dirty="0">
                <a:solidFill>
                  <a:srgbClr val="FFB901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948695" y="1768715"/>
              <a:ext cx="4189521" cy="82413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200000"/>
                </a:lnSpc>
              </a:pPr>
              <a:endParaRPr lang="en-US" altLang="zh-CN" sz="2800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F23E8DD2-DDDC-4A04-9193-B91923F2E4A0}"/>
              </a:ext>
            </a:extLst>
          </p:cNvPr>
          <p:cNvSpPr txBox="1"/>
          <p:nvPr/>
        </p:nvSpPr>
        <p:spPr>
          <a:xfrm>
            <a:off x="1342618" y="3160050"/>
            <a:ext cx="8847375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·</a:t>
            </a:r>
            <a:r>
              <a:rPr lang="en-US" altLang="zh-CN" sz="2800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图书</a:t>
            </a:r>
            <a:r>
              <a:rPr lang="zh-CN" altLang="en-US" sz="2800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搜索关键词自动补全</a:t>
            </a:r>
            <a:endParaRPr lang="en-US" altLang="zh-CN" sz="2800" dirty="0">
              <a:latin typeface="方正兰亭黑_GBK" panose="02000000000000000000" pitchFamily="2" charset="-122"/>
              <a:ea typeface="方正兰亭黑_GBK" panose="02000000000000000000" pitchFamily="2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2800" b="1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·</a:t>
            </a:r>
            <a:r>
              <a:rPr lang="en-US" altLang="zh-CN" sz="2800" dirty="0"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rPr>
              <a:t> html5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5A1AD36-E1D5-4D14-AF72-FD9BA9D117E4}"/>
              </a:ext>
            </a:extLst>
          </p:cNvPr>
          <p:cNvGrpSpPr/>
          <p:nvPr/>
        </p:nvGrpSpPr>
        <p:grpSpPr>
          <a:xfrm>
            <a:off x="492813" y="1352581"/>
            <a:ext cx="5273492" cy="886268"/>
            <a:chOff x="2864724" y="5029849"/>
            <a:chExt cx="5273492" cy="886268"/>
          </a:xfrm>
        </p:grpSpPr>
        <p:sp>
          <p:nvSpPr>
            <p:cNvPr id="11" name="标题 1">
              <a:extLst>
                <a:ext uri="{FF2B5EF4-FFF2-40B4-BE49-F238E27FC236}">
                  <a16:creationId xmlns:a16="http://schemas.microsoft.com/office/drawing/2014/main" id="{B0D98015-E329-4E5A-8EB1-03E3608E62BE}"/>
                </a:ext>
              </a:extLst>
            </p:cNvPr>
            <p:cNvSpPr txBox="1">
              <a:spLocks/>
            </p:cNvSpPr>
            <p:nvPr/>
          </p:nvSpPr>
          <p:spPr>
            <a:xfrm>
              <a:off x="2864724" y="5224539"/>
              <a:ext cx="951235" cy="6915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11500" dirty="0">
                  <a:solidFill>
                    <a:srgbClr val="01A4EF"/>
                  </a:solidFill>
                  <a:latin typeface="Myriad Pro SemiCond" panose="020B0503030403020204" pitchFamily="34" charset="0"/>
                  <a:ea typeface="+mn-ea"/>
                  <a:cs typeface="+mn-ea"/>
                  <a:sym typeface="+mn-lt"/>
                </a:rPr>
                <a:t>&gt;</a:t>
              </a:r>
              <a:endParaRPr lang="zh-CN" altLang="en-US" sz="11500" dirty="0">
                <a:solidFill>
                  <a:srgbClr val="01A4EF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011F975-8131-42AD-BEFC-94860CD27A2F}"/>
                </a:ext>
              </a:extLst>
            </p:cNvPr>
            <p:cNvSpPr/>
            <p:nvPr/>
          </p:nvSpPr>
          <p:spPr>
            <a:xfrm>
              <a:off x="3948695" y="5029849"/>
              <a:ext cx="4189521" cy="81842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>
                <a:lnSpc>
                  <a:spcPct val="200000"/>
                </a:lnSpc>
              </a:pPr>
              <a:r>
                <a:rPr lang="en-US" altLang="zh-CN" sz="2800" dirty="0" err="1">
                  <a:solidFill>
                    <a:srgbClr val="000000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cs typeface="+mn-ea"/>
                  <a:sym typeface="+mn-lt"/>
                </a:rPr>
                <a:t>Webpy</a:t>
              </a:r>
              <a:r>
                <a:rPr lang="en-US" altLang="zh-CN" sz="2800" dirty="0">
                  <a:solidFill>
                    <a:srgbClr val="000000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cs typeface="+mn-ea"/>
                  <a:sym typeface="+mn-lt"/>
                </a:rPr>
                <a:t>(html, </a:t>
              </a:r>
              <a:r>
                <a:rPr lang="en-US" altLang="zh-CN" sz="2800" dirty="0" err="1">
                  <a:solidFill>
                    <a:srgbClr val="000000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cs typeface="+mn-ea"/>
                  <a:sym typeface="+mn-lt"/>
                </a:rPr>
                <a:t>css</a:t>
              </a:r>
              <a:r>
                <a:rPr lang="en-US" altLang="zh-CN" sz="2800" dirty="0">
                  <a:solidFill>
                    <a:srgbClr val="000000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cs typeface="+mn-ea"/>
                  <a:sym typeface="+mn-lt"/>
                </a:rPr>
                <a:t>, </a:t>
              </a:r>
              <a:r>
                <a:rPr lang="en-US" altLang="zh-CN" sz="2800" dirty="0" err="1">
                  <a:solidFill>
                    <a:srgbClr val="000000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cs typeface="+mn-ea"/>
                  <a:sym typeface="+mn-lt"/>
                </a:rPr>
                <a:t>js</a:t>
              </a:r>
              <a:r>
                <a:rPr lang="en-US" altLang="zh-CN" sz="2800" dirty="0">
                  <a:solidFill>
                    <a:srgbClr val="000000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cs typeface="+mn-ea"/>
                  <a:sym typeface="+mn-lt"/>
                </a:rPr>
                <a:t>)</a:t>
              </a:r>
              <a:endParaRPr lang="zh-CN" altLang="en-US" sz="2800" dirty="0">
                <a:solidFill>
                  <a:srgbClr val="00000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3787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5187798" y="2516207"/>
            <a:ext cx="758910" cy="75891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/>
          <p:cNvSpPr/>
          <p:nvPr/>
        </p:nvSpPr>
        <p:spPr>
          <a:xfrm>
            <a:off x="6254476" y="2516207"/>
            <a:ext cx="758910" cy="75891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6254471" y="3582884"/>
            <a:ext cx="2460710" cy="2460709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>
            <a:off x="5187798" y="3582882"/>
            <a:ext cx="749726" cy="74972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 hidden="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34422" y="2806174"/>
            <a:ext cx="5710774" cy="109951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76814" y="814407"/>
            <a:ext cx="24607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F25022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Back</a:t>
            </a:r>
          </a:p>
          <a:p>
            <a:r>
              <a:rPr lang="en-US" altLang="zh-CN" sz="4800" dirty="0">
                <a:solidFill>
                  <a:srgbClr val="F25022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ground</a:t>
            </a:r>
          </a:p>
          <a:p>
            <a:r>
              <a:rPr lang="zh-CN" altLang="en-US" sz="2400" dirty="0">
                <a:solidFill>
                  <a:srgbClr val="F2502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开发背景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770077" y="814407"/>
            <a:ext cx="1945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>
                <a:solidFill>
                  <a:srgbClr val="7FBA00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Profile</a:t>
            </a:r>
          </a:p>
          <a:p>
            <a:pPr algn="r"/>
            <a:r>
              <a:rPr lang="zh-CN" altLang="en-US" sz="2400" dirty="0">
                <a:solidFill>
                  <a:srgbClr val="7FBA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功能简介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254471" y="4838949"/>
            <a:ext cx="2552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前景展望</a:t>
            </a:r>
            <a:endParaRPr lang="en-US" altLang="zh-CN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r"/>
            <a:r>
              <a:rPr lang="en-US" altLang="zh-CN" sz="4800" dirty="0">
                <a:solidFill>
                  <a:schemeClr val="bg1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Prospect</a:t>
            </a:r>
            <a:endParaRPr lang="zh-CN" altLang="en-US" sz="4800" dirty="0">
              <a:solidFill>
                <a:schemeClr val="bg1"/>
              </a:solidFill>
              <a:latin typeface="Myriad Pro SemiCond" panose="020B0503030403020204" pitchFamily="34" charset="0"/>
              <a:ea typeface="等线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476814" y="4838950"/>
            <a:ext cx="2288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1A4E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技术实现</a:t>
            </a:r>
            <a:endParaRPr lang="en-US" altLang="zh-CN" sz="2400" dirty="0">
              <a:solidFill>
                <a:srgbClr val="01A4E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4800" dirty="0">
                <a:solidFill>
                  <a:srgbClr val="01A4EF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Technic</a:t>
            </a:r>
            <a:endParaRPr lang="zh-CN" altLang="en-US" sz="4800" dirty="0">
              <a:solidFill>
                <a:srgbClr val="01A4EF"/>
              </a:solidFill>
              <a:latin typeface="Myriad Pro SemiCond" panose="020B0503030403020204" pitchFamily="34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4379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5187798" y="2516207"/>
            <a:ext cx="758910" cy="75891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/>
          <p:cNvSpPr/>
          <p:nvPr/>
        </p:nvSpPr>
        <p:spPr>
          <a:xfrm>
            <a:off x="6254476" y="2516207"/>
            <a:ext cx="758910" cy="75891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6254471" y="3582885"/>
            <a:ext cx="758910" cy="75891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>
            <a:off x="5187798" y="3582882"/>
            <a:ext cx="749726" cy="74972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 hidden="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34422" y="2806174"/>
            <a:ext cx="5710774" cy="109951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76814" y="814407"/>
            <a:ext cx="24607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F25022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Back</a:t>
            </a:r>
          </a:p>
          <a:p>
            <a:r>
              <a:rPr lang="en-US" altLang="zh-CN" sz="4800" dirty="0">
                <a:solidFill>
                  <a:srgbClr val="F25022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ground</a:t>
            </a:r>
          </a:p>
          <a:p>
            <a:r>
              <a:rPr lang="zh-CN" altLang="en-US" sz="2400" dirty="0">
                <a:solidFill>
                  <a:srgbClr val="F2502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开发背景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822831" y="814407"/>
            <a:ext cx="1892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>
                <a:solidFill>
                  <a:srgbClr val="7FBA00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Profile</a:t>
            </a:r>
          </a:p>
          <a:p>
            <a:pPr algn="r"/>
            <a:r>
              <a:rPr lang="zh-CN" altLang="en-US" sz="2400" dirty="0">
                <a:solidFill>
                  <a:srgbClr val="7FBA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功能简介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254471" y="4838949"/>
            <a:ext cx="2578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rgbClr val="FFB90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前景展望</a:t>
            </a:r>
            <a:endParaRPr lang="en-US" altLang="zh-CN" sz="2400" dirty="0">
              <a:solidFill>
                <a:srgbClr val="FFB90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r"/>
            <a:r>
              <a:rPr lang="en-US" altLang="zh-CN" sz="4800" dirty="0">
                <a:solidFill>
                  <a:srgbClr val="FFB901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Prospect</a:t>
            </a:r>
            <a:endParaRPr lang="zh-CN" altLang="en-US" sz="4800" dirty="0">
              <a:solidFill>
                <a:srgbClr val="FFB901"/>
              </a:solidFill>
              <a:latin typeface="Myriad Pro SemiCond" panose="020B0503030403020204" pitchFamily="34" charset="0"/>
              <a:ea typeface="等线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476814" y="4838950"/>
            <a:ext cx="2288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1A4E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技术实现</a:t>
            </a:r>
            <a:endParaRPr lang="en-US" altLang="zh-CN" sz="2400" dirty="0">
              <a:solidFill>
                <a:srgbClr val="01A4E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4800" dirty="0">
                <a:solidFill>
                  <a:srgbClr val="01A4EF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Technic</a:t>
            </a:r>
            <a:endParaRPr lang="zh-CN" altLang="en-US" sz="4800" dirty="0">
              <a:solidFill>
                <a:srgbClr val="01A4EF"/>
              </a:solidFill>
              <a:latin typeface="Myriad Pro SemiCond" panose="020B0503030403020204" pitchFamily="34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443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940872" y="200234"/>
            <a:ext cx="7481436" cy="804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FFB901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Prospect:</a:t>
            </a:r>
            <a:endParaRPr lang="zh-CN" altLang="en-US" dirty="0">
              <a:solidFill>
                <a:srgbClr val="747474"/>
              </a:solidFill>
              <a:latin typeface="Myriad Pro SemiCond" panose="020B0503030403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179882" y="200234"/>
            <a:ext cx="760990" cy="1281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1500" dirty="0">
                <a:solidFill>
                  <a:srgbClr val="FFB901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#</a:t>
            </a:r>
            <a:endParaRPr lang="zh-CN" altLang="en-US" sz="11500" dirty="0">
              <a:solidFill>
                <a:srgbClr val="FFB901"/>
              </a:solidFill>
              <a:latin typeface="Myriad Pro SemiCond" panose="020B0503030403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40871" y="820431"/>
            <a:ext cx="260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B901"/>
                </a:solidFill>
              </a:rPr>
              <a:t>前景展望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40871" y="2419042"/>
            <a:ext cx="6591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b="1" dirty="0">
                <a:latin typeface="方正兰亭黑_GBK" panose="02000000000000000000" pitchFamily="2" charset="-122"/>
                <a:ea typeface="方正兰亭黑_GBK" panose="02000000000000000000" pitchFamily="2" charset="-122"/>
              </a:rPr>
              <a:t>· </a:t>
            </a:r>
            <a:r>
              <a:rPr lang="zh-CN" altLang="en-US" sz="2400" b="1" dirty="0">
                <a:latin typeface="方正兰亭黑_GBK" panose="02000000000000000000" pitchFamily="2" charset="-122"/>
                <a:ea typeface="方正兰亭黑_GBK" panose="02000000000000000000" pitchFamily="2" charset="-122"/>
              </a:rPr>
              <a:t>使用</a:t>
            </a:r>
            <a:r>
              <a:rPr lang="en-US" altLang="zh-CN" sz="2400" b="1" dirty="0" err="1">
                <a:latin typeface="方正兰亭黑_GBK" panose="02000000000000000000" pitchFamily="2" charset="-122"/>
                <a:ea typeface="方正兰亭黑_GBK" panose="02000000000000000000" pitchFamily="2" charset="-122"/>
              </a:rPr>
              <a:t>mySQL</a:t>
            </a:r>
            <a:r>
              <a:rPr lang="zh-CN" altLang="en-US" sz="2400" b="1" dirty="0"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储存数据和用户信息</a:t>
            </a:r>
            <a:endParaRPr lang="en-US" altLang="zh-CN" sz="2400" b="1" dirty="0"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b="1" dirty="0">
                <a:latin typeface="方正兰亭黑_GBK" panose="02000000000000000000" pitchFamily="2" charset="-122"/>
                <a:ea typeface="方正兰亭黑_GBK" panose="02000000000000000000" pitchFamily="2" charset="-122"/>
              </a:rPr>
              <a:t>· </a:t>
            </a:r>
            <a:r>
              <a:rPr lang="zh-CN" altLang="en-US" sz="2400" b="1" dirty="0"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完善图书数据</a:t>
            </a:r>
            <a:endParaRPr lang="en-US" altLang="zh-CN" sz="2400" b="1" dirty="0"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b="1" dirty="0">
                <a:latin typeface="方正兰亭黑_GBK" panose="02000000000000000000" pitchFamily="2" charset="-122"/>
                <a:ea typeface="方正兰亭黑_GBK" panose="02000000000000000000" pitchFamily="2" charset="-122"/>
              </a:rPr>
              <a:t>· </a:t>
            </a:r>
            <a:r>
              <a:rPr lang="zh-CN" altLang="en-US" sz="2400" b="1" dirty="0"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更快速的图像识别</a:t>
            </a:r>
            <a:endParaRPr lang="en-US" altLang="zh-CN" sz="2400" b="1" dirty="0"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b="1" dirty="0">
                <a:latin typeface="方正兰亭黑_GBK" panose="02000000000000000000" pitchFamily="2" charset="-122"/>
                <a:ea typeface="方正兰亭黑_GBK" panose="02000000000000000000" pitchFamily="2" charset="-122"/>
              </a:rPr>
              <a:t>· </a:t>
            </a:r>
            <a:r>
              <a:rPr lang="zh-CN" altLang="en-US" sz="2400" b="1" dirty="0"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更懂你所要</a:t>
            </a:r>
          </a:p>
        </p:txBody>
      </p:sp>
    </p:spTree>
    <p:extLst>
      <p:ext uri="{BB962C8B-B14F-4D97-AF65-F5344CB8AC3E}">
        <p14:creationId xmlns:p14="http://schemas.microsoft.com/office/powerpoint/2010/main" val="710141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940872" y="200234"/>
            <a:ext cx="7481436" cy="804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FFB901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Book Search</a:t>
            </a:r>
            <a:endParaRPr lang="zh-CN" altLang="en-US" dirty="0">
              <a:solidFill>
                <a:srgbClr val="F25022"/>
              </a:solidFill>
              <a:latin typeface="Myriad Pro SemiCond" panose="020B0503030403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79882" y="200234"/>
            <a:ext cx="760990" cy="1281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1500" dirty="0">
                <a:solidFill>
                  <a:srgbClr val="747474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#</a:t>
            </a:r>
            <a:endParaRPr lang="zh-CN" altLang="en-US" sz="11500" dirty="0">
              <a:solidFill>
                <a:srgbClr val="747474"/>
              </a:solidFill>
              <a:latin typeface="Myriad Pro SemiCond" panose="020B0503030403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44262" y="5982751"/>
            <a:ext cx="591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Github</a:t>
            </a:r>
            <a:r>
              <a:rPr kumimoji="1" lang="en-US" altLang="zh-CN" dirty="0"/>
              <a:t> </a:t>
            </a:r>
            <a:r>
              <a:rPr kumimoji="1" lang="zh-CN" altLang="en-US" dirty="0"/>
              <a:t>： </a:t>
            </a:r>
            <a:r>
              <a:rPr kumimoji="1" lang="en-US" altLang="zh-CN" dirty="0"/>
              <a:t>https://github.com/yyong119/EE208-Teamproject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436CCC-B0EE-41B1-B51A-06DA307E9603}"/>
              </a:ext>
            </a:extLst>
          </p:cNvPr>
          <p:cNvSpPr txBox="1"/>
          <p:nvPr/>
        </p:nvSpPr>
        <p:spPr>
          <a:xfrm>
            <a:off x="1344261" y="2535454"/>
            <a:ext cx="83331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000" b="1" dirty="0"/>
              <a:t>分工：</a:t>
            </a:r>
            <a:endParaRPr kumimoji="1" lang="en-US" altLang="zh-CN" sz="2000" b="1" dirty="0"/>
          </a:p>
          <a:p>
            <a:pPr>
              <a:lnSpc>
                <a:spcPct val="200000"/>
              </a:lnSpc>
            </a:pPr>
            <a:r>
              <a:rPr kumimoji="1" lang="en-US" altLang="zh-CN" sz="2000" b="1" dirty="0"/>
              <a:t>· </a:t>
            </a:r>
            <a:r>
              <a:rPr kumimoji="1" lang="zh-CN" altLang="en-US" sz="2000" b="1" dirty="0"/>
              <a:t>韩     冰</a:t>
            </a:r>
            <a:r>
              <a:rPr kumimoji="1" lang="en-US" altLang="zh-CN" sz="2000" b="1" dirty="0"/>
              <a:t>		</a:t>
            </a:r>
            <a:r>
              <a:rPr kumimoji="1" lang="zh-CN" altLang="en-US" sz="2000" b="1" dirty="0"/>
              <a:t>京东爬虫、文字定位（</a:t>
            </a:r>
            <a:r>
              <a:rPr kumimoji="1" lang="en-US" altLang="zh-CN" sz="2000" b="1" dirty="0"/>
              <a:t>cv2</a:t>
            </a:r>
            <a:r>
              <a:rPr kumimoji="1" lang="zh-CN" altLang="en-US" sz="2000" b="1" dirty="0"/>
              <a:t>）、界面、整合</a:t>
            </a:r>
            <a:endParaRPr kumimoji="1" lang="en-US" altLang="zh-CN" sz="2000" b="1" dirty="0"/>
          </a:p>
          <a:p>
            <a:pPr>
              <a:lnSpc>
                <a:spcPct val="200000"/>
              </a:lnSpc>
            </a:pPr>
            <a:r>
              <a:rPr kumimoji="1" lang="en-US" altLang="zh-CN" sz="2000" b="1" dirty="0"/>
              <a:t>· </a:t>
            </a:r>
            <a:r>
              <a:rPr kumimoji="1" lang="zh-CN" altLang="en-US" sz="2000" b="1" dirty="0"/>
              <a:t>毛     咏</a:t>
            </a:r>
            <a:r>
              <a:rPr kumimoji="1" lang="en-US" altLang="zh-CN" sz="2000" b="1" dirty="0"/>
              <a:t>		</a:t>
            </a:r>
            <a:r>
              <a:rPr kumimoji="1" lang="zh-CN" altLang="en-US" sz="2000" b="1" dirty="0"/>
              <a:t>豆瓣、图书馆爬虫、文字定位（</a:t>
            </a:r>
            <a:r>
              <a:rPr kumimoji="1" lang="en-US" altLang="zh-CN" sz="2000" b="1" dirty="0" err="1"/>
              <a:t>ctpn</a:t>
            </a:r>
            <a:r>
              <a:rPr kumimoji="1" lang="zh-CN" altLang="en-US" sz="2000" b="1" dirty="0"/>
              <a:t>）、</a:t>
            </a:r>
            <a:r>
              <a:rPr kumimoji="1" lang="en-US" altLang="zh-CN" sz="2000" b="1" dirty="0" err="1"/>
              <a:t>lsh</a:t>
            </a:r>
            <a:endParaRPr kumimoji="1" lang="en-US" altLang="zh-CN" sz="2000" b="1" dirty="0"/>
          </a:p>
          <a:p>
            <a:pPr>
              <a:lnSpc>
                <a:spcPct val="200000"/>
              </a:lnSpc>
            </a:pPr>
            <a:r>
              <a:rPr kumimoji="1" lang="en-US" altLang="zh-CN" sz="2000" b="1" dirty="0"/>
              <a:t>· </a:t>
            </a:r>
            <a:r>
              <a:rPr kumimoji="1" lang="zh-CN" altLang="en-US" sz="2000" b="1" dirty="0"/>
              <a:t>陆冠东</a:t>
            </a:r>
            <a:r>
              <a:rPr kumimoji="1" lang="en-US" altLang="zh-CN" sz="2000" b="1" dirty="0"/>
              <a:t>			</a:t>
            </a:r>
            <a:r>
              <a:rPr kumimoji="1" lang="zh-CN" altLang="en-US" sz="2000" b="1" dirty="0"/>
              <a:t>当当爬虫、图书索引、图书推荐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5363694-49C3-44AB-A93B-9256B2D0964B}"/>
              </a:ext>
            </a:extLst>
          </p:cNvPr>
          <p:cNvSpPr txBox="1"/>
          <p:nvPr/>
        </p:nvSpPr>
        <p:spPr>
          <a:xfrm>
            <a:off x="4435171" y="1374244"/>
            <a:ext cx="35724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/>
              <a:t>Thanks</a:t>
            </a:r>
            <a:r>
              <a:rPr kumimoji="1" lang="zh-CN" altLang="en-US" sz="60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2062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3485998" y="814408"/>
            <a:ext cx="2460710" cy="2460709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/>
          <p:cNvSpPr/>
          <p:nvPr/>
        </p:nvSpPr>
        <p:spPr>
          <a:xfrm>
            <a:off x="6254476" y="814408"/>
            <a:ext cx="2460710" cy="246070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6254471" y="3582884"/>
            <a:ext cx="2460710" cy="2460709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>
            <a:off x="3476814" y="3582881"/>
            <a:ext cx="2460710" cy="2460709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 hidden="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34422" y="2806174"/>
            <a:ext cx="5710774" cy="109951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576164" y="814407"/>
            <a:ext cx="2139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>
                <a:solidFill>
                  <a:schemeClr val="bg1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Profile</a:t>
            </a:r>
          </a:p>
          <a:p>
            <a:pPr algn="r"/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功能简介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254472" y="4838949"/>
            <a:ext cx="2578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前景展望</a:t>
            </a:r>
            <a:endParaRPr lang="en-US" altLang="zh-CN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r"/>
            <a:r>
              <a:rPr lang="en-US" altLang="zh-CN" sz="4800" dirty="0">
                <a:solidFill>
                  <a:schemeClr val="bg1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Prospect</a:t>
            </a:r>
            <a:endParaRPr lang="zh-CN" altLang="en-US" sz="4800" dirty="0">
              <a:solidFill>
                <a:schemeClr val="bg1"/>
              </a:solidFill>
              <a:latin typeface="Myriad Pro SemiCond" panose="020B0503030403020204" pitchFamily="34" charset="0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76814" y="4838950"/>
            <a:ext cx="2288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技术实现</a:t>
            </a:r>
            <a:endParaRPr lang="en-US" altLang="zh-CN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4800" dirty="0">
                <a:solidFill>
                  <a:schemeClr val="bg1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Technic</a:t>
            </a:r>
            <a:endParaRPr lang="zh-CN" altLang="en-US" sz="4800" dirty="0">
              <a:solidFill>
                <a:schemeClr val="bg1"/>
              </a:solidFill>
              <a:latin typeface="Myriad Pro SemiCond" panose="020B0503030403020204" pitchFamily="34" charset="0"/>
              <a:ea typeface="等线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476814" y="814407"/>
            <a:ext cx="24607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Back</a:t>
            </a:r>
            <a:r>
              <a:rPr lang="zh-CN" altLang="en-US" sz="3200" dirty="0">
                <a:solidFill>
                  <a:schemeClr val="bg1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ground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开发背景</a:t>
            </a:r>
          </a:p>
        </p:txBody>
      </p:sp>
    </p:spTree>
    <p:extLst>
      <p:ext uri="{BB962C8B-B14F-4D97-AF65-F5344CB8AC3E}">
        <p14:creationId xmlns:p14="http://schemas.microsoft.com/office/powerpoint/2010/main" val="2239894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5187798" y="2516207"/>
            <a:ext cx="758910" cy="75891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/>
          <p:cNvSpPr/>
          <p:nvPr/>
        </p:nvSpPr>
        <p:spPr>
          <a:xfrm>
            <a:off x="6254476" y="814408"/>
            <a:ext cx="2460710" cy="246070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6254471" y="3582884"/>
            <a:ext cx="2460710" cy="2460709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>
            <a:off x="3476814" y="3582881"/>
            <a:ext cx="2460710" cy="2460709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 hidden="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34422" y="2806174"/>
            <a:ext cx="5710774" cy="109951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76814" y="814407"/>
            <a:ext cx="24607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F25022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Back-ground</a:t>
            </a:r>
          </a:p>
          <a:p>
            <a:r>
              <a:rPr lang="zh-CN" altLang="en-US" sz="2400" dirty="0">
                <a:solidFill>
                  <a:srgbClr val="F2502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开发背景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576164" y="814407"/>
            <a:ext cx="2139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>
                <a:solidFill>
                  <a:schemeClr val="bg1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Profile</a:t>
            </a:r>
          </a:p>
          <a:p>
            <a:pPr algn="r"/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功能简介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254471" y="4838949"/>
            <a:ext cx="2534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前景展望</a:t>
            </a:r>
            <a:endParaRPr lang="en-US" altLang="zh-CN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r"/>
            <a:r>
              <a:rPr lang="en-US" altLang="zh-CN" sz="4800" dirty="0">
                <a:solidFill>
                  <a:schemeClr val="bg1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Prospect</a:t>
            </a:r>
            <a:endParaRPr lang="zh-CN" altLang="en-US" sz="4800" dirty="0">
              <a:solidFill>
                <a:schemeClr val="bg1"/>
              </a:solidFill>
              <a:latin typeface="Myriad Pro SemiCond" panose="020B0503030403020204" pitchFamily="34" charset="0"/>
              <a:ea typeface="等线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476814" y="4838950"/>
            <a:ext cx="2288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技术实现</a:t>
            </a:r>
            <a:endParaRPr lang="en-US" altLang="zh-CN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4800" dirty="0">
                <a:solidFill>
                  <a:schemeClr val="bg1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Technic</a:t>
            </a:r>
            <a:endParaRPr lang="zh-CN" altLang="en-US" sz="4800" dirty="0">
              <a:solidFill>
                <a:schemeClr val="bg1"/>
              </a:solidFill>
              <a:latin typeface="Myriad Pro SemiCond" panose="020B0503030403020204" pitchFamily="34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020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-1242646" y="-4304030"/>
            <a:ext cx="14996746" cy="14996746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940872" y="197716"/>
            <a:ext cx="5609948" cy="80738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25022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Background: Needs</a:t>
            </a:r>
            <a:endParaRPr lang="zh-CN" altLang="en-US" dirty="0">
              <a:solidFill>
                <a:srgbClr val="747474"/>
              </a:solidFill>
              <a:latin typeface="Myriad Pro SemiCond" panose="020B0503030403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79882" y="200234"/>
            <a:ext cx="760990" cy="1281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1500" dirty="0">
                <a:solidFill>
                  <a:srgbClr val="F25022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#</a:t>
            </a:r>
            <a:endParaRPr lang="zh-CN" altLang="en-US" sz="11500" dirty="0">
              <a:solidFill>
                <a:srgbClr val="747474"/>
              </a:solidFill>
              <a:latin typeface="Myriad Pro SemiCond" panose="020B0503030403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63231" y="1854438"/>
            <a:ext cx="10661515" cy="1830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· </a:t>
            </a:r>
            <a:r>
              <a:rPr lang="zh-CN" altLang="en-US" sz="40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找不到想要的书？</a:t>
            </a:r>
            <a:endParaRPr lang="en-US" altLang="zh-CN" sz="40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40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· </a:t>
            </a:r>
            <a:r>
              <a:rPr lang="zh-CN" altLang="en-US" sz="40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一个一个网站太麻烦？</a:t>
            </a:r>
            <a:endParaRPr lang="en-US" altLang="zh-CN" sz="40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菱形 12"/>
          <p:cNvSpPr/>
          <p:nvPr/>
        </p:nvSpPr>
        <p:spPr>
          <a:xfrm rot="2700000">
            <a:off x="5900731" y="2745247"/>
            <a:ext cx="326216" cy="326216"/>
          </a:xfrm>
          <a:prstGeom prst="diamond">
            <a:avLst/>
          </a:prstGeom>
          <a:solidFill>
            <a:schemeClr val="bg1">
              <a:lumMod val="10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菱形 13"/>
          <p:cNvSpPr/>
          <p:nvPr/>
        </p:nvSpPr>
        <p:spPr>
          <a:xfrm rot="2700000">
            <a:off x="6157042" y="2742729"/>
            <a:ext cx="326216" cy="326216"/>
          </a:xfrm>
          <a:prstGeom prst="diamond">
            <a:avLst/>
          </a:prstGeom>
          <a:solidFill>
            <a:schemeClr val="bg1">
              <a:lumMod val="10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40872" y="820431"/>
            <a:ext cx="11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25022">
                    <a:alpha val="80000"/>
                  </a:srgbClr>
                </a:solidFill>
              </a:rPr>
              <a:t>背景</a:t>
            </a:r>
          </a:p>
        </p:txBody>
      </p:sp>
    </p:spTree>
    <p:extLst>
      <p:ext uri="{BB962C8B-B14F-4D97-AF65-F5344CB8AC3E}">
        <p14:creationId xmlns:p14="http://schemas.microsoft.com/office/powerpoint/2010/main" val="1288422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-1242646" y="-4304030"/>
            <a:ext cx="14996746" cy="14996746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940872" y="200234"/>
            <a:ext cx="5301666" cy="804863"/>
          </a:xfrm>
        </p:spPr>
        <p:txBody>
          <a:bodyPr>
            <a:normAutofit fontScale="90000"/>
          </a:bodyPr>
          <a:lstStyle/>
          <a:p>
            <a:r>
              <a:rPr lang="en-US" altLang="zh-CN">
                <a:solidFill>
                  <a:srgbClr val="F25022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Background: </a:t>
            </a:r>
            <a:r>
              <a:rPr lang="en-US" altLang="zh-CN" dirty="0">
                <a:solidFill>
                  <a:srgbClr val="747474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OBJECTIVE</a:t>
            </a:r>
            <a:endParaRPr lang="zh-CN" altLang="en-US" dirty="0">
              <a:solidFill>
                <a:srgbClr val="747474"/>
              </a:solidFill>
              <a:latin typeface="Myriad Pro SemiCond" panose="020B0503030403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79882" y="200234"/>
            <a:ext cx="760990" cy="1281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1500" dirty="0">
                <a:solidFill>
                  <a:srgbClr val="F25022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#</a:t>
            </a:r>
            <a:endParaRPr lang="zh-CN" altLang="en-US" sz="11500" dirty="0">
              <a:solidFill>
                <a:srgbClr val="747474"/>
              </a:solidFill>
              <a:latin typeface="Myriad Pro SemiCond" panose="020B0503030403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48744" y="3315959"/>
            <a:ext cx="615553" cy="24932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提高查询效率</a:t>
            </a:r>
          </a:p>
        </p:txBody>
      </p:sp>
      <p:sp>
        <p:nvSpPr>
          <p:cNvPr id="6" name="矩形 5"/>
          <p:cNvSpPr/>
          <p:nvPr/>
        </p:nvSpPr>
        <p:spPr>
          <a:xfrm>
            <a:off x="4792601" y="3315959"/>
            <a:ext cx="615553" cy="2493205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lvl="0"/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提升用户体验</a:t>
            </a:r>
          </a:p>
        </p:txBody>
      </p:sp>
      <p:sp>
        <p:nvSpPr>
          <p:cNvPr id="8" name="矩形 7"/>
          <p:cNvSpPr/>
          <p:nvPr/>
        </p:nvSpPr>
        <p:spPr>
          <a:xfrm>
            <a:off x="6536456" y="3315959"/>
            <a:ext cx="615553" cy="2493205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lvl="0"/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增加读书兴趣</a:t>
            </a:r>
          </a:p>
        </p:txBody>
      </p:sp>
      <p:sp>
        <p:nvSpPr>
          <p:cNvPr id="13" name="矩形 12"/>
          <p:cNvSpPr/>
          <p:nvPr/>
        </p:nvSpPr>
        <p:spPr>
          <a:xfrm>
            <a:off x="8280311" y="3315959"/>
            <a:ext cx="615553" cy="2700793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lvl="0"/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购买订阅一体化</a:t>
            </a:r>
          </a:p>
        </p:txBody>
      </p:sp>
      <p:sp>
        <p:nvSpPr>
          <p:cNvPr id="14" name="菱形 13"/>
          <p:cNvSpPr/>
          <p:nvPr/>
        </p:nvSpPr>
        <p:spPr>
          <a:xfrm>
            <a:off x="3183656" y="2458386"/>
            <a:ext cx="314794" cy="314794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>
            <a:off x="4938458" y="2458386"/>
            <a:ext cx="314794" cy="314794"/>
          </a:xfrm>
          <a:prstGeom prst="diamond">
            <a:avLst/>
          </a:prstGeom>
          <a:solidFill>
            <a:srgbClr val="FFB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>
            <a:off x="6686835" y="2458386"/>
            <a:ext cx="314794" cy="314794"/>
          </a:xfrm>
          <a:prstGeom prst="diamond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菱形 16"/>
          <p:cNvSpPr/>
          <p:nvPr/>
        </p:nvSpPr>
        <p:spPr>
          <a:xfrm>
            <a:off x="8430690" y="2458386"/>
            <a:ext cx="314794" cy="314794"/>
          </a:xfrm>
          <a:prstGeom prst="diamond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40872" y="820431"/>
            <a:ext cx="11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25022">
                    <a:alpha val="80000"/>
                  </a:srgbClr>
                </a:solidFill>
              </a:rPr>
              <a:t>产品目标</a:t>
            </a:r>
          </a:p>
        </p:txBody>
      </p:sp>
    </p:spTree>
    <p:extLst>
      <p:ext uri="{BB962C8B-B14F-4D97-AF65-F5344CB8AC3E}">
        <p14:creationId xmlns:p14="http://schemas.microsoft.com/office/powerpoint/2010/main" val="2778659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5187798" y="2516207"/>
            <a:ext cx="758910" cy="75891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/>
          <p:cNvSpPr/>
          <p:nvPr/>
        </p:nvSpPr>
        <p:spPr>
          <a:xfrm>
            <a:off x="6254476" y="2516207"/>
            <a:ext cx="758910" cy="75891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6254471" y="3582884"/>
            <a:ext cx="2460710" cy="2460709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>
            <a:off x="3476814" y="3582881"/>
            <a:ext cx="2460710" cy="2460709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 hidden="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34422" y="2806174"/>
            <a:ext cx="5710774" cy="109951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76814" y="814407"/>
            <a:ext cx="24607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F25022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Back</a:t>
            </a:r>
          </a:p>
          <a:p>
            <a:r>
              <a:rPr lang="en-US" altLang="zh-CN" sz="4800" dirty="0">
                <a:solidFill>
                  <a:srgbClr val="F25022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ground</a:t>
            </a:r>
          </a:p>
          <a:p>
            <a:r>
              <a:rPr lang="zh-CN" altLang="en-US" sz="2400" dirty="0">
                <a:solidFill>
                  <a:srgbClr val="F2502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开发背景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576164" y="814407"/>
            <a:ext cx="2139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>
                <a:solidFill>
                  <a:srgbClr val="7FBA00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Profile</a:t>
            </a:r>
          </a:p>
          <a:p>
            <a:pPr algn="r"/>
            <a:r>
              <a:rPr lang="zh-CN" altLang="en-US" sz="2400" dirty="0">
                <a:solidFill>
                  <a:srgbClr val="7FBA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功能简介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254472" y="4838949"/>
            <a:ext cx="2569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前景展望</a:t>
            </a:r>
            <a:endParaRPr lang="en-US" altLang="zh-CN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r"/>
            <a:r>
              <a:rPr lang="en-US" altLang="zh-CN" sz="4800" dirty="0">
                <a:solidFill>
                  <a:schemeClr val="bg1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Prospect</a:t>
            </a:r>
            <a:endParaRPr lang="zh-CN" altLang="en-US" sz="4800" dirty="0">
              <a:solidFill>
                <a:schemeClr val="bg1"/>
              </a:solidFill>
              <a:latin typeface="Myriad Pro SemiCond" panose="020B0503030403020204" pitchFamily="34" charset="0"/>
              <a:ea typeface="等线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476814" y="4838950"/>
            <a:ext cx="2288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技术实现</a:t>
            </a:r>
            <a:r>
              <a:rPr lang="en-US" altLang="zh-CN" sz="4800" dirty="0">
                <a:solidFill>
                  <a:schemeClr val="bg1"/>
                </a:solidFill>
                <a:latin typeface="Myriad Pro SemiCond" panose="020B0503030403020204" pitchFamily="34" charset="0"/>
                <a:ea typeface="等线" panose="02010600030101010101" pitchFamily="2" charset="-122"/>
              </a:rPr>
              <a:t>Technic</a:t>
            </a:r>
            <a:endParaRPr lang="zh-CN" altLang="en-US" sz="4800" dirty="0">
              <a:solidFill>
                <a:schemeClr val="bg1"/>
              </a:solidFill>
              <a:latin typeface="Myriad Pro SemiCond" panose="020B0503030403020204" pitchFamily="34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4723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940872" y="200234"/>
            <a:ext cx="7481436" cy="804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7FBA00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Profile: </a:t>
            </a:r>
            <a:r>
              <a:rPr lang="zh-CN" altLang="en-US" dirty="0">
                <a:solidFill>
                  <a:srgbClr val="747474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功能</a:t>
            </a:r>
            <a:r>
              <a:rPr lang="en-US" altLang="zh-CN" dirty="0">
                <a:solidFill>
                  <a:srgbClr val="747474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1</a:t>
            </a:r>
            <a:r>
              <a:rPr lang="zh-CN" altLang="en-US" dirty="0">
                <a:solidFill>
                  <a:srgbClr val="747474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：获取图书信息</a:t>
            </a: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179882" y="200234"/>
            <a:ext cx="760990" cy="1281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1500" dirty="0">
                <a:solidFill>
                  <a:srgbClr val="7FBA00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#</a:t>
            </a:r>
            <a:endParaRPr lang="zh-CN" altLang="en-US" sz="11500" dirty="0">
              <a:solidFill>
                <a:srgbClr val="7FBA00"/>
              </a:solidFill>
              <a:latin typeface="Myriad Pro SemiCond" panose="020B0503030403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40872" y="820431"/>
            <a:ext cx="11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FBA00">
                    <a:alpha val="80000"/>
                  </a:srgbClr>
                </a:solidFill>
              </a:rPr>
              <a:t>功能简介</a:t>
            </a:r>
          </a:p>
        </p:txBody>
      </p:sp>
      <p:sp>
        <p:nvSpPr>
          <p:cNvPr id="19" name="矩形: 圆角 18"/>
          <p:cNvSpPr/>
          <p:nvPr/>
        </p:nvSpPr>
        <p:spPr>
          <a:xfrm>
            <a:off x="-800100" y="-3538707"/>
            <a:ext cx="13868399" cy="13868399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EE0E26-6F19-4483-B686-6CEFC09AF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854" y="1189763"/>
            <a:ext cx="7481436" cy="512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52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940872" y="200234"/>
            <a:ext cx="7481436" cy="804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7FBA00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Profile: </a:t>
            </a:r>
            <a:r>
              <a:rPr lang="zh-CN" altLang="en-US" dirty="0">
                <a:solidFill>
                  <a:srgbClr val="747474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功能</a:t>
            </a:r>
            <a:r>
              <a:rPr lang="en-US" altLang="zh-CN" dirty="0">
                <a:solidFill>
                  <a:srgbClr val="747474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2</a:t>
            </a:r>
            <a:r>
              <a:rPr lang="zh-CN" altLang="en-US" dirty="0">
                <a:solidFill>
                  <a:srgbClr val="747474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：知你想要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79882" y="200234"/>
            <a:ext cx="760990" cy="1281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1500" dirty="0">
                <a:solidFill>
                  <a:srgbClr val="7FBA00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#</a:t>
            </a:r>
            <a:endParaRPr lang="zh-CN" altLang="en-US" sz="11500" dirty="0">
              <a:solidFill>
                <a:srgbClr val="7FBA00"/>
              </a:solidFill>
              <a:latin typeface="Myriad Pro SemiCond" panose="020B0503030403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40872" y="820431"/>
            <a:ext cx="11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FBA00">
                    <a:alpha val="80000"/>
                  </a:srgbClr>
                </a:solidFill>
              </a:rPr>
              <a:t>功能简介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DDB988A-5F79-49C6-82B7-FFF995463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419" y="1481345"/>
            <a:ext cx="7247248" cy="45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7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940872" y="200234"/>
            <a:ext cx="7481436" cy="804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7FBA00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Profile: </a:t>
            </a:r>
            <a:r>
              <a:rPr lang="zh-CN" altLang="en-US" dirty="0">
                <a:solidFill>
                  <a:srgbClr val="747474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功能</a:t>
            </a:r>
            <a:r>
              <a:rPr lang="en-US" altLang="zh-CN" dirty="0">
                <a:solidFill>
                  <a:srgbClr val="747474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3</a:t>
            </a:r>
            <a:r>
              <a:rPr lang="zh-CN" altLang="en-US" dirty="0">
                <a:solidFill>
                  <a:srgbClr val="747474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：买借一体化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79882" y="200234"/>
            <a:ext cx="760990" cy="1281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1500" dirty="0">
                <a:solidFill>
                  <a:srgbClr val="7FBA00"/>
                </a:solidFill>
                <a:latin typeface="Myriad Pro SemiCond" panose="020B0503030403020204" pitchFamily="34" charset="0"/>
                <a:ea typeface="+mn-ea"/>
                <a:cs typeface="+mn-ea"/>
                <a:sym typeface="+mn-lt"/>
              </a:rPr>
              <a:t>#</a:t>
            </a:r>
            <a:endParaRPr lang="zh-CN" altLang="en-US" sz="11500" dirty="0">
              <a:solidFill>
                <a:srgbClr val="7FBA00"/>
              </a:solidFill>
              <a:latin typeface="Myriad Pro SemiCond" panose="020B0503030403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40872" y="820431"/>
            <a:ext cx="11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FBA00">
                    <a:alpha val="80000"/>
                  </a:srgbClr>
                </a:solidFill>
              </a:rPr>
              <a:t>功能简介</a:t>
            </a:r>
          </a:p>
        </p:txBody>
      </p:sp>
      <p:pic>
        <p:nvPicPr>
          <p:cNvPr id="8" name="Picture 2" descr="https://timgsa.baidu.com/timg?image&amp;quality=80&amp;size=b9999_10000&amp;sec=1515562059599&amp;di=00245c327788e3932e4b5841c4ca05a4&amp;imgtype=0&amp;src=http%3A%2F%2Fhimg2.huanqiu.com%2Fattachment2010%2F2014%2F1105%2F20141105044317874.jpg">
            <a:extLst>
              <a:ext uri="{FF2B5EF4-FFF2-40B4-BE49-F238E27FC236}">
                <a16:creationId xmlns:a16="http://schemas.microsoft.com/office/drawing/2014/main" id="{8B600284-E060-4B64-A744-07AE62D29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535" y="1475591"/>
            <a:ext cx="3292393" cy="211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timgsa.baidu.com/timg?image&amp;quality=80&amp;size=b9999_10000&amp;sec=1515562092106&amp;di=39868c8b38253a31d6967757b9327f22&amp;imgtype=0&amp;src=http%3A%2F%2Fimg1.gtimg.com%2Fgongyi%2Fpics%2Fhv1%2F8%2F215%2F1441%2F93755858.jpg">
            <a:extLst>
              <a:ext uri="{FF2B5EF4-FFF2-40B4-BE49-F238E27FC236}">
                <a16:creationId xmlns:a16="http://schemas.microsoft.com/office/drawing/2014/main" id="{C21BBB77-909E-4220-9957-913842707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757" y="1374663"/>
            <a:ext cx="3866915" cy="237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timgsa.baidu.com/timg?image&amp;quality=80&amp;size=b9999_10000&amp;sec=1515562125709&amp;di=5c70f553690bb3717a40532ac1ea78f4&amp;imgtype=0&amp;src=http%3A%2F%2Fs6.sinaimg.cn%2Fmw690%2F4895f9ccgx6CVgiUs73c5%26690">
            <a:extLst>
              <a:ext uri="{FF2B5EF4-FFF2-40B4-BE49-F238E27FC236}">
                <a16:creationId xmlns:a16="http://schemas.microsoft.com/office/drawing/2014/main" id="{548DB160-F572-4C2E-96AD-2524F4627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562" y="4058012"/>
            <a:ext cx="3626337" cy="24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s://timgsa.baidu.com/timg?image&amp;quality=80&amp;size=b9999_10000&amp;sec=1515562151295&amp;di=f37863e57b882de20e44eb91ad99f83b&amp;imgtype=0&amp;src=http%3A%2F%2Fwww.9553.com%2Fupload%2Fshouji%2F2015%2F0907%2F20150907110339320.png">
            <a:extLst>
              <a:ext uri="{FF2B5EF4-FFF2-40B4-BE49-F238E27FC236}">
                <a16:creationId xmlns:a16="http://schemas.microsoft.com/office/drawing/2014/main" id="{42BE4495-D590-44D0-B264-A92418637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308" y="4198353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98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SHAPE_SH" val="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SHAPE_SH" val="H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SHAPE_SH" val="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SHAPE_SH" val="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SHAPE_SH" val="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SHAPE_SH" val="H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25022"/>
      </a:accent1>
      <a:accent2>
        <a:srgbClr val="7FBA00"/>
      </a:accent2>
      <a:accent3>
        <a:srgbClr val="01A4EF"/>
      </a:accent3>
      <a:accent4>
        <a:srgbClr val="FFB901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Myriad Pro" panose="020F0302020204030204"/>
        <a:ea typeface="Noto Sans S Chinese Regular"/>
        <a:cs typeface=""/>
      </a:majorFont>
      <a:minorFont>
        <a:latin typeface="Myriad Pro" panose="020F0502020204030204"/>
        <a:ea typeface="Noto Sans S Chinese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F25022"/>
    </a:accent1>
    <a:accent2>
      <a:srgbClr val="7FBA00"/>
    </a:accent2>
    <a:accent3>
      <a:srgbClr val="01A4EF"/>
    </a:accent3>
    <a:accent4>
      <a:srgbClr val="FFB90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F25022"/>
    </a:accent1>
    <a:accent2>
      <a:srgbClr val="7FBA00"/>
    </a:accent2>
    <a:accent3>
      <a:srgbClr val="01A4EF"/>
    </a:accent3>
    <a:accent4>
      <a:srgbClr val="FFB90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F25022"/>
    </a:accent1>
    <a:accent2>
      <a:srgbClr val="7FBA00"/>
    </a:accent2>
    <a:accent3>
      <a:srgbClr val="01A4EF"/>
    </a:accent3>
    <a:accent4>
      <a:srgbClr val="FFB90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F25022"/>
    </a:accent1>
    <a:accent2>
      <a:srgbClr val="7FBA00"/>
    </a:accent2>
    <a:accent3>
      <a:srgbClr val="01A4EF"/>
    </a:accent3>
    <a:accent4>
      <a:srgbClr val="FFB90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F25022"/>
    </a:accent1>
    <a:accent2>
      <a:srgbClr val="7FBA00"/>
    </a:accent2>
    <a:accent3>
      <a:srgbClr val="01A4EF"/>
    </a:accent3>
    <a:accent4>
      <a:srgbClr val="FFB90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F25022"/>
    </a:accent1>
    <a:accent2>
      <a:srgbClr val="7FBA00"/>
    </a:accent2>
    <a:accent3>
      <a:srgbClr val="01A4EF"/>
    </a:accent3>
    <a:accent4>
      <a:srgbClr val="FFB90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F25022"/>
    </a:accent1>
    <a:accent2>
      <a:srgbClr val="7FBA00"/>
    </a:accent2>
    <a:accent3>
      <a:srgbClr val="01A4EF"/>
    </a:accent3>
    <a:accent4>
      <a:srgbClr val="FFB90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F25022"/>
    </a:accent1>
    <a:accent2>
      <a:srgbClr val="7FBA00"/>
    </a:accent2>
    <a:accent3>
      <a:srgbClr val="01A4EF"/>
    </a:accent3>
    <a:accent4>
      <a:srgbClr val="FFB90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</TotalTime>
  <Words>371</Words>
  <Application>Microsoft Office PowerPoint</Application>
  <PresentationFormat>宽屏</PresentationFormat>
  <Paragraphs>138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Myriad Pro</vt:lpstr>
      <vt:lpstr>Myriad Pro SemiCond</vt:lpstr>
      <vt:lpstr>Noto Sans S Chinese Regular</vt:lpstr>
      <vt:lpstr>SimSun-ExtB</vt:lpstr>
      <vt:lpstr>微软雅黑</vt:lpstr>
      <vt:lpstr>方正兰亭黑_GBK</vt:lpstr>
      <vt:lpstr>等线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Background: Needs</vt:lpstr>
      <vt:lpstr>Background: OBJECTIVE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感受技术之美</dc:title>
  <dc:creator>Xuan Kan</dc:creator>
  <cp:lastModifiedBy>yong mao</cp:lastModifiedBy>
  <cp:revision>117</cp:revision>
  <dcterms:created xsi:type="dcterms:W3CDTF">2016-09-07T10:46:59Z</dcterms:created>
  <dcterms:modified xsi:type="dcterms:W3CDTF">2018-01-10T07:18:11Z</dcterms:modified>
</cp:coreProperties>
</file>