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61" r:id="rId2"/>
    <p:sldId id="257" r:id="rId3"/>
    <p:sldId id="258" r:id="rId4"/>
    <p:sldId id="259"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varScale="1">
        <p:scale>
          <a:sx n="68" d="100"/>
          <a:sy n="68" d="100"/>
        </p:scale>
        <p:origin x="145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8" name="7 Başlık"/>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tr-TR"/>
              <a:t>Asıl başlık stili için tıklatın</a:t>
            </a:r>
            <a:endParaRPr kumimoji="0" lang="en-US"/>
          </a:p>
        </p:txBody>
      </p:sp>
      <p:sp>
        <p:nvSpPr>
          <p:cNvPr id="28" name="27 Veri Yer Tutucusu"/>
          <p:cNvSpPr>
            <a:spLocks noGrp="1"/>
          </p:cNvSpPr>
          <p:nvPr>
            <p:ph type="dt" sz="half" idx="10"/>
          </p:nvPr>
        </p:nvSpPr>
        <p:spPr/>
        <p:txBody>
          <a:bodyPr/>
          <a:lstStyle/>
          <a:p>
            <a:fld id="{D9F75050-0E15-4C5B-92B0-66D068882F1F}" type="datetimeFigureOut">
              <a:rPr lang="tr-TR" smtClean="0"/>
              <a:pPr/>
              <a:t>24.06.2020</a:t>
            </a:fld>
            <a:endParaRPr lang="tr-TR"/>
          </a:p>
        </p:txBody>
      </p:sp>
      <p:sp>
        <p:nvSpPr>
          <p:cNvPr id="17" name="16 Altbilgi Yer Tutucusu"/>
          <p:cNvSpPr>
            <a:spLocks noGrp="1"/>
          </p:cNvSpPr>
          <p:nvPr>
            <p:ph type="ftr" sz="quarter" idx="11"/>
          </p:nvPr>
        </p:nvSpPr>
        <p:spPr/>
        <p:txBody>
          <a:bodyPr/>
          <a:lstStyle/>
          <a:p>
            <a:endParaRPr lang="tr-TR"/>
          </a:p>
        </p:txBody>
      </p:sp>
      <p:sp>
        <p:nvSpPr>
          <p:cNvPr id="29" name="2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9" name="8 Alt Başlık"/>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24.06.2020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24.06.2020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24.06.2020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3">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tr-TR"/>
              <a:t>Asıl başlık stili için tıklatın</a:t>
            </a:r>
            <a:endParaRPr kumimoji="0" lang="en-US"/>
          </a:p>
        </p:txBody>
      </p:sp>
      <p:sp>
        <p:nvSpPr>
          <p:cNvPr id="3" name="2 Metin Yer Tutucusu"/>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24.06.2020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a:xfrm>
            <a:off x="7924800" y="6416675"/>
            <a:ext cx="762000" cy="365125"/>
          </a:xfrm>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İçerik Yer Tutucusu"/>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İçerik Yer Tutucusu"/>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24.06.2020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nchor="ctr"/>
          <a:lstStyle>
            <a:lvl1pPr>
              <a:defRPr/>
            </a:lvl1pPr>
          </a:lstStyle>
          <a:p>
            <a:r>
              <a:rPr kumimoji="0" lang="tr-TR"/>
              <a:t>Asıl başlık stili için tıklatın</a:t>
            </a:r>
            <a:endParaRPr kumimoji="0" lang="en-US"/>
          </a:p>
        </p:txBody>
      </p:sp>
      <p:sp>
        <p:nvSpPr>
          <p:cNvPr id="3" name="2 Metin Yer Tutucusu"/>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4" name="3 Metin Yer Tutucusu"/>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5" name="4 İçerik Yer Tutucusu"/>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5 İçerik Yer Tutucusu"/>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6 Veri Yer Tutucusu"/>
          <p:cNvSpPr>
            <a:spLocks noGrp="1"/>
          </p:cNvSpPr>
          <p:nvPr>
            <p:ph type="dt" sz="half" idx="10"/>
          </p:nvPr>
        </p:nvSpPr>
        <p:spPr/>
        <p:txBody>
          <a:bodyPr/>
          <a:lstStyle/>
          <a:p>
            <a:fld id="{D9F75050-0E15-4C5B-92B0-66D068882F1F}" type="datetimeFigureOut">
              <a:rPr lang="tr-TR" smtClean="0"/>
              <a:pPr/>
              <a:t>24.06.2020</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Veri Yer Tutucusu"/>
          <p:cNvSpPr>
            <a:spLocks noGrp="1"/>
          </p:cNvSpPr>
          <p:nvPr>
            <p:ph type="dt" sz="half" idx="10"/>
          </p:nvPr>
        </p:nvSpPr>
        <p:spPr/>
        <p:txBody>
          <a:bodyPr/>
          <a:lstStyle/>
          <a:p>
            <a:fld id="{D9F75050-0E15-4C5B-92B0-66D068882F1F}" type="datetimeFigureOut">
              <a:rPr lang="tr-TR" smtClean="0"/>
              <a:pPr/>
              <a:t>24.06.2020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24.06.2020</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tr-TR"/>
              <a:t>Asıl başlık stili için tıklatın</a:t>
            </a:r>
            <a:endParaRPr kumimoji="0" lang="en-US"/>
          </a:p>
        </p:txBody>
      </p:sp>
      <p:sp>
        <p:nvSpPr>
          <p:cNvPr id="3" name="2 Metin Yer Tutucusu"/>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4" name="3 İçerik Yer Tutucusu"/>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24.06.2020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tr-TR"/>
              <a:t>Asıl başlık stili için tıklatın</a:t>
            </a:r>
            <a:endParaRPr kumimoji="0" lang="en-US"/>
          </a:p>
        </p:txBody>
      </p:sp>
      <p:sp>
        <p:nvSpPr>
          <p:cNvPr id="3" name="2 Resim Yer Tutucusu"/>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tr-TR">
                <a:solidFill>
                  <a:schemeClr val="lt1"/>
                </a:solidFill>
                <a:latin typeface="+mn-lt"/>
                <a:ea typeface="+mn-ea"/>
                <a:cs typeface="+mn-cs"/>
              </a:rPr>
              <a:t>Resim eklemek için simgeyi tıklatın</a:t>
            </a:r>
            <a:endParaRPr kumimoji="0" lang="en-US" dirty="0">
              <a:solidFill>
                <a:schemeClr val="lt1"/>
              </a:solidFill>
              <a:latin typeface="+mn-lt"/>
              <a:ea typeface="+mn-ea"/>
              <a:cs typeface="+mn-cs"/>
            </a:endParaRPr>
          </a:p>
        </p:txBody>
      </p:sp>
      <p:sp>
        <p:nvSpPr>
          <p:cNvPr id="4" name="3 Metin Yer Tutucusu"/>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24.06.2020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tr-TR"/>
              <a:t>Asıl başlık stili için tıklatın</a:t>
            </a:r>
            <a:endParaRPr kumimoji="0" lang="en-US"/>
          </a:p>
        </p:txBody>
      </p:sp>
      <p:sp>
        <p:nvSpPr>
          <p:cNvPr id="13" name="12 Metin Yer Tutucusu"/>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4" name="13 Veri Yer Tutucusu"/>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9F75050-0E15-4C5B-92B0-66D068882F1F}" type="datetimeFigureOut">
              <a:rPr lang="tr-TR" smtClean="0"/>
              <a:pPr/>
              <a:t>24.06.2020</a:t>
            </a:fld>
            <a:endParaRPr lang="tr-TR"/>
          </a:p>
        </p:txBody>
      </p:sp>
      <p:sp>
        <p:nvSpPr>
          <p:cNvPr id="3" name="2 Altbilgi Yer Tutucusu"/>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tr-TR"/>
          </a:p>
        </p:txBody>
      </p:sp>
      <p:sp>
        <p:nvSpPr>
          <p:cNvPr id="23" name="22 Slayt Numarası Yer Tutucusu"/>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1DEFA8C-F947-479F-BE07-76B6B3F80BF1}"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İÇİNDEKİLER</a:t>
            </a:r>
          </a:p>
        </p:txBody>
      </p:sp>
      <p:sp>
        <p:nvSpPr>
          <p:cNvPr id="3" name="2 İçerik Yer Tutucusu"/>
          <p:cNvSpPr>
            <a:spLocks noGrp="1"/>
          </p:cNvSpPr>
          <p:nvPr>
            <p:ph idx="1"/>
          </p:nvPr>
        </p:nvSpPr>
        <p:spPr/>
        <p:txBody>
          <a:bodyPr>
            <a:normAutofit/>
          </a:bodyPr>
          <a:lstStyle/>
          <a:p>
            <a:r>
              <a:rPr lang="tr-TR" sz="2300" dirty="0"/>
              <a:t>İLK GİRİŞTE---------------------------------------------------4</a:t>
            </a:r>
          </a:p>
          <a:p>
            <a:r>
              <a:rPr lang="tr-TR" sz="2300" dirty="0"/>
              <a:t>ADMİN PANELİ KULLANIMI---------------------------5</a:t>
            </a:r>
          </a:p>
          <a:p>
            <a:r>
              <a:rPr lang="tr-TR" sz="2300" dirty="0"/>
              <a:t>KULLANICI PANELİ İŞLEMLERİ-----------------------6</a:t>
            </a:r>
          </a:p>
          <a:p>
            <a:r>
              <a:rPr lang="tr-TR" sz="2300" dirty="0"/>
              <a:t>MALZEME KONTROL-------------------------------------7,8</a:t>
            </a:r>
          </a:p>
          <a:p>
            <a:r>
              <a:rPr lang="tr-TR" sz="2300" dirty="0"/>
              <a:t>KANTAR FİŞİ-------------------------------------------------9,10,11</a:t>
            </a:r>
          </a:p>
          <a:p>
            <a:r>
              <a:rPr lang="tr-TR" sz="2300" dirty="0"/>
              <a:t>YÖNETİCİ PANELİ İŞLEMLERİ-------------------------12</a:t>
            </a:r>
          </a:p>
          <a:p>
            <a:r>
              <a:rPr lang="tr-TR" sz="2300" dirty="0"/>
              <a:t>FİNANSAL-----------------------------------------------------13,14</a:t>
            </a:r>
          </a:p>
          <a:p>
            <a:r>
              <a:rPr lang="tr-TR" sz="2300" dirty="0"/>
              <a:t>MALZEMELER------------------------------------------------15,16</a:t>
            </a:r>
          </a:p>
          <a:p>
            <a:r>
              <a:rPr lang="tr-TR" sz="2300" dirty="0"/>
              <a:t>ŞANTİYE--------------------------------------------------------17,18</a:t>
            </a:r>
          </a:p>
          <a:p>
            <a:r>
              <a:rPr lang="tr-TR" sz="2300" dirty="0"/>
              <a:t>PERSONELLER------------------------------------------------19,20</a:t>
            </a:r>
          </a:p>
          <a:p>
            <a:r>
              <a:rPr lang="tr-TR" sz="2300" dirty="0"/>
              <a:t>RAPOR-----------------------------------------------------------21</a:t>
            </a:r>
          </a:p>
          <a:p>
            <a:endParaRPr lang="tr-TR" sz="2300" dirty="0"/>
          </a:p>
          <a:p>
            <a:endParaRPr lang="tr-TR" sz="2300" dirty="0"/>
          </a:p>
          <a:p>
            <a:endParaRPr lang="tr-TR" sz="2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115196" cy="1162050"/>
          </a:xfrm>
        </p:spPr>
        <p:txBody>
          <a:bodyPr>
            <a:normAutofit/>
          </a:bodyPr>
          <a:lstStyle/>
          <a:p>
            <a:r>
              <a:rPr lang="tr-TR" sz="3000" dirty="0"/>
              <a:t>	YÖNETİCİ PANELİ İŞLEMLERİ</a:t>
            </a:r>
          </a:p>
        </p:txBody>
      </p:sp>
      <p:sp>
        <p:nvSpPr>
          <p:cNvPr id="3" name="2 Metin Yer Tutucusu"/>
          <p:cNvSpPr>
            <a:spLocks noGrp="1"/>
          </p:cNvSpPr>
          <p:nvPr>
            <p:ph type="body" idx="2"/>
          </p:nvPr>
        </p:nvSpPr>
        <p:spPr/>
        <p:txBody>
          <a:bodyPr>
            <a:normAutofit/>
          </a:bodyPr>
          <a:lstStyle/>
          <a:p>
            <a:pPr>
              <a:buFont typeface="Arial" pitchFamily="34" charset="0"/>
              <a:buChar char="•"/>
            </a:pPr>
            <a:r>
              <a:rPr lang="tr-TR" sz="2000" b="1" i="1" dirty="0">
                <a:solidFill>
                  <a:schemeClr val="bg1"/>
                </a:solidFill>
                <a:latin typeface="Adobe Garamond Pro Bold" pitchFamily="18" charset="-94"/>
              </a:rPr>
              <a:t>‘Yönetici girişi’ yapıldıktan sonra sizi bu sayfaya yönlendirir bu sayfada </a:t>
            </a:r>
            <a:r>
              <a:rPr lang="tr-TR" sz="2000" b="1" i="1" dirty="0" err="1">
                <a:solidFill>
                  <a:schemeClr val="bg1"/>
                </a:solidFill>
                <a:latin typeface="Adobe Garamond Pro Bold" pitchFamily="18" charset="-94"/>
              </a:rPr>
              <a:t>yapabilceğiniz</a:t>
            </a:r>
            <a:r>
              <a:rPr lang="tr-TR" sz="2000" b="1" i="1" dirty="0">
                <a:solidFill>
                  <a:schemeClr val="bg1"/>
                </a:solidFill>
                <a:latin typeface="Adobe Garamond Pro Bold" pitchFamily="18" charset="-94"/>
              </a:rPr>
              <a:t> ilgili işlemler:</a:t>
            </a:r>
          </a:p>
          <a:p>
            <a:pPr>
              <a:buFont typeface="Arial" pitchFamily="34" charset="0"/>
              <a:buChar char="•"/>
            </a:pPr>
            <a:r>
              <a:rPr lang="tr-TR" sz="2000" b="1" i="1" dirty="0">
                <a:solidFill>
                  <a:schemeClr val="bg1"/>
                </a:solidFill>
                <a:latin typeface="Adobe Garamond Pro Bold" pitchFamily="18" charset="-94"/>
              </a:rPr>
              <a:t>1-Finansal işlemler</a:t>
            </a:r>
          </a:p>
          <a:p>
            <a:pPr>
              <a:buFont typeface="Arial" pitchFamily="34" charset="0"/>
              <a:buChar char="•"/>
            </a:pPr>
            <a:r>
              <a:rPr lang="tr-TR" sz="2000" b="1" i="1" dirty="0">
                <a:solidFill>
                  <a:schemeClr val="bg1"/>
                </a:solidFill>
                <a:latin typeface="Adobe Garamond Pro Bold" pitchFamily="18" charset="-94"/>
              </a:rPr>
              <a:t>2-Malzemeler</a:t>
            </a:r>
          </a:p>
          <a:p>
            <a:pPr>
              <a:buFont typeface="Arial" pitchFamily="34" charset="0"/>
              <a:buChar char="•"/>
            </a:pPr>
            <a:r>
              <a:rPr lang="tr-TR" sz="2000" b="1" i="1" dirty="0">
                <a:solidFill>
                  <a:schemeClr val="bg1"/>
                </a:solidFill>
                <a:latin typeface="Adobe Garamond Pro Bold" pitchFamily="18" charset="-94"/>
              </a:rPr>
              <a:t>3-Firmalar</a:t>
            </a:r>
          </a:p>
          <a:p>
            <a:pPr>
              <a:buFont typeface="Arial" pitchFamily="34" charset="0"/>
              <a:buChar char="•"/>
            </a:pPr>
            <a:r>
              <a:rPr lang="tr-TR" sz="2000" b="1" i="1" dirty="0">
                <a:solidFill>
                  <a:schemeClr val="bg1"/>
                </a:solidFill>
                <a:latin typeface="Adobe Garamond Pro Bold" pitchFamily="18" charset="-94"/>
              </a:rPr>
              <a:t>4-Şantiyeler</a:t>
            </a:r>
          </a:p>
          <a:p>
            <a:pPr>
              <a:buFont typeface="Arial" pitchFamily="34" charset="0"/>
              <a:buChar char="•"/>
            </a:pPr>
            <a:r>
              <a:rPr lang="tr-TR" sz="2000" b="1" i="1" dirty="0">
                <a:solidFill>
                  <a:schemeClr val="bg1"/>
                </a:solidFill>
                <a:latin typeface="Adobe Garamond Pro Bold" pitchFamily="18" charset="-94"/>
              </a:rPr>
              <a:t>5-Personeller</a:t>
            </a:r>
          </a:p>
          <a:p>
            <a:pPr>
              <a:buFont typeface="Arial" pitchFamily="34" charset="0"/>
              <a:buChar char="•"/>
            </a:pPr>
            <a:r>
              <a:rPr lang="tr-TR" sz="2000" b="1" i="1" dirty="0">
                <a:solidFill>
                  <a:schemeClr val="bg1"/>
                </a:solidFill>
                <a:latin typeface="Adobe Garamond Pro Bold" pitchFamily="18" charset="-94"/>
              </a:rPr>
              <a:t>6-Rapor</a:t>
            </a:r>
          </a:p>
        </p:txBody>
      </p:sp>
      <p:pic>
        <p:nvPicPr>
          <p:cNvPr id="5" name="4 İçerik Yer Tutucusu" descr="yönetici panel.png"/>
          <p:cNvPicPr>
            <a:picLocks noGrp="1" noChangeAspect="1"/>
          </p:cNvPicPr>
          <p:nvPr>
            <p:ph sz="half" idx="1"/>
          </p:nvPr>
        </p:nvPicPr>
        <p:blipFill>
          <a:blip r:embed="rId2"/>
          <a:stretch>
            <a:fillRect/>
          </a:stretch>
        </p:blipFill>
        <p:spPr>
          <a:xfrm>
            <a:off x="3575050" y="1714488"/>
            <a:ext cx="5426106" cy="421484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186766" cy="1162050"/>
          </a:xfrm>
        </p:spPr>
        <p:txBody>
          <a:bodyPr>
            <a:normAutofit/>
          </a:bodyPr>
          <a:lstStyle/>
          <a:p>
            <a:r>
              <a:rPr lang="tr-TR" sz="3000" dirty="0"/>
              <a:t>FİNANSAL</a:t>
            </a:r>
          </a:p>
        </p:txBody>
      </p:sp>
      <p:sp>
        <p:nvSpPr>
          <p:cNvPr id="3" name="2 Metin Yer Tutucusu"/>
          <p:cNvSpPr>
            <a:spLocks noGrp="1"/>
          </p:cNvSpPr>
          <p:nvPr>
            <p:ph type="body" idx="2"/>
          </p:nvPr>
        </p:nvSpPr>
        <p:spPr/>
        <p:txBody>
          <a:bodyPr>
            <a:normAutofit/>
          </a:bodyPr>
          <a:lstStyle/>
          <a:p>
            <a:pPr>
              <a:buFont typeface="Arial" pitchFamily="34" charset="0"/>
              <a:buChar char="•"/>
            </a:pPr>
            <a:r>
              <a:rPr lang="tr-TR" sz="2000" b="1" i="1" dirty="0">
                <a:solidFill>
                  <a:schemeClr val="bg1"/>
                </a:solidFill>
                <a:latin typeface="Adobe Garamond Pro Bold" pitchFamily="18" charset="-94"/>
              </a:rPr>
              <a:t>‘Finansal’ Butonuna tıkladıktan sonra bu sayfaya yönlendirir.bu sayfa muhasebe sistemine göre düzenlenmiştir.</a:t>
            </a:r>
          </a:p>
          <a:p>
            <a:pPr>
              <a:buFont typeface="Arial" pitchFamily="34" charset="0"/>
              <a:buChar char="•"/>
            </a:pPr>
            <a:endParaRPr lang="tr-TR" sz="2000" b="1" i="1" dirty="0">
              <a:solidFill>
                <a:schemeClr val="bg1"/>
              </a:solidFill>
              <a:latin typeface="Adobe Garamond Pro Bold" pitchFamily="18" charset="-94"/>
            </a:endParaRPr>
          </a:p>
          <a:p>
            <a:pPr>
              <a:buFont typeface="Arial" pitchFamily="34" charset="0"/>
              <a:buChar char="•"/>
            </a:pPr>
            <a:r>
              <a:rPr lang="tr-TR" sz="2000" b="1" i="1" dirty="0">
                <a:solidFill>
                  <a:schemeClr val="bg1"/>
                </a:solidFill>
                <a:latin typeface="Adobe Garamond Pro Bold" pitchFamily="18" charset="-94"/>
              </a:rPr>
              <a:t>Bu sayfadan verileri çekebilir,Finansal kayıt ekleyebilir ve yanlış eklediğiniz sadece SON </a:t>
            </a:r>
            <a:r>
              <a:rPr lang="tr-TR" sz="2000" b="1" i="1" dirty="0" err="1">
                <a:solidFill>
                  <a:schemeClr val="bg1"/>
                </a:solidFill>
                <a:latin typeface="Adobe Garamond Pro Bold" pitchFamily="18" charset="-94"/>
              </a:rPr>
              <a:t>kayıtı</a:t>
            </a:r>
            <a:r>
              <a:rPr lang="tr-TR" sz="2000" b="1" i="1" dirty="0">
                <a:solidFill>
                  <a:schemeClr val="bg1"/>
                </a:solidFill>
                <a:latin typeface="Adobe Garamond Pro Bold" pitchFamily="18" charset="-94"/>
              </a:rPr>
              <a:t> silebilirsiniz.Verileri korumak için böyle bir işlem tercih edilmiştir</a:t>
            </a:r>
          </a:p>
        </p:txBody>
      </p:sp>
      <p:pic>
        <p:nvPicPr>
          <p:cNvPr id="5" name="4 İçerik Yer Tutucusu" descr="finansal görünüş.png"/>
          <p:cNvPicPr>
            <a:picLocks noGrp="1" noChangeAspect="1"/>
          </p:cNvPicPr>
          <p:nvPr>
            <p:ph sz="half" idx="1"/>
          </p:nvPr>
        </p:nvPicPr>
        <p:blipFill>
          <a:blip r:embed="rId2"/>
          <a:stretch>
            <a:fillRect/>
          </a:stretch>
        </p:blipFill>
        <p:spPr>
          <a:xfrm>
            <a:off x="3575050" y="1571612"/>
            <a:ext cx="5354668" cy="35719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58204" cy="1162050"/>
          </a:xfrm>
        </p:spPr>
        <p:txBody>
          <a:bodyPr>
            <a:normAutofit/>
          </a:bodyPr>
          <a:lstStyle/>
          <a:p>
            <a:r>
              <a:rPr lang="tr-TR" sz="3000" dirty="0"/>
              <a:t>FİNANSAL- </a:t>
            </a:r>
            <a:r>
              <a:rPr lang="tr-TR" sz="3000" dirty="0">
                <a:solidFill>
                  <a:srgbClr val="92D050"/>
                </a:solidFill>
              </a:rPr>
              <a:t>FİNANSAL</a:t>
            </a:r>
            <a:r>
              <a:rPr lang="tr-TR" sz="3000" dirty="0"/>
              <a:t> </a:t>
            </a:r>
            <a:r>
              <a:rPr lang="tr-TR" sz="3000" dirty="0">
                <a:solidFill>
                  <a:srgbClr val="92D050"/>
                </a:solidFill>
              </a:rPr>
              <a:t>KAYIT EKLE</a:t>
            </a:r>
          </a:p>
        </p:txBody>
      </p:sp>
      <p:sp>
        <p:nvSpPr>
          <p:cNvPr id="3" name="2 Metin Yer Tutucusu"/>
          <p:cNvSpPr>
            <a:spLocks noGrp="1"/>
          </p:cNvSpPr>
          <p:nvPr>
            <p:ph type="body" idx="2"/>
          </p:nvPr>
        </p:nvSpPr>
        <p:spPr/>
        <p:txBody>
          <a:bodyPr/>
          <a:lstStyle/>
          <a:p>
            <a:r>
              <a:rPr lang="tr-TR" dirty="0">
                <a:solidFill>
                  <a:schemeClr val="bg1"/>
                </a:solidFill>
                <a:latin typeface="Adobe Garamond Pro Bold" pitchFamily="18" charset="-94"/>
              </a:rPr>
              <a:t>Finansal kayıt ekle kısmında muhasebe  temelleri örnek alınmıştır kişi </a:t>
            </a:r>
          </a:p>
          <a:p>
            <a:endParaRPr lang="tr-TR" dirty="0">
              <a:solidFill>
                <a:schemeClr val="bg1"/>
              </a:solidFill>
              <a:latin typeface="Adobe Garamond Pro Bold" pitchFamily="18" charset="-94"/>
            </a:endParaRPr>
          </a:p>
          <a:p>
            <a:r>
              <a:rPr lang="tr-TR" dirty="0">
                <a:solidFill>
                  <a:schemeClr val="bg1"/>
                </a:solidFill>
                <a:latin typeface="Adobe Garamond Pro Bold" pitchFamily="18" charset="-94"/>
              </a:rPr>
              <a:t>Tarihi</a:t>
            </a:r>
          </a:p>
          <a:p>
            <a:r>
              <a:rPr lang="tr-TR" dirty="0">
                <a:solidFill>
                  <a:schemeClr val="bg1"/>
                </a:solidFill>
                <a:latin typeface="Adobe Garamond Pro Bold" pitchFamily="18" charset="-94"/>
              </a:rPr>
              <a:t>Açıklamayı</a:t>
            </a:r>
          </a:p>
          <a:p>
            <a:r>
              <a:rPr lang="tr-TR" dirty="0">
                <a:solidFill>
                  <a:schemeClr val="bg1"/>
                </a:solidFill>
                <a:latin typeface="Adobe Garamond Pro Bold" pitchFamily="18" charset="-94"/>
              </a:rPr>
              <a:t>Borç ya da alacak </a:t>
            </a:r>
          </a:p>
          <a:p>
            <a:endParaRPr lang="tr-TR" dirty="0">
              <a:solidFill>
                <a:schemeClr val="bg1"/>
              </a:solidFill>
              <a:latin typeface="Adobe Garamond Pro Bold" pitchFamily="18" charset="-94"/>
            </a:endParaRPr>
          </a:p>
          <a:p>
            <a:r>
              <a:rPr lang="tr-TR" dirty="0">
                <a:solidFill>
                  <a:schemeClr val="bg1"/>
                </a:solidFill>
                <a:latin typeface="Adobe Garamond Pro Bold" pitchFamily="18" charset="-94"/>
              </a:rPr>
              <a:t>Girilir ve Verileri kaydet butonuna basılır.Muhasebeye uygun olması bakımından kişi sadece borç ya da alacağa tıklayabilir.Eğer 2’sinede tıklamaya çalışırsa biri atar.Programda denenince daha net anlaşılacaktır.</a:t>
            </a:r>
          </a:p>
          <a:p>
            <a:endParaRPr lang="tr-TR" dirty="0">
              <a:solidFill>
                <a:schemeClr val="bg1"/>
              </a:solidFill>
              <a:latin typeface="Adobe Garamond Pro Bold" pitchFamily="18" charset="-94"/>
            </a:endParaRPr>
          </a:p>
          <a:p>
            <a:r>
              <a:rPr lang="tr-TR" dirty="0">
                <a:solidFill>
                  <a:schemeClr val="bg1"/>
                </a:solidFill>
                <a:latin typeface="Adobe Garamond Pro Bold" pitchFamily="18" charset="-94"/>
              </a:rPr>
              <a:t>Yanlış bilgiler girilmesi bakımından sadece son kayıt silinir.Muhasebe geçmiş tarihlerin dahil tutulması gereken bir alandır çünkü.</a:t>
            </a:r>
          </a:p>
        </p:txBody>
      </p:sp>
      <p:pic>
        <p:nvPicPr>
          <p:cNvPr id="9" name="8 İçerik Yer Tutucusu" descr="finansal kayit ekle gif.gif"/>
          <p:cNvPicPr>
            <a:picLocks noGrp="1" noChangeAspect="1"/>
          </p:cNvPicPr>
          <p:nvPr>
            <p:ph sz="half" idx="1"/>
          </p:nvPr>
        </p:nvPicPr>
        <p:blipFill>
          <a:blip r:embed="rId2"/>
          <a:stretch>
            <a:fillRect/>
          </a:stretch>
        </p:blipFill>
        <p:spPr>
          <a:xfrm>
            <a:off x="3929058" y="2214554"/>
            <a:ext cx="3944943" cy="297975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0"/>
            <a:ext cx="8115328" cy="1162050"/>
          </a:xfrm>
        </p:spPr>
        <p:txBody>
          <a:bodyPr/>
          <a:lstStyle/>
          <a:p>
            <a:r>
              <a:rPr lang="tr-TR" sz="2400" dirty="0"/>
              <a:t>			MALZEMELER</a:t>
            </a:r>
            <a:endParaRPr lang="tr-TR" dirty="0"/>
          </a:p>
        </p:txBody>
      </p:sp>
      <p:sp>
        <p:nvSpPr>
          <p:cNvPr id="3" name="2 Metin Yer Tutucusu"/>
          <p:cNvSpPr>
            <a:spLocks noGrp="1"/>
          </p:cNvSpPr>
          <p:nvPr>
            <p:ph type="body" idx="2"/>
          </p:nvPr>
        </p:nvSpPr>
        <p:spPr/>
        <p:txBody>
          <a:bodyPr/>
          <a:lstStyle/>
          <a:p>
            <a:r>
              <a:rPr lang="tr-TR" dirty="0" err="1">
                <a:solidFill>
                  <a:schemeClr val="bg1"/>
                </a:solidFill>
                <a:latin typeface="Adobe Garamond Pro Bold" pitchFamily="18" charset="-94"/>
              </a:rPr>
              <a:t>Malzemee</a:t>
            </a:r>
            <a:r>
              <a:rPr lang="tr-TR" dirty="0">
                <a:solidFill>
                  <a:schemeClr val="bg1"/>
                </a:solidFill>
                <a:latin typeface="Adobe Garamond Pro Bold" pitchFamily="18" charset="-94"/>
              </a:rPr>
              <a:t> menüsünde 3 buton vardır ve 3 butonun ayrı ayrı işlevi vardı</a:t>
            </a:r>
          </a:p>
          <a:p>
            <a:endParaRPr lang="tr-TR" dirty="0">
              <a:solidFill>
                <a:schemeClr val="bg1"/>
              </a:solidFill>
              <a:latin typeface="Adobe Garamond Pro Bold" pitchFamily="18" charset="-94"/>
            </a:endParaRPr>
          </a:p>
          <a:p>
            <a:r>
              <a:rPr lang="tr-TR" dirty="0">
                <a:solidFill>
                  <a:schemeClr val="bg1"/>
                </a:solidFill>
                <a:latin typeface="Adobe Garamond Pro Bold" pitchFamily="18" charset="-94"/>
              </a:rPr>
              <a:t>Veri çek:Malzemelerle ilgili verileri önünüze getirir</a:t>
            </a:r>
          </a:p>
          <a:p>
            <a:endParaRPr lang="tr-TR" dirty="0">
              <a:solidFill>
                <a:schemeClr val="bg1"/>
              </a:solidFill>
              <a:latin typeface="Adobe Garamond Pro Bold" pitchFamily="18" charset="-94"/>
            </a:endParaRPr>
          </a:p>
          <a:p>
            <a:r>
              <a:rPr lang="tr-TR" dirty="0">
                <a:solidFill>
                  <a:schemeClr val="bg1"/>
                </a:solidFill>
                <a:latin typeface="Adobe Garamond Pro Bold" pitchFamily="18" charset="-94"/>
              </a:rPr>
              <a:t>Malzeme Sil:Girilen bilgiler dahilinde belli malzemeyi siler</a:t>
            </a:r>
          </a:p>
          <a:p>
            <a:endParaRPr lang="tr-TR" dirty="0">
              <a:solidFill>
                <a:schemeClr val="bg1"/>
              </a:solidFill>
              <a:latin typeface="Adobe Garamond Pro Bold" pitchFamily="18" charset="-94"/>
            </a:endParaRPr>
          </a:p>
          <a:p>
            <a:r>
              <a:rPr lang="tr-TR" dirty="0">
                <a:solidFill>
                  <a:schemeClr val="bg1"/>
                </a:solidFill>
                <a:latin typeface="Adobe Garamond Pro Bold" pitchFamily="18" charset="-94"/>
              </a:rPr>
              <a:t>Malzeme ekle:Girilen bilgiler dahilinde yeni malzemeyi ekler</a:t>
            </a:r>
          </a:p>
        </p:txBody>
      </p:sp>
      <p:pic>
        <p:nvPicPr>
          <p:cNvPr id="5" name="4 İçerik Yer Tutucusu" descr="malzemeler menü.png"/>
          <p:cNvPicPr>
            <a:picLocks noGrp="1" noChangeAspect="1"/>
          </p:cNvPicPr>
          <p:nvPr>
            <p:ph sz="half" idx="1"/>
          </p:nvPr>
        </p:nvPicPr>
        <p:blipFill>
          <a:blip r:embed="rId2"/>
          <a:stretch>
            <a:fillRect/>
          </a:stretch>
        </p:blipFill>
        <p:spPr>
          <a:xfrm>
            <a:off x="3575050" y="1714488"/>
            <a:ext cx="5111750" cy="378621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14290"/>
            <a:ext cx="7615262" cy="792182"/>
          </a:xfrm>
        </p:spPr>
        <p:txBody>
          <a:bodyPr>
            <a:normAutofit/>
          </a:bodyPr>
          <a:lstStyle/>
          <a:p>
            <a:r>
              <a:rPr lang="tr-TR" sz="3000" dirty="0"/>
              <a:t>FİNANSAL- </a:t>
            </a:r>
            <a:r>
              <a:rPr lang="tr-TR" sz="3000" dirty="0">
                <a:solidFill>
                  <a:srgbClr val="92D050"/>
                </a:solidFill>
              </a:rPr>
              <a:t>MALZEME</a:t>
            </a:r>
            <a:r>
              <a:rPr lang="tr-TR" sz="3000" dirty="0"/>
              <a:t> </a:t>
            </a:r>
            <a:r>
              <a:rPr lang="tr-TR" sz="3000" dirty="0">
                <a:solidFill>
                  <a:srgbClr val="92D050"/>
                </a:solidFill>
              </a:rPr>
              <a:t>KAYIT EKLE</a:t>
            </a:r>
            <a:endParaRPr lang="tr-TR" sz="3000" dirty="0"/>
          </a:p>
        </p:txBody>
      </p:sp>
      <p:sp>
        <p:nvSpPr>
          <p:cNvPr id="3" name="2 Metin Yer Tutucusu"/>
          <p:cNvSpPr>
            <a:spLocks noGrp="1"/>
          </p:cNvSpPr>
          <p:nvPr>
            <p:ph type="body" idx="2"/>
          </p:nvPr>
        </p:nvSpPr>
        <p:spPr>
          <a:xfrm>
            <a:off x="500034" y="2143116"/>
            <a:ext cx="3008313" cy="3101965"/>
          </a:xfrm>
        </p:spPr>
        <p:txBody>
          <a:bodyPr>
            <a:normAutofit/>
          </a:bodyPr>
          <a:lstStyle/>
          <a:p>
            <a:r>
              <a:rPr lang="tr-TR" sz="2000" dirty="0">
                <a:solidFill>
                  <a:schemeClr val="bg1"/>
                </a:solidFill>
                <a:latin typeface="Adobe Garamond Pro Bold" pitchFamily="18" charset="-94"/>
              </a:rPr>
              <a:t>Eklenecek malzemenin;</a:t>
            </a:r>
          </a:p>
          <a:p>
            <a:endParaRPr lang="tr-TR" sz="2000" dirty="0">
              <a:solidFill>
                <a:schemeClr val="bg1"/>
              </a:solidFill>
              <a:latin typeface="Adobe Garamond Pro Bold" pitchFamily="18" charset="-94"/>
            </a:endParaRPr>
          </a:p>
          <a:p>
            <a:r>
              <a:rPr lang="tr-TR" sz="2000" dirty="0">
                <a:solidFill>
                  <a:schemeClr val="bg1"/>
                </a:solidFill>
                <a:latin typeface="Adobe Garamond Pro Bold" pitchFamily="18" charset="-94"/>
              </a:rPr>
              <a:t>İsimi,Türü,Birim fiyatı girilir ve Firması seçilir ve ekle butonuna basılır</a:t>
            </a:r>
          </a:p>
        </p:txBody>
      </p:sp>
      <p:pic>
        <p:nvPicPr>
          <p:cNvPr id="5" name="4 İçerik Yer Tutucusu" descr="malzeme ekle.png"/>
          <p:cNvPicPr>
            <a:picLocks noGrp="1" noChangeAspect="1"/>
          </p:cNvPicPr>
          <p:nvPr>
            <p:ph sz="half" idx="1"/>
          </p:nvPr>
        </p:nvPicPr>
        <p:blipFill>
          <a:blip r:embed="rId2"/>
          <a:stretch>
            <a:fillRect/>
          </a:stretch>
        </p:blipFill>
        <p:spPr>
          <a:xfrm>
            <a:off x="4000496" y="1714488"/>
            <a:ext cx="4127754" cy="335758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428604"/>
            <a:ext cx="7358114" cy="720744"/>
          </a:xfrm>
        </p:spPr>
        <p:txBody>
          <a:bodyPr/>
          <a:lstStyle/>
          <a:p>
            <a:r>
              <a:rPr lang="tr-TR" sz="3000" dirty="0"/>
              <a:t>ŞANTİYE</a:t>
            </a:r>
          </a:p>
        </p:txBody>
      </p:sp>
      <p:sp>
        <p:nvSpPr>
          <p:cNvPr id="3" name="2 Metin Yer Tutucusu"/>
          <p:cNvSpPr>
            <a:spLocks noGrp="1"/>
          </p:cNvSpPr>
          <p:nvPr>
            <p:ph type="body" idx="2"/>
          </p:nvPr>
        </p:nvSpPr>
        <p:spPr/>
        <p:txBody>
          <a:bodyPr>
            <a:normAutofit/>
          </a:bodyPr>
          <a:lstStyle/>
          <a:p>
            <a:r>
              <a:rPr lang="tr-TR" sz="2000" dirty="0">
                <a:solidFill>
                  <a:schemeClr val="bg1"/>
                </a:solidFill>
                <a:latin typeface="Adobe Garamond Pro Bold" pitchFamily="18" charset="-94"/>
              </a:rPr>
              <a:t>Şantiye menüsünde istediğimiz şantiyenin bilgisinin almak için aşağı doğru inen kutuya tıklarız ve bilgilerini istediğimiz şantiyeyi seçeriz.Bilgiler aşağıdaki tablomuza gelir.</a:t>
            </a:r>
          </a:p>
          <a:p>
            <a:endParaRPr lang="tr-TR" sz="2000" dirty="0">
              <a:solidFill>
                <a:schemeClr val="bg1"/>
              </a:solidFill>
              <a:latin typeface="Adobe Garamond Pro Bold" pitchFamily="18" charset="-94"/>
            </a:endParaRPr>
          </a:p>
          <a:p>
            <a:endParaRPr lang="tr-TR" sz="2000" dirty="0">
              <a:solidFill>
                <a:schemeClr val="bg1"/>
              </a:solidFill>
              <a:latin typeface="Adobe Garamond Pro Bold" pitchFamily="18" charset="-94"/>
            </a:endParaRPr>
          </a:p>
        </p:txBody>
      </p:sp>
      <p:pic>
        <p:nvPicPr>
          <p:cNvPr id="5" name="4 İçerik Yer Tutucusu" descr="şantiye menü.png"/>
          <p:cNvPicPr>
            <a:picLocks noGrp="1" noChangeAspect="1"/>
          </p:cNvPicPr>
          <p:nvPr>
            <p:ph sz="half" idx="1"/>
          </p:nvPr>
        </p:nvPicPr>
        <p:blipFill>
          <a:blip r:embed="rId2"/>
          <a:stretch>
            <a:fillRect/>
          </a:stretch>
        </p:blipFill>
        <p:spPr>
          <a:xfrm>
            <a:off x="3575050" y="1785926"/>
            <a:ext cx="5111750" cy="3357585"/>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428604"/>
            <a:ext cx="8072494" cy="649306"/>
          </a:xfrm>
        </p:spPr>
        <p:txBody>
          <a:bodyPr>
            <a:normAutofit/>
          </a:bodyPr>
          <a:lstStyle/>
          <a:p>
            <a:r>
              <a:rPr lang="tr-TR" sz="3000" dirty="0"/>
              <a:t>ŞANTİYE- </a:t>
            </a:r>
            <a:r>
              <a:rPr lang="tr-TR" sz="3000" dirty="0">
                <a:solidFill>
                  <a:srgbClr val="92D050"/>
                </a:solidFill>
              </a:rPr>
              <a:t>ŞANTİYE EKLE</a:t>
            </a:r>
            <a:endParaRPr lang="tr-TR" sz="3000" dirty="0"/>
          </a:p>
        </p:txBody>
      </p:sp>
      <p:sp>
        <p:nvSpPr>
          <p:cNvPr id="3" name="2 Metin Yer Tutucusu"/>
          <p:cNvSpPr>
            <a:spLocks noGrp="1"/>
          </p:cNvSpPr>
          <p:nvPr>
            <p:ph type="body" idx="2"/>
          </p:nvPr>
        </p:nvSpPr>
        <p:spPr/>
        <p:txBody>
          <a:bodyPr>
            <a:normAutofit/>
          </a:bodyPr>
          <a:lstStyle/>
          <a:p>
            <a:r>
              <a:rPr lang="tr-TR" sz="2000" dirty="0">
                <a:solidFill>
                  <a:schemeClr val="bg1"/>
                </a:solidFill>
                <a:latin typeface="Adobe Garamond Pro Bold" pitchFamily="18" charset="-94"/>
              </a:rPr>
              <a:t>Eklenmek istenen şantiyenin isimi,adresi,başlangıç ve bitiş tarihleri girilir ve ekle butonuna basılır.</a:t>
            </a:r>
          </a:p>
        </p:txBody>
      </p:sp>
      <p:pic>
        <p:nvPicPr>
          <p:cNvPr id="5" name="4 İçerik Yer Tutucusu" descr="şantiye ekle.png"/>
          <p:cNvPicPr>
            <a:picLocks noGrp="1" noChangeAspect="1"/>
          </p:cNvPicPr>
          <p:nvPr>
            <p:ph sz="half" idx="1"/>
          </p:nvPr>
        </p:nvPicPr>
        <p:blipFill>
          <a:blip r:embed="rId2"/>
          <a:stretch>
            <a:fillRect/>
          </a:stretch>
        </p:blipFill>
        <p:spPr>
          <a:xfrm>
            <a:off x="4572000" y="1714488"/>
            <a:ext cx="3929090" cy="3429024"/>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500042"/>
            <a:ext cx="7715304" cy="649306"/>
          </a:xfrm>
        </p:spPr>
        <p:txBody>
          <a:bodyPr>
            <a:normAutofit/>
          </a:bodyPr>
          <a:lstStyle/>
          <a:p>
            <a:r>
              <a:rPr lang="tr-TR" sz="3000" dirty="0"/>
              <a:t>PERSONELLER</a:t>
            </a:r>
          </a:p>
        </p:txBody>
      </p:sp>
      <p:sp>
        <p:nvSpPr>
          <p:cNvPr id="3" name="2 Metin Yer Tutucusu"/>
          <p:cNvSpPr>
            <a:spLocks noGrp="1"/>
          </p:cNvSpPr>
          <p:nvPr>
            <p:ph type="body" idx="2"/>
          </p:nvPr>
        </p:nvSpPr>
        <p:spPr/>
        <p:txBody>
          <a:bodyPr/>
          <a:lstStyle/>
          <a:p>
            <a:r>
              <a:rPr lang="tr-TR" sz="2000" dirty="0">
                <a:solidFill>
                  <a:schemeClr val="bg1"/>
                </a:solidFill>
                <a:latin typeface="Adobe Garamond Pro Bold" pitchFamily="18" charset="-94"/>
              </a:rPr>
              <a:t>Personel menüsünde bütün personellerin verisini almak için ‘Veri çek’ butonuna basılır.</a:t>
            </a:r>
          </a:p>
          <a:p>
            <a:endParaRPr lang="tr-TR" sz="2000" dirty="0">
              <a:solidFill>
                <a:schemeClr val="bg1"/>
              </a:solidFill>
              <a:latin typeface="Adobe Garamond Pro Bold" pitchFamily="18" charset="-94"/>
            </a:endParaRPr>
          </a:p>
          <a:p>
            <a:r>
              <a:rPr lang="tr-TR" sz="2000" dirty="0">
                <a:solidFill>
                  <a:schemeClr val="bg1"/>
                </a:solidFill>
                <a:latin typeface="Adobe Garamond Pro Bold" pitchFamily="18" charset="-94"/>
              </a:rPr>
              <a:t>Bu panelde 3 işlev vardır bunlar;</a:t>
            </a:r>
          </a:p>
          <a:p>
            <a:r>
              <a:rPr lang="tr-TR" sz="2000" dirty="0">
                <a:solidFill>
                  <a:schemeClr val="bg1"/>
                </a:solidFill>
                <a:latin typeface="Adobe Garamond Pro Bold" pitchFamily="18" charset="-94"/>
              </a:rPr>
              <a:t>Veri Çek</a:t>
            </a:r>
          </a:p>
          <a:p>
            <a:r>
              <a:rPr lang="tr-TR" sz="2000" dirty="0">
                <a:solidFill>
                  <a:schemeClr val="bg1"/>
                </a:solidFill>
                <a:latin typeface="Adobe Garamond Pro Bold" pitchFamily="18" charset="-94"/>
              </a:rPr>
              <a:t>Personel Sil</a:t>
            </a:r>
          </a:p>
          <a:p>
            <a:r>
              <a:rPr lang="tr-TR" sz="2000" dirty="0">
                <a:solidFill>
                  <a:schemeClr val="bg1"/>
                </a:solidFill>
                <a:latin typeface="Adobe Garamond Pro Bold" pitchFamily="18" charset="-94"/>
              </a:rPr>
              <a:t>Personel Ekle</a:t>
            </a:r>
          </a:p>
          <a:p>
            <a:endParaRPr lang="tr-TR" dirty="0">
              <a:solidFill>
                <a:schemeClr val="bg1"/>
              </a:solidFill>
              <a:latin typeface="Adobe Garamond Pro Bold" pitchFamily="18" charset="-94"/>
            </a:endParaRPr>
          </a:p>
          <a:p>
            <a:endParaRPr lang="tr-TR" dirty="0">
              <a:solidFill>
                <a:schemeClr val="bg1"/>
              </a:solidFill>
              <a:latin typeface="Adobe Garamond Pro Bold" pitchFamily="18" charset="-94"/>
            </a:endParaRPr>
          </a:p>
          <a:p>
            <a:endParaRPr lang="tr-TR" dirty="0"/>
          </a:p>
        </p:txBody>
      </p:sp>
      <p:pic>
        <p:nvPicPr>
          <p:cNvPr id="5" name="4 İçerik Yer Tutucusu" descr="personeller menü.png"/>
          <p:cNvPicPr>
            <a:picLocks noGrp="1" noChangeAspect="1"/>
          </p:cNvPicPr>
          <p:nvPr>
            <p:ph sz="half" idx="1"/>
          </p:nvPr>
        </p:nvPicPr>
        <p:blipFill>
          <a:blip r:embed="rId2"/>
          <a:stretch>
            <a:fillRect/>
          </a:stretch>
        </p:blipFill>
        <p:spPr>
          <a:xfrm>
            <a:off x="3575050" y="2214554"/>
            <a:ext cx="5111750" cy="2786082"/>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428604"/>
            <a:ext cx="6500858" cy="649306"/>
          </a:xfrm>
        </p:spPr>
        <p:txBody>
          <a:bodyPr>
            <a:normAutofit/>
          </a:bodyPr>
          <a:lstStyle/>
          <a:p>
            <a:r>
              <a:rPr lang="tr-TR" sz="3000" dirty="0"/>
              <a:t>PERSONELLER-</a:t>
            </a:r>
            <a:r>
              <a:rPr lang="tr-TR" sz="3000" dirty="0">
                <a:solidFill>
                  <a:srgbClr val="92D050"/>
                </a:solidFill>
              </a:rPr>
              <a:t>PERSONEL EKLE</a:t>
            </a:r>
            <a:endParaRPr lang="tr-TR" sz="3000" dirty="0"/>
          </a:p>
        </p:txBody>
      </p:sp>
      <p:sp>
        <p:nvSpPr>
          <p:cNvPr id="3" name="2 Metin Yer Tutucusu"/>
          <p:cNvSpPr>
            <a:spLocks noGrp="1"/>
          </p:cNvSpPr>
          <p:nvPr>
            <p:ph type="body" idx="2"/>
          </p:nvPr>
        </p:nvSpPr>
        <p:spPr/>
        <p:txBody>
          <a:bodyPr>
            <a:normAutofit/>
          </a:bodyPr>
          <a:lstStyle/>
          <a:p>
            <a:r>
              <a:rPr lang="tr-TR" sz="2000" dirty="0">
                <a:solidFill>
                  <a:schemeClr val="bg1"/>
                </a:solidFill>
                <a:latin typeface="Adobe Garamond Pro Bold" pitchFamily="18" charset="-94"/>
              </a:rPr>
              <a:t>Eklenecek personelin</a:t>
            </a:r>
          </a:p>
          <a:p>
            <a:r>
              <a:rPr lang="tr-TR" sz="2000" dirty="0">
                <a:solidFill>
                  <a:schemeClr val="bg1"/>
                </a:solidFill>
                <a:latin typeface="Adobe Garamond Pro Bold" pitchFamily="18" charset="-94"/>
              </a:rPr>
              <a:t>İsim </a:t>
            </a:r>
            <a:r>
              <a:rPr lang="tr-TR" sz="2000" dirty="0" err="1">
                <a:solidFill>
                  <a:schemeClr val="bg1"/>
                </a:solidFill>
                <a:latin typeface="Adobe Garamond Pro Bold" pitchFamily="18" charset="-94"/>
              </a:rPr>
              <a:t>Soyisim</a:t>
            </a:r>
            <a:r>
              <a:rPr lang="tr-TR" sz="2000" dirty="0">
                <a:solidFill>
                  <a:schemeClr val="bg1"/>
                </a:solidFill>
                <a:latin typeface="Adobe Garamond Pro Bold" pitchFamily="18" charset="-94"/>
              </a:rPr>
              <a:t>,Mevki ve TC girilir ve Eklenen şantiyelerden hangi şantiyede çalışacağı/çalıştığı seçilir ve ekle butonuna basılır.</a:t>
            </a:r>
          </a:p>
        </p:txBody>
      </p:sp>
      <p:pic>
        <p:nvPicPr>
          <p:cNvPr id="5" name="4 İçerik Yer Tutucusu" descr="personel ekle.png"/>
          <p:cNvPicPr>
            <a:picLocks noGrp="1" noChangeAspect="1"/>
          </p:cNvPicPr>
          <p:nvPr>
            <p:ph sz="half" idx="1"/>
          </p:nvPr>
        </p:nvPicPr>
        <p:blipFill>
          <a:blip r:embed="rId2"/>
          <a:stretch>
            <a:fillRect/>
          </a:stretch>
        </p:blipFill>
        <p:spPr>
          <a:xfrm>
            <a:off x="4429124" y="1714488"/>
            <a:ext cx="2838714" cy="314327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7972452" cy="703580"/>
          </a:xfrm>
        </p:spPr>
        <p:txBody>
          <a:bodyPr>
            <a:normAutofit/>
          </a:bodyPr>
          <a:lstStyle/>
          <a:p>
            <a:r>
              <a:rPr lang="tr-TR" sz="3000" dirty="0"/>
              <a:t>RAPOR</a:t>
            </a:r>
          </a:p>
        </p:txBody>
      </p:sp>
      <p:sp>
        <p:nvSpPr>
          <p:cNvPr id="3" name="2 Metin Yer Tutucusu"/>
          <p:cNvSpPr>
            <a:spLocks noGrp="1"/>
          </p:cNvSpPr>
          <p:nvPr>
            <p:ph type="body" idx="2"/>
          </p:nvPr>
        </p:nvSpPr>
        <p:spPr>
          <a:xfrm>
            <a:off x="457201" y="1524000"/>
            <a:ext cx="2757478" cy="5334000"/>
          </a:xfrm>
        </p:spPr>
        <p:txBody>
          <a:bodyPr>
            <a:noAutofit/>
          </a:bodyPr>
          <a:lstStyle/>
          <a:p>
            <a:r>
              <a:rPr lang="tr-TR" sz="1200" b="1" dirty="0">
                <a:solidFill>
                  <a:schemeClr val="bg1"/>
                </a:solidFill>
                <a:latin typeface="Adobe Garamond Pro Bold" pitchFamily="18" charset="-94"/>
              </a:rPr>
              <a:t>Rapor kısmında bulunan kısımlar;</a:t>
            </a:r>
          </a:p>
          <a:p>
            <a:r>
              <a:rPr lang="tr-TR" sz="1200" b="1" dirty="0">
                <a:solidFill>
                  <a:schemeClr val="bg1"/>
                </a:solidFill>
                <a:latin typeface="Adobe Garamond Pro Bold" pitchFamily="18" charset="-94"/>
              </a:rPr>
              <a:t>Finansal Rapor,Malzeme kontrol Raporu,Personel Rapor ve Kantar fişi raporudur.</a:t>
            </a:r>
          </a:p>
          <a:p>
            <a:endParaRPr lang="tr-TR" sz="1200" b="1" dirty="0">
              <a:solidFill>
                <a:schemeClr val="bg1"/>
              </a:solidFill>
              <a:latin typeface="Adobe Garamond Pro Bold" pitchFamily="18" charset="-94"/>
            </a:endParaRPr>
          </a:p>
          <a:p>
            <a:r>
              <a:rPr lang="tr-TR" sz="1200" b="1" dirty="0">
                <a:solidFill>
                  <a:schemeClr val="bg1"/>
                </a:solidFill>
                <a:latin typeface="Adobe Garamond Pro Bold" pitchFamily="18" charset="-94"/>
              </a:rPr>
              <a:t>Finansal Raporda Muhasebe kayıtlarına göre Bugüne,Bu Aya ve Bu Yıla göre verileri getirir ve ona göre Toplam Borç,Alacak ve Net hesabınızı yapar</a:t>
            </a:r>
          </a:p>
          <a:p>
            <a:r>
              <a:rPr lang="tr-TR" sz="1200" b="1" dirty="0">
                <a:solidFill>
                  <a:schemeClr val="bg1"/>
                </a:solidFill>
                <a:latin typeface="Adobe Garamond Pro Bold" pitchFamily="18" charset="-94"/>
              </a:rPr>
              <a:t>Malzeme Kontrol </a:t>
            </a:r>
            <a:r>
              <a:rPr lang="tr-TR" sz="1200" b="1" dirty="0" err="1">
                <a:solidFill>
                  <a:schemeClr val="bg1"/>
                </a:solidFill>
                <a:latin typeface="Adobe Garamond Pro Bold" pitchFamily="18" charset="-94"/>
              </a:rPr>
              <a:t>Raporund</a:t>
            </a:r>
            <a:r>
              <a:rPr lang="tr-TR" sz="1200" b="1" dirty="0">
                <a:solidFill>
                  <a:schemeClr val="bg1"/>
                </a:solidFill>
                <a:latin typeface="Adobe Garamond Pro Bold" pitchFamily="18" charset="-94"/>
              </a:rPr>
              <a:t> a Zamana göre dilimlenmiş işlemler vardır(Bugün,Bu Ay,Bu Yıl) Hangi Şantiyede hangi malzemeden ne kadar harcandığını  ne zaman harcandığını toplamda ne kadar harcandığını,kalanı ve hangi tarihlerde işlem yapıldığını görebilirsiniz</a:t>
            </a:r>
          </a:p>
          <a:p>
            <a:endParaRPr lang="tr-TR" sz="1200" b="1" dirty="0">
              <a:solidFill>
                <a:schemeClr val="bg1"/>
              </a:solidFill>
              <a:latin typeface="Adobe Garamond Pro Bold" pitchFamily="18" charset="-94"/>
            </a:endParaRPr>
          </a:p>
          <a:p>
            <a:r>
              <a:rPr lang="tr-TR" sz="1200" b="1" dirty="0">
                <a:solidFill>
                  <a:schemeClr val="bg1"/>
                </a:solidFill>
                <a:latin typeface="Adobe Garamond Pro Bold" pitchFamily="18" charset="-94"/>
              </a:rPr>
              <a:t>Kantar Fiş Raporunda en son eklenen tarihler gözükür ve tarihi seçip ona göre verileri önünüze getirebilirsiniz</a:t>
            </a:r>
          </a:p>
          <a:p>
            <a:endParaRPr lang="tr-TR" sz="1200" b="1" dirty="0">
              <a:solidFill>
                <a:schemeClr val="bg1"/>
              </a:solidFill>
              <a:latin typeface="Adobe Garamond Pro Bold" pitchFamily="18" charset="-94"/>
            </a:endParaRPr>
          </a:p>
          <a:p>
            <a:r>
              <a:rPr lang="tr-TR" sz="1200" b="1" dirty="0">
                <a:solidFill>
                  <a:schemeClr val="bg1"/>
                </a:solidFill>
                <a:latin typeface="Adobe Garamond Pro Bold" pitchFamily="18" charset="-94"/>
              </a:rPr>
              <a:t>Personel Rapor kısmında ise  Şantiyeyi seçip o şantiyede çalışan kişileri görebilirsiniz ve bilgilerine ulaşabilirsiniz</a:t>
            </a:r>
          </a:p>
          <a:p>
            <a:endParaRPr lang="tr-TR" sz="1200" b="1" dirty="0">
              <a:solidFill>
                <a:schemeClr val="bg1"/>
              </a:solidFill>
              <a:latin typeface="Adobe Garamond Pro Bold" pitchFamily="18" charset="-94"/>
            </a:endParaRPr>
          </a:p>
          <a:p>
            <a:endParaRPr lang="tr-TR" sz="1200" b="1" dirty="0">
              <a:solidFill>
                <a:schemeClr val="bg1"/>
              </a:solidFill>
              <a:latin typeface="Adobe Garamond Pro Bold" pitchFamily="18" charset="-94"/>
            </a:endParaRPr>
          </a:p>
          <a:p>
            <a:endParaRPr lang="tr-TR" sz="1200" b="1" dirty="0">
              <a:solidFill>
                <a:schemeClr val="bg1"/>
              </a:solidFill>
              <a:latin typeface="Adobe Garamond Pro Bold" pitchFamily="18" charset="-94"/>
            </a:endParaRPr>
          </a:p>
        </p:txBody>
      </p:sp>
      <p:pic>
        <p:nvPicPr>
          <p:cNvPr id="5" name="4 İçerik Yer Tutucusu" descr="rapor.png"/>
          <p:cNvPicPr>
            <a:picLocks noGrp="1" noChangeAspect="1"/>
          </p:cNvPicPr>
          <p:nvPr>
            <p:ph sz="half" idx="1"/>
          </p:nvPr>
        </p:nvPicPr>
        <p:blipFill>
          <a:blip r:embed="rId2"/>
          <a:stretch>
            <a:fillRect/>
          </a:stretch>
        </p:blipFill>
        <p:spPr>
          <a:xfrm>
            <a:off x="3786182" y="1357298"/>
            <a:ext cx="5072098" cy="514353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4900618" cy="1162050"/>
          </a:xfrm>
        </p:spPr>
        <p:txBody>
          <a:bodyPr>
            <a:normAutofit/>
          </a:bodyPr>
          <a:lstStyle/>
          <a:p>
            <a:r>
              <a:rPr lang="tr-TR" sz="5000" dirty="0"/>
              <a:t>İLK GİRİŞTE</a:t>
            </a:r>
          </a:p>
        </p:txBody>
      </p:sp>
      <p:sp>
        <p:nvSpPr>
          <p:cNvPr id="5" name="4 Metin Yer Tutucusu"/>
          <p:cNvSpPr>
            <a:spLocks noGrp="1"/>
          </p:cNvSpPr>
          <p:nvPr>
            <p:ph type="body" idx="2"/>
          </p:nvPr>
        </p:nvSpPr>
        <p:spPr>
          <a:xfrm>
            <a:off x="457200" y="1524000"/>
            <a:ext cx="3614734" cy="4602163"/>
          </a:xfrm>
        </p:spPr>
        <p:txBody>
          <a:bodyPr>
            <a:noAutofit/>
          </a:bodyPr>
          <a:lstStyle/>
          <a:p>
            <a:pPr>
              <a:buFont typeface="Wingdings" pitchFamily="2" charset="2"/>
              <a:buChar char="Ø"/>
            </a:pPr>
            <a:r>
              <a:rPr lang="tr-TR" sz="2000" b="1" i="1" dirty="0">
                <a:solidFill>
                  <a:schemeClr val="bg1"/>
                </a:solidFill>
                <a:latin typeface="Adobe Garamond Pro Bold" pitchFamily="18" charset="-94"/>
              </a:rPr>
              <a:t>YENİ YÜKLENDİĞİNDEN DOLAYI ;</a:t>
            </a:r>
          </a:p>
          <a:p>
            <a:r>
              <a:rPr lang="tr-TR" sz="2000" b="1" i="1" dirty="0">
                <a:solidFill>
                  <a:schemeClr val="bg1"/>
                </a:solidFill>
                <a:latin typeface="Adobe Garamond Pro Bold" pitchFamily="18" charset="-94"/>
              </a:rPr>
              <a:t>         Kullanıcı Adı:</a:t>
            </a:r>
            <a:r>
              <a:rPr lang="tr-TR" sz="2000" b="1" i="1" dirty="0" err="1">
                <a:solidFill>
                  <a:schemeClr val="bg1"/>
                </a:solidFill>
                <a:latin typeface="Adobe Garamond Pro Bold" pitchFamily="18" charset="-94"/>
              </a:rPr>
              <a:t>admin</a:t>
            </a:r>
            <a:endParaRPr lang="tr-TR" sz="2000" b="1" i="1" dirty="0">
              <a:solidFill>
                <a:schemeClr val="bg1"/>
              </a:solidFill>
              <a:latin typeface="Adobe Garamond Pro Bold" pitchFamily="18" charset="-94"/>
            </a:endParaRPr>
          </a:p>
          <a:p>
            <a:r>
              <a:rPr lang="tr-TR" sz="2000" b="1" i="1" dirty="0">
                <a:solidFill>
                  <a:schemeClr val="bg1"/>
                </a:solidFill>
                <a:latin typeface="Adobe Garamond Pro Bold" pitchFamily="18" charset="-94"/>
              </a:rPr>
              <a:t>          Şifre:</a:t>
            </a:r>
            <a:r>
              <a:rPr lang="tr-TR" sz="2000" b="1" i="1" dirty="0" err="1">
                <a:solidFill>
                  <a:schemeClr val="bg1"/>
                </a:solidFill>
                <a:latin typeface="Adobe Garamond Pro Bold" pitchFamily="18" charset="-94"/>
              </a:rPr>
              <a:t>admin</a:t>
            </a:r>
            <a:endParaRPr lang="tr-TR" sz="2000" b="1" i="1" dirty="0">
              <a:solidFill>
                <a:schemeClr val="bg1"/>
              </a:solidFill>
              <a:latin typeface="Adobe Garamond Pro Bold" pitchFamily="18" charset="-94"/>
            </a:endParaRPr>
          </a:p>
          <a:p>
            <a:r>
              <a:rPr lang="tr-TR" sz="2000" b="1" i="1" dirty="0">
                <a:solidFill>
                  <a:schemeClr val="bg1"/>
                </a:solidFill>
                <a:latin typeface="Adobe Garamond Pro Bold" pitchFamily="18" charset="-94"/>
              </a:rPr>
              <a:t>Olarak girilir ve Personel girişi butonuna tıklanılır.Buton tıklandığında </a:t>
            </a:r>
            <a:r>
              <a:rPr lang="tr-TR" sz="2000" b="1" i="1" dirty="0" err="1">
                <a:solidFill>
                  <a:schemeClr val="bg1"/>
                </a:solidFill>
                <a:latin typeface="Adobe Garamond Pro Bold" pitchFamily="18" charset="-94"/>
              </a:rPr>
              <a:t>Admin</a:t>
            </a:r>
            <a:r>
              <a:rPr lang="tr-TR" sz="2000" b="1" i="1" dirty="0">
                <a:solidFill>
                  <a:schemeClr val="bg1"/>
                </a:solidFill>
                <a:latin typeface="Adobe Garamond Pro Bold" pitchFamily="18" charset="-94"/>
              </a:rPr>
              <a:t> Paneli sayfasına yönlendirir.</a:t>
            </a:r>
          </a:p>
          <a:p>
            <a:pPr>
              <a:buFont typeface="Arial" pitchFamily="34" charset="0"/>
              <a:buChar char="•"/>
            </a:pPr>
            <a:r>
              <a:rPr lang="tr-TR" sz="2000" b="1" i="1" dirty="0">
                <a:solidFill>
                  <a:schemeClr val="bg1"/>
                </a:solidFill>
                <a:latin typeface="Adobe Garamond Pro Bold" pitchFamily="18" charset="-94"/>
              </a:rPr>
              <a:t>Personel girişi şantiye Amiri işlemleri için,Yönetici girişi ise Yönetici işlemleri için ayrılmıştır</a:t>
            </a:r>
          </a:p>
          <a:p>
            <a:r>
              <a:rPr lang="tr-TR" sz="2000" b="1" i="1" dirty="0">
                <a:solidFill>
                  <a:schemeClr val="bg1"/>
                </a:solidFill>
                <a:latin typeface="Adobe Garamond Pro Bold" pitchFamily="18" charset="-94"/>
              </a:rPr>
              <a:t>		</a:t>
            </a:r>
          </a:p>
        </p:txBody>
      </p:sp>
      <p:pic>
        <p:nvPicPr>
          <p:cNvPr id="4" name="3 İçerik Yer Tutucusu" descr="Ekran Alıntısı.PNG"/>
          <p:cNvPicPr>
            <a:picLocks noGrp="1" noChangeAspect="1"/>
          </p:cNvPicPr>
          <p:nvPr>
            <p:ph sz="half" idx="1"/>
          </p:nvPr>
        </p:nvPicPr>
        <p:blipFill>
          <a:blip r:embed="rId2"/>
          <a:stretch>
            <a:fillRect/>
          </a:stretch>
        </p:blipFill>
        <p:spPr>
          <a:xfrm>
            <a:off x="4429124" y="1714488"/>
            <a:ext cx="4461147" cy="35719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0"/>
            <a:ext cx="8401080" cy="1162050"/>
          </a:xfrm>
        </p:spPr>
        <p:txBody>
          <a:bodyPr>
            <a:noAutofit/>
          </a:bodyPr>
          <a:lstStyle/>
          <a:p>
            <a:r>
              <a:rPr lang="tr-TR" sz="4000" dirty="0"/>
              <a:t>ADMİN PANELİ KULLANIMI</a:t>
            </a:r>
          </a:p>
        </p:txBody>
      </p:sp>
      <p:sp>
        <p:nvSpPr>
          <p:cNvPr id="3" name="2 Metin Yer Tutucusu"/>
          <p:cNvSpPr>
            <a:spLocks noGrp="1"/>
          </p:cNvSpPr>
          <p:nvPr>
            <p:ph type="body" idx="2"/>
          </p:nvPr>
        </p:nvSpPr>
        <p:spPr>
          <a:xfrm>
            <a:off x="457201" y="1524000"/>
            <a:ext cx="2900354" cy="4602163"/>
          </a:xfrm>
        </p:spPr>
        <p:txBody>
          <a:bodyPr>
            <a:noAutofit/>
          </a:bodyPr>
          <a:lstStyle/>
          <a:p>
            <a:pPr>
              <a:buFont typeface="Arial" pitchFamily="34" charset="0"/>
              <a:buChar char="•"/>
            </a:pPr>
            <a:r>
              <a:rPr lang="tr-TR" sz="1900" b="1" i="1" dirty="0">
                <a:solidFill>
                  <a:schemeClr val="bg1"/>
                </a:solidFill>
              </a:rPr>
              <a:t>Kutulara eklenecek veya silinecek kullanıcının veya yöneticinin adı ve şifresi girilir ardından istenilen işlemin butonuna basılır.</a:t>
            </a:r>
          </a:p>
          <a:p>
            <a:pPr>
              <a:buFont typeface="Arial" pitchFamily="34" charset="0"/>
              <a:buChar char="•"/>
            </a:pPr>
            <a:endParaRPr lang="tr-TR" sz="1900" b="1" i="1" dirty="0">
              <a:solidFill>
                <a:schemeClr val="bg1"/>
              </a:solidFill>
            </a:endParaRPr>
          </a:p>
          <a:p>
            <a:pPr>
              <a:buFont typeface="Arial" pitchFamily="34" charset="0"/>
              <a:buChar char="•"/>
            </a:pPr>
            <a:r>
              <a:rPr lang="tr-TR" sz="1900" b="1" i="1" dirty="0">
                <a:solidFill>
                  <a:schemeClr val="bg1"/>
                </a:solidFill>
              </a:rPr>
              <a:t>Verileri çek butonuna basıldığında mevcut personel kullanıcıları ve yetkili kullanıcıları tablosu önünüze gelir ve sizi bilgilendirir</a:t>
            </a:r>
          </a:p>
          <a:p>
            <a:pPr>
              <a:buFont typeface="Arial" pitchFamily="34" charset="0"/>
              <a:buChar char="•"/>
            </a:pPr>
            <a:endParaRPr lang="tr-TR" sz="1900" b="1" i="1" dirty="0">
              <a:solidFill>
                <a:schemeClr val="bg1"/>
              </a:solidFill>
            </a:endParaRPr>
          </a:p>
          <a:p>
            <a:endParaRPr lang="tr-TR" sz="1900" b="1" i="1" dirty="0">
              <a:solidFill>
                <a:schemeClr val="bg1"/>
              </a:solidFill>
            </a:endParaRPr>
          </a:p>
        </p:txBody>
      </p:sp>
      <p:pic>
        <p:nvPicPr>
          <p:cNvPr id="5" name="4 İçerik Yer Tutucusu" descr="adminpanel.PNG"/>
          <p:cNvPicPr>
            <a:picLocks noGrp="1" noChangeAspect="1"/>
          </p:cNvPicPr>
          <p:nvPr>
            <p:ph sz="half" idx="1"/>
          </p:nvPr>
        </p:nvPicPr>
        <p:blipFill>
          <a:blip r:embed="rId2"/>
          <a:stretch>
            <a:fillRect/>
          </a:stretch>
        </p:blipFill>
        <p:spPr>
          <a:xfrm>
            <a:off x="3428992" y="1571612"/>
            <a:ext cx="5572164" cy="435771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6972320" cy="1162050"/>
          </a:xfrm>
        </p:spPr>
        <p:txBody>
          <a:bodyPr>
            <a:normAutofit/>
          </a:bodyPr>
          <a:lstStyle/>
          <a:p>
            <a:r>
              <a:rPr lang="tr-TR" sz="3300" dirty="0"/>
              <a:t>KULLANICI PANELİ İŞLEMLERİ</a:t>
            </a:r>
          </a:p>
        </p:txBody>
      </p:sp>
      <p:sp>
        <p:nvSpPr>
          <p:cNvPr id="3" name="2 Metin Yer Tutucusu"/>
          <p:cNvSpPr>
            <a:spLocks noGrp="1"/>
          </p:cNvSpPr>
          <p:nvPr>
            <p:ph type="body" idx="2"/>
          </p:nvPr>
        </p:nvSpPr>
        <p:spPr/>
        <p:txBody>
          <a:bodyPr>
            <a:normAutofit/>
          </a:bodyPr>
          <a:lstStyle/>
          <a:p>
            <a:pPr>
              <a:buFont typeface="Arial" pitchFamily="34" charset="0"/>
              <a:buChar char="•"/>
            </a:pPr>
            <a:r>
              <a:rPr lang="tr-TR" sz="2000" b="1" i="1" dirty="0">
                <a:latin typeface="Adobe Garamond Pro Bold" pitchFamily="18" charset="-94"/>
              </a:rPr>
              <a:t> </a:t>
            </a:r>
            <a:r>
              <a:rPr lang="tr-TR" sz="2000" b="1" i="1" dirty="0">
                <a:solidFill>
                  <a:schemeClr val="bg1"/>
                </a:solidFill>
                <a:latin typeface="Adobe Garamond Pro Bold" pitchFamily="18" charset="-94"/>
              </a:rPr>
              <a:t>Şantiye  amirine bir kullanıcı adı ve şifresi verildikten sonra “İlk Girişte bkz. Sayfa 3” personel girişine tıklar ve şantiye amirini bu panele yönlendirir.</a:t>
            </a:r>
          </a:p>
          <a:p>
            <a:pPr>
              <a:buFont typeface="Arial" pitchFamily="34" charset="0"/>
              <a:buChar char="•"/>
            </a:pPr>
            <a:endParaRPr lang="tr-TR" sz="2000" b="1" i="1" dirty="0">
              <a:solidFill>
                <a:schemeClr val="bg1"/>
              </a:solidFill>
              <a:latin typeface="Adobe Garamond Pro Bold" pitchFamily="18" charset="-94"/>
            </a:endParaRPr>
          </a:p>
          <a:p>
            <a:pPr>
              <a:buFont typeface="Arial" pitchFamily="34" charset="0"/>
              <a:buChar char="•"/>
            </a:pPr>
            <a:r>
              <a:rPr lang="tr-TR" sz="2000" b="1" i="1" dirty="0">
                <a:solidFill>
                  <a:schemeClr val="bg1"/>
                </a:solidFill>
                <a:latin typeface="Adobe Garamond Pro Bold" pitchFamily="18" charset="-94"/>
              </a:rPr>
              <a:t>Şantiye Amiri sadece bu panelde 2 işlem yapabilir:</a:t>
            </a:r>
          </a:p>
          <a:p>
            <a:pPr>
              <a:buFont typeface="Arial" pitchFamily="34" charset="0"/>
              <a:buChar char="•"/>
            </a:pPr>
            <a:r>
              <a:rPr lang="tr-TR" sz="2000" b="1" i="1" dirty="0">
                <a:solidFill>
                  <a:schemeClr val="bg1"/>
                </a:solidFill>
                <a:latin typeface="Adobe Garamond Pro Bold" pitchFamily="18" charset="-94"/>
              </a:rPr>
              <a:t>Malzeme kontrol</a:t>
            </a:r>
          </a:p>
          <a:p>
            <a:pPr>
              <a:buFont typeface="Arial" pitchFamily="34" charset="0"/>
              <a:buChar char="•"/>
            </a:pPr>
            <a:r>
              <a:rPr lang="tr-TR" sz="2000" b="1" i="1" dirty="0">
                <a:solidFill>
                  <a:schemeClr val="bg1"/>
                </a:solidFill>
                <a:latin typeface="Adobe Garamond Pro Bold" pitchFamily="18" charset="-94"/>
              </a:rPr>
              <a:t>Kantar fişi </a:t>
            </a:r>
            <a:endParaRPr lang="tr-TR" sz="2000" b="1" i="1" dirty="0">
              <a:latin typeface="Adobe Garamond Pro Bold" pitchFamily="18" charset="-94"/>
            </a:endParaRPr>
          </a:p>
        </p:txBody>
      </p:sp>
      <p:pic>
        <p:nvPicPr>
          <p:cNvPr id="5" name="4 İçerik Yer Tutucusu" descr="userpanel.png"/>
          <p:cNvPicPr>
            <a:picLocks noGrp="1" noChangeAspect="1"/>
          </p:cNvPicPr>
          <p:nvPr>
            <p:ph sz="half" idx="1"/>
          </p:nvPr>
        </p:nvPicPr>
        <p:blipFill>
          <a:blip r:embed="rId2"/>
          <a:stretch>
            <a:fillRect/>
          </a:stretch>
        </p:blipFill>
        <p:spPr>
          <a:xfrm>
            <a:off x="3575049" y="1598956"/>
            <a:ext cx="5507879" cy="3973184"/>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043758" cy="1162050"/>
          </a:xfrm>
        </p:spPr>
        <p:txBody>
          <a:bodyPr>
            <a:normAutofit/>
          </a:bodyPr>
          <a:lstStyle/>
          <a:p>
            <a:r>
              <a:rPr lang="tr-TR" sz="3500" dirty="0"/>
              <a:t>MALZEME KONTROL-</a:t>
            </a:r>
            <a:r>
              <a:rPr lang="tr-TR" sz="3500" dirty="0">
                <a:solidFill>
                  <a:srgbClr val="92D050"/>
                </a:solidFill>
              </a:rPr>
              <a:t>PANEL</a:t>
            </a:r>
          </a:p>
        </p:txBody>
      </p:sp>
      <p:sp>
        <p:nvSpPr>
          <p:cNvPr id="3" name="2 Metin Yer Tutucusu"/>
          <p:cNvSpPr>
            <a:spLocks noGrp="1"/>
          </p:cNvSpPr>
          <p:nvPr>
            <p:ph type="body" idx="2"/>
          </p:nvPr>
        </p:nvSpPr>
        <p:spPr/>
        <p:txBody>
          <a:bodyPr>
            <a:normAutofit/>
          </a:bodyPr>
          <a:lstStyle/>
          <a:p>
            <a:pPr>
              <a:buFont typeface="Arial" pitchFamily="34" charset="0"/>
              <a:buChar char="•"/>
            </a:pPr>
            <a:r>
              <a:rPr lang="tr-TR" sz="2000" b="1" i="1" dirty="0">
                <a:solidFill>
                  <a:schemeClr val="bg1"/>
                </a:solidFill>
                <a:latin typeface="Adobe Garamond Pro Bold" pitchFamily="18" charset="-94"/>
              </a:rPr>
              <a:t>Amir panelde ‘malzeme kontrol ekle’ butonuna bastıktan sonra bu sayfaya yönlendirilir ve sadece daha önceden tanımlanmış şantiye ve mal üzerine işlem yapabilir alttaki kısımda ise hangi şantiyede şu an hangi maldan ne kadar olduğunu görebilir</a:t>
            </a:r>
          </a:p>
        </p:txBody>
      </p:sp>
      <p:pic>
        <p:nvPicPr>
          <p:cNvPr id="5" name="4 İçerik Yer Tutucusu" descr="MALZEME KONTROL GÖRÜNÜŞ.PNG"/>
          <p:cNvPicPr>
            <a:picLocks noGrp="1" noChangeAspect="1"/>
          </p:cNvPicPr>
          <p:nvPr>
            <p:ph sz="half" idx="1"/>
          </p:nvPr>
        </p:nvPicPr>
        <p:blipFill>
          <a:blip r:embed="rId2"/>
          <a:stretch>
            <a:fillRect/>
          </a:stretch>
        </p:blipFill>
        <p:spPr>
          <a:xfrm>
            <a:off x="3571868" y="1500174"/>
            <a:ext cx="5429288" cy="364333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0"/>
            <a:ext cx="8786842" cy="1162050"/>
          </a:xfrm>
        </p:spPr>
        <p:txBody>
          <a:bodyPr>
            <a:normAutofit/>
          </a:bodyPr>
          <a:lstStyle/>
          <a:p>
            <a:r>
              <a:rPr lang="tr-TR" sz="2900" dirty="0"/>
              <a:t>   MALZEME KONTROL-</a:t>
            </a:r>
            <a:r>
              <a:rPr lang="tr-TR" sz="2900" dirty="0">
                <a:solidFill>
                  <a:srgbClr val="92D050"/>
                </a:solidFill>
              </a:rPr>
              <a:t>MALZEME EKLE BUTONU</a:t>
            </a:r>
          </a:p>
        </p:txBody>
      </p:sp>
      <p:sp>
        <p:nvSpPr>
          <p:cNvPr id="3" name="2 Metin Yer Tutucusu"/>
          <p:cNvSpPr>
            <a:spLocks noGrp="1"/>
          </p:cNvSpPr>
          <p:nvPr>
            <p:ph type="body" idx="2"/>
          </p:nvPr>
        </p:nvSpPr>
        <p:spPr/>
        <p:txBody>
          <a:bodyPr>
            <a:normAutofit/>
          </a:bodyPr>
          <a:lstStyle/>
          <a:p>
            <a:pPr>
              <a:buFont typeface="Arial" pitchFamily="34" charset="0"/>
              <a:buChar char="•"/>
            </a:pPr>
            <a:r>
              <a:rPr lang="tr-TR" sz="2000" dirty="0">
                <a:solidFill>
                  <a:schemeClr val="bg1"/>
                </a:solidFill>
                <a:latin typeface="Adobe Garamond Pro Bold" pitchFamily="18" charset="-94"/>
              </a:rPr>
              <a:t>‘Malzeme kontrol ekle’ butonuna basıldıktan sonra hemen ekranın yanında bir sayfa açılır ve tarih,harcanan,kalan bilgisi girilir ayı zamanda mevcut mal ve şantiye seçilir malzemeye göre birimi otomatik olarak tanımlanıp değiştiği görülür ve ekle butonuna basılır</a:t>
            </a:r>
          </a:p>
        </p:txBody>
      </p:sp>
      <p:pic>
        <p:nvPicPr>
          <p:cNvPr id="5" name="4 İçerik Yer Tutucusu" descr="MALZEME KONTROL EKLE.PNG"/>
          <p:cNvPicPr>
            <a:picLocks noGrp="1" noChangeAspect="1"/>
          </p:cNvPicPr>
          <p:nvPr>
            <p:ph sz="half" idx="1"/>
          </p:nvPr>
        </p:nvPicPr>
        <p:blipFill>
          <a:blip r:embed="rId2"/>
          <a:stretch>
            <a:fillRect/>
          </a:stretch>
        </p:blipFill>
        <p:spPr>
          <a:xfrm>
            <a:off x="3575050" y="1714488"/>
            <a:ext cx="5354668" cy="350046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758138" cy="1162050"/>
          </a:xfrm>
        </p:spPr>
        <p:txBody>
          <a:bodyPr>
            <a:normAutofit/>
          </a:bodyPr>
          <a:lstStyle/>
          <a:p>
            <a:r>
              <a:rPr lang="tr-TR" sz="3000" dirty="0"/>
              <a:t>KANTAR FİŞ-</a:t>
            </a:r>
            <a:r>
              <a:rPr lang="tr-TR" sz="3000" dirty="0">
                <a:solidFill>
                  <a:srgbClr val="92D050"/>
                </a:solidFill>
              </a:rPr>
              <a:t>PANEL</a:t>
            </a:r>
          </a:p>
        </p:txBody>
      </p:sp>
      <p:sp>
        <p:nvSpPr>
          <p:cNvPr id="3" name="2 Metin Yer Tutucusu"/>
          <p:cNvSpPr>
            <a:spLocks noGrp="1"/>
          </p:cNvSpPr>
          <p:nvPr>
            <p:ph type="body" idx="2"/>
          </p:nvPr>
        </p:nvSpPr>
        <p:spPr/>
        <p:txBody>
          <a:bodyPr>
            <a:normAutofit/>
          </a:bodyPr>
          <a:lstStyle/>
          <a:p>
            <a:pPr>
              <a:buFont typeface="Arial" pitchFamily="34" charset="0"/>
              <a:buChar char="•"/>
            </a:pPr>
            <a:r>
              <a:rPr lang="tr-TR" sz="2000" b="1" i="1" dirty="0">
                <a:solidFill>
                  <a:schemeClr val="bg1"/>
                </a:solidFill>
                <a:latin typeface="Adobe Garamond Pro Bold" pitchFamily="18" charset="-94"/>
              </a:rPr>
              <a:t>Şantiye Amiri bu panelde gelen kantar fişleri kontrol edebilir  ekleyebilir ve silebilir.Kontrol etmesi için tarihi seçmesi lazımdır ve sadece o tarihe ait kantar fişine ait verileri gösterir</a:t>
            </a:r>
          </a:p>
        </p:txBody>
      </p:sp>
      <p:pic>
        <p:nvPicPr>
          <p:cNvPr id="5" name="4 İçerik Yer Tutucusu" descr="KANTAR FİŞİ GORUNUS.PNG"/>
          <p:cNvPicPr>
            <a:picLocks noGrp="1" noChangeAspect="1"/>
          </p:cNvPicPr>
          <p:nvPr>
            <p:ph sz="half" idx="1"/>
          </p:nvPr>
        </p:nvPicPr>
        <p:blipFill>
          <a:blip r:embed="rId2"/>
          <a:stretch>
            <a:fillRect/>
          </a:stretch>
        </p:blipFill>
        <p:spPr>
          <a:xfrm>
            <a:off x="3575050" y="1500174"/>
            <a:ext cx="5568950" cy="421484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186634" cy="1162050"/>
          </a:xfrm>
        </p:spPr>
        <p:txBody>
          <a:bodyPr>
            <a:normAutofit/>
          </a:bodyPr>
          <a:lstStyle/>
          <a:p>
            <a:r>
              <a:rPr lang="tr-TR" sz="3000" dirty="0"/>
              <a:t>KANTAR FİŞ-</a:t>
            </a:r>
            <a:r>
              <a:rPr lang="tr-TR" sz="3000" dirty="0">
                <a:solidFill>
                  <a:srgbClr val="92D050"/>
                </a:solidFill>
              </a:rPr>
              <a:t>KANTAR FİŞİ EKLE</a:t>
            </a:r>
            <a:endParaRPr lang="tr-TR" sz="3000" dirty="0"/>
          </a:p>
        </p:txBody>
      </p:sp>
      <p:sp>
        <p:nvSpPr>
          <p:cNvPr id="3" name="2 Metin Yer Tutucusu"/>
          <p:cNvSpPr>
            <a:spLocks noGrp="1"/>
          </p:cNvSpPr>
          <p:nvPr>
            <p:ph type="body" idx="2"/>
          </p:nvPr>
        </p:nvSpPr>
        <p:spPr/>
        <p:txBody>
          <a:bodyPr>
            <a:normAutofit/>
          </a:bodyPr>
          <a:lstStyle/>
          <a:p>
            <a:pPr>
              <a:buFont typeface="Arial" pitchFamily="34" charset="0"/>
              <a:buChar char="•"/>
            </a:pPr>
            <a:r>
              <a:rPr lang="tr-TR" sz="2000" b="1" i="1" dirty="0">
                <a:solidFill>
                  <a:schemeClr val="bg1"/>
                </a:solidFill>
                <a:latin typeface="Adobe Garamond Pro Bold" pitchFamily="18" charset="-94"/>
              </a:rPr>
              <a:t>‘Kantar fişi Ekle’ butonuna basıldığında sağdaki gibi bir pencere açılır ve mevcut; şantiye,firma ve malzemelerin bilgilerini seçmesi,tarihleri seçmesi ve diğer verilerin girilmesi istenir ve en son ekle butonuna basılır</a:t>
            </a:r>
          </a:p>
        </p:txBody>
      </p:sp>
      <p:pic>
        <p:nvPicPr>
          <p:cNvPr id="5" name="4 İçerik Yer Tutucusu" descr="KANTAR FİŞ EKLE.PNG"/>
          <p:cNvPicPr>
            <a:picLocks noGrp="1" noChangeAspect="1"/>
          </p:cNvPicPr>
          <p:nvPr>
            <p:ph sz="half" idx="1"/>
          </p:nvPr>
        </p:nvPicPr>
        <p:blipFill>
          <a:blip r:embed="rId2"/>
          <a:stretch>
            <a:fillRect/>
          </a:stretch>
        </p:blipFill>
        <p:spPr>
          <a:xfrm>
            <a:off x="3575050" y="1502478"/>
            <a:ext cx="5568950" cy="435541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115328" cy="1162050"/>
          </a:xfrm>
        </p:spPr>
        <p:txBody>
          <a:bodyPr>
            <a:normAutofit/>
          </a:bodyPr>
          <a:lstStyle/>
          <a:p>
            <a:r>
              <a:rPr lang="tr-TR" sz="3000" dirty="0"/>
              <a:t>KANTAR FİŞ-</a:t>
            </a:r>
            <a:r>
              <a:rPr lang="tr-TR" sz="3000" dirty="0">
                <a:solidFill>
                  <a:srgbClr val="92D050"/>
                </a:solidFill>
              </a:rPr>
              <a:t>KANTAR FİŞİ SİL</a:t>
            </a:r>
            <a:endParaRPr lang="tr-TR" sz="3000" dirty="0"/>
          </a:p>
        </p:txBody>
      </p:sp>
      <p:sp>
        <p:nvSpPr>
          <p:cNvPr id="3" name="2 Metin Yer Tutucusu"/>
          <p:cNvSpPr>
            <a:spLocks noGrp="1"/>
          </p:cNvSpPr>
          <p:nvPr>
            <p:ph type="body" idx="2"/>
          </p:nvPr>
        </p:nvSpPr>
        <p:spPr/>
        <p:txBody>
          <a:bodyPr>
            <a:normAutofit/>
          </a:bodyPr>
          <a:lstStyle/>
          <a:p>
            <a:pPr>
              <a:buFont typeface="Arial" pitchFamily="34" charset="0"/>
              <a:buChar char="•"/>
            </a:pPr>
            <a:r>
              <a:rPr lang="tr-TR" sz="2000" b="1" i="1" dirty="0">
                <a:solidFill>
                  <a:schemeClr val="bg1"/>
                </a:solidFill>
                <a:latin typeface="Adobe Garamond Pro Bold" pitchFamily="18" charset="-94"/>
              </a:rPr>
              <a:t>‘Kantar fişi sil’ butonuna tıklandığında ‘Fiş ID’ istenir bu şekilde daha karmaşık yapıya sahip olmayacak şekilde veri silinebilir</a:t>
            </a:r>
          </a:p>
          <a:p>
            <a:pPr>
              <a:buFont typeface="Arial" pitchFamily="34" charset="0"/>
              <a:buChar char="•"/>
            </a:pPr>
            <a:endParaRPr lang="tr-TR" sz="2000" b="1" i="1" dirty="0">
              <a:solidFill>
                <a:schemeClr val="bg1"/>
              </a:solidFill>
              <a:latin typeface="Adobe Garamond Pro Bold" pitchFamily="18" charset="-94"/>
            </a:endParaRPr>
          </a:p>
          <a:p>
            <a:pPr>
              <a:buFont typeface="Arial" pitchFamily="34" charset="0"/>
              <a:buChar char="•"/>
            </a:pPr>
            <a:r>
              <a:rPr lang="tr-TR" sz="2000" b="1" i="1" dirty="0">
                <a:solidFill>
                  <a:schemeClr val="bg1"/>
                </a:solidFill>
                <a:latin typeface="Adobe Garamond Pro Bold" pitchFamily="18" charset="-94"/>
              </a:rPr>
              <a:t>‘Fiş ID’ Seçilen güne ait olana göre gösterilir.Tarih seçerek(verileri çekerek) Fiş </a:t>
            </a:r>
            <a:r>
              <a:rPr lang="tr-TR" sz="2000" b="1" i="1" dirty="0" err="1">
                <a:solidFill>
                  <a:schemeClr val="bg1"/>
                </a:solidFill>
                <a:latin typeface="Adobe Garamond Pro Bold" pitchFamily="18" charset="-94"/>
              </a:rPr>
              <a:t>ID’sini</a:t>
            </a:r>
            <a:r>
              <a:rPr lang="tr-TR" sz="2000" b="1" i="1" dirty="0">
                <a:solidFill>
                  <a:schemeClr val="bg1"/>
                </a:solidFill>
                <a:latin typeface="Adobe Garamond Pro Bold" pitchFamily="18" charset="-94"/>
              </a:rPr>
              <a:t> görebilirsiniz</a:t>
            </a:r>
          </a:p>
        </p:txBody>
      </p:sp>
      <p:pic>
        <p:nvPicPr>
          <p:cNvPr id="5" name="4 İçerik Yer Tutucusu" descr="KANTAR FİŞ SİL.PNG"/>
          <p:cNvPicPr>
            <a:picLocks noGrp="1" noChangeAspect="1"/>
          </p:cNvPicPr>
          <p:nvPr>
            <p:ph sz="half" idx="1"/>
          </p:nvPr>
        </p:nvPicPr>
        <p:blipFill>
          <a:blip r:embed="rId2"/>
          <a:stretch>
            <a:fillRect/>
          </a:stretch>
        </p:blipFill>
        <p:spPr>
          <a:xfrm>
            <a:off x="3575050" y="1500174"/>
            <a:ext cx="5283230" cy="4429156"/>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ven">
  <a:themeElements>
    <a:clrScheme name="Güven">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Güven">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Güven">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211</TotalTime>
  <Words>786</Words>
  <Application>Microsoft Office PowerPoint</Application>
  <PresentationFormat>Ekran Gösterisi (4:3)</PresentationFormat>
  <Paragraphs>102</Paragraphs>
  <Slides>19</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19</vt:i4>
      </vt:variant>
    </vt:vector>
  </HeadingPairs>
  <TitlesOfParts>
    <vt:vector size="27" baseType="lpstr">
      <vt:lpstr>Adobe Garamond Pro Bold</vt:lpstr>
      <vt:lpstr>Arial</vt:lpstr>
      <vt:lpstr>Book Antiqua</vt:lpstr>
      <vt:lpstr>Lucida Sans</vt:lpstr>
      <vt:lpstr>Wingdings</vt:lpstr>
      <vt:lpstr>Wingdings 2</vt:lpstr>
      <vt:lpstr>Wingdings 3</vt:lpstr>
      <vt:lpstr>Güven</vt:lpstr>
      <vt:lpstr>İÇİNDEKİLER</vt:lpstr>
      <vt:lpstr>İLK GİRİŞTE</vt:lpstr>
      <vt:lpstr>ADMİN PANELİ KULLANIMI</vt:lpstr>
      <vt:lpstr>KULLANICI PANELİ İŞLEMLERİ</vt:lpstr>
      <vt:lpstr>MALZEME KONTROL-PANEL</vt:lpstr>
      <vt:lpstr>   MALZEME KONTROL-MALZEME EKLE BUTONU</vt:lpstr>
      <vt:lpstr>KANTAR FİŞ-PANEL</vt:lpstr>
      <vt:lpstr>KANTAR FİŞ-KANTAR FİŞİ EKLE</vt:lpstr>
      <vt:lpstr>KANTAR FİŞ-KANTAR FİŞİ SİL</vt:lpstr>
      <vt:lpstr> YÖNETİCİ PANELİ İŞLEMLERİ</vt:lpstr>
      <vt:lpstr>FİNANSAL</vt:lpstr>
      <vt:lpstr>FİNANSAL- FİNANSAL KAYIT EKLE</vt:lpstr>
      <vt:lpstr>   MALZEMELER</vt:lpstr>
      <vt:lpstr>FİNANSAL- MALZEME KAYIT EKLE</vt:lpstr>
      <vt:lpstr>ŞANTİYE</vt:lpstr>
      <vt:lpstr>ŞANTİYE- ŞANTİYE EKLE</vt:lpstr>
      <vt:lpstr>PERSONELLER</vt:lpstr>
      <vt:lpstr>PERSONELLER-PERSONEL EKLE</vt:lpstr>
      <vt:lpstr>RAPOR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EVLİLER ŞANTİYE KONTROL VE YÖNETİM OTOMASYONU</dc:title>
  <dc:creator>Win7</dc:creator>
  <cp:lastModifiedBy>Aspxhia</cp:lastModifiedBy>
  <cp:revision>26</cp:revision>
  <dcterms:created xsi:type="dcterms:W3CDTF">2018-05-12T22:20:35Z</dcterms:created>
  <dcterms:modified xsi:type="dcterms:W3CDTF">2020-06-24T11:49:59Z</dcterms:modified>
</cp:coreProperties>
</file>