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5" r:id="rId4"/>
    <p:sldId id="268" r:id="rId6"/>
    <p:sldId id="271" r:id="rId7"/>
    <p:sldId id="272" r:id="rId8"/>
    <p:sldId id="266" r:id="rId9"/>
    <p:sldId id="274" r:id="rId10"/>
    <p:sldId id="277" r:id="rId11"/>
    <p:sldId id="279" r:id="rId12"/>
    <p:sldId id="267" r:id="rId13"/>
    <p:sldId id="280" r:id="rId14"/>
    <p:sldId id="281" r:id="rId15"/>
    <p:sldId id="284" r:id="rId16"/>
    <p:sldId id="285" r:id="rId17"/>
    <p:sldId id="287" r:id="rId18"/>
    <p:sldId id="289" r:id="rId19"/>
    <p:sldId id="292" r:id="rId20"/>
    <p:sldId id="294" r:id="rId21"/>
    <p:sldId id="296" r:id="rId22"/>
    <p:sldId id="270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4"/>
        <p:guide pos="37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9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.xml"/><Relationship Id="rId5" Type="http://schemas.openxmlformats.org/officeDocument/2006/relationships/image" Target="file:///C:\Users\1V994W2\Documents\Tencent%20Files\574576071\FileRecv\&#25340;&#35013;&#32032;&#26448;\&#21830;&#21153;&#31185;&#25216;-16\\15\subject_holdleft_194,180,188_0_staid_full_0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righ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21830;&#21153;&#31185;&#25216;-16\\15\subject_holdleft_194,180,188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21830;&#21153;&#31185;&#25216;-16\\15\subject_holdleft_194,180,188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6604318" y="4110038"/>
            <a:ext cx="4825365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116262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04318" y="293465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757670" y="4113848"/>
            <a:ext cx="4518660" cy="49022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38" y="685800"/>
            <a:ext cx="5116262" cy="54864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1014412" y="3845560"/>
            <a:ext cx="2011680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1014412" y="4320540"/>
            <a:ext cx="2011680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3"/>
            </p:custDataLst>
          </p:nvPr>
        </p:nvSpPr>
        <p:spPr>
          <a:xfrm>
            <a:off x="1014412" y="3192145"/>
            <a:ext cx="435229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4"/>
            </p:custDataLst>
          </p:nvPr>
        </p:nvSpPr>
        <p:spPr>
          <a:xfrm>
            <a:off x="1006792" y="1815465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48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174736"/>
            <a:ext cx="1620202" cy="168326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6314"/>
            <a:ext cx="1620202" cy="16016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676623"/>
            <a:ext cx="4064000" cy="218137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889058" y="1375094"/>
            <a:ext cx="4414520" cy="116776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920684" y="2586038"/>
            <a:ext cx="6350635" cy="111887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90" y="1234440"/>
            <a:ext cx="4093009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882"/>
            <a:ext cx="720090" cy="748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4811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186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0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9.xml"/><Relationship Id="rId2" Type="http://schemas.openxmlformats.org/officeDocument/2006/relationships/tags" Target="../tags/tag20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09.xml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tags" Target="../tags/tag208.xml"/><Relationship Id="rId14" Type="http://schemas.openxmlformats.org/officeDocument/2006/relationships/image" Target="../media/image16.png"/><Relationship Id="rId13" Type="http://schemas.openxmlformats.org/officeDocument/2006/relationships/tags" Target="../tags/tag207.xml"/><Relationship Id="rId12" Type="http://schemas.openxmlformats.org/officeDocument/2006/relationships/image" Target="../media/image15.png"/><Relationship Id="rId11" Type="http://schemas.openxmlformats.org/officeDocument/2006/relationships/tags" Target="../tags/tag206.xml"/><Relationship Id="rId10" Type="http://schemas.openxmlformats.org/officeDocument/2006/relationships/image" Target="../media/image14.png"/><Relationship Id="rId1" Type="http://schemas.openxmlformats.org/officeDocument/2006/relationships/tags" Target="../tags/tag20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21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1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13.xml"/><Relationship Id="rId18" Type="http://schemas.openxmlformats.org/officeDocument/2006/relationships/notesSlide" Target="../notesSlides/notesSlide1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16.xml"/><Relationship Id="rId15" Type="http://schemas.openxmlformats.org/officeDocument/2006/relationships/image" Target="../media/image9.GIF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tags" Target="../tags/tag2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2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0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2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7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1.xml"/><Relationship Id="rId1" Type="http://schemas.openxmlformats.org/officeDocument/2006/relationships/tags" Target="../tags/tag22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34.xml"/><Relationship Id="rId4" Type="http://schemas.openxmlformats.org/officeDocument/2006/relationships/image" Target="file:///C:\Users\1V994W2\PycharmProjects\PPT_Background_Generation/pic_temp/0_pic_quater_right_down.png" TargetMode="External"/><Relationship Id="rId35" Type="http://schemas.openxmlformats.org/officeDocument/2006/relationships/notesSlide" Target="../notesSlides/notesSlide16.x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255.xml"/><Relationship Id="rId32" Type="http://schemas.openxmlformats.org/officeDocument/2006/relationships/tags" Target="../tags/tag254.xml"/><Relationship Id="rId31" Type="http://schemas.openxmlformats.org/officeDocument/2006/relationships/tags" Target="../tags/tag253.xml"/><Relationship Id="rId30" Type="http://schemas.openxmlformats.org/officeDocument/2006/relationships/image" Target="../media/image15.png"/><Relationship Id="rId3" Type="http://schemas.openxmlformats.org/officeDocument/2006/relationships/image" Target="../media/image3.png"/><Relationship Id="rId29" Type="http://schemas.openxmlformats.org/officeDocument/2006/relationships/tags" Target="../tags/tag252.xml"/><Relationship Id="rId28" Type="http://schemas.openxmlformats.org/officeDocument/2006/relationships/tags" Target="../tags/tag251.xml"/><Relationship Id="rId27" Type="http://schemas.openxmlformats.org/officeDocument/2006/relationships/tags" Target="../tags/tag250.xml"/><Relationship Id="rId26" Type="http://schemas.openxmlformats.org/officeDocument/2006/relationships/tags" Target="../tags/tag249.xml"/><Relationship Id="rId25" Type="http://schemas.openxmlformats.org/officeDocument/2006/relationships/tags" Target="../tags/tag248.xml"/><Relationship Id="rId24" Type="http://schemas.openxmlformats.org/officeDocument/2006/relationships/tags" Target="../tags/tag247.xml"/><Relationship Id="rId23" Type="http://schemas.openxmlformats.org/officeDocument/2006/relationships/tags" Target="../tags/tag246.xml"/><Relationship Id="rId22" Type="http://schemas.openxmlformats.org/officeDocument/2006/relationships/tags" Target="../tags/tag245.xml"/><Relationship Id="rId21" Type="http://schemas.openxmlformats.org/officeDocument/2006/relationships/tags" Target="../tags/tag244.xml"/><Relationship Id="rId20" Type="http://schemas.openxmlformats.org/officeDocument/2006/relationships/tags" Target="../tags/tag243.xml"/><Relationship Id="rId2" Type="http://schemas.openxmlformats.org/officeDocument/2006/relationships/tags" Target="../tags/tag233.xml"/><Relationship Id="rId19" Type="http://schemas.openxmlformats.org/officeDocument/2006/relationships/tags" Target="../tags/tag242.xml"/><Relationship Id="rId18" Type="http://schemas.openxmlformats.org/officeDocument/2006/relationships/tags" Target="../tags/tag241.xml"/><Relationship Id="rId17" Type="http://schemas.openxmlformats.org/officeDocument/2006/relationships/tags" Target="../tags/tag240.xml"/><Relationship Id="rId16" Type="http://schemas.openxmlformats.org/officeDocument/2006/relationships/image" Target="../media/image13.png"/><Relationship Id="rId15" Type="http://schemas.openxmlformats.org/officeDocument/2006/relationships/tags" Target="../tags/tag239.xml"/><Relationship Id="rId14" Type="http://schemas.openxmlformats.org/officeDocument/2006/relationships/image" Target="../media/image12.png"/><Relationship Id="rId13" Type="http://schemas.openxmlformats.org/officeDocument/2006/relationships/tags" Target="../tags/tag238.xml"/><Relationship Id="rId12" Type="http://schemas.openxmlformats.org/officeDocument/2006/relationships/image" Target="../media/image18.png"/><Relationship Id="rId11" Type="http://schemas.openxmlformats.org/officeDocument/2006/relationships/tags" Target="../tags/tag237.xml"/><Relationship Id="rId10" Type="http://schemas.openxmlformats.org/officeDocument/2006/relationships/image" Target="../media/image14.png"/><Relationship Id="rId1" Type="http://schemas.openxmlformats.org/officeDocument/2006/relationships/tags" Target="../tags/tag23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5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7" Type="http://schemas.openxmlformats.org/officeDocument/2006/relationships/notesSlide" Target="../notesSlides/notesSlide17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71.xml"/><Relationship Id="rId24" Type="http://schemas.openxmlformats.org/officeDocument/2006/relationships/tags" Target="../tags/tag270.xml"/><Relationship Id="rId23" Type="http://schemas.openxmlformats.org/officeDocument/2006/relationships/tags" Target="../tags/tag269.xml"/><Relationship Id="rId22" Type="http://schemas.openxmlformats.org/officeDocument/2006/relationships/tags" Target="../tags/tag268.xml"/><Relationship Id="rId21" Type="http://schemas.openxmlformats.org/officeDocument/2006/relationships/tags" Target="../tags/tag267.xml"/><Relationship Id="rId20" Type="http://schemas.openxmlformats.org/officeDocument/2006/relationships/tags" Target="../tags/tag266.xml"/><Relationship Id="rId2" Type="http://schemas.openxmlformats.org/officeDocument/2006/relationships/tags" Target="../tags/tag257.xml"/><Relationship Id="rId19" Type="http://schemas.openxmlformats.org/officeDocument/2006/relationships/tags" Target="../tags/tag265.xml"/><Relationship Id="rId18" Type="http://schemas.openxmlformats.org/officeDocument/2006/relationships/image" Target="../media/image13.png"/><Relationship Id="rId17" Type="http://schemas.openxmlformats.org/officeDocument/2006/relationships/tags" Target="../tags/tag264.xml"/><Relationship Id="rId16" Type="http://schemas.openxmlformats.org/officeDocument/2006/relationships/image" Target="../media/image12.png"/><Relationship Id="rId15" Type="http://schemas.openxmlformats.org/officeDocument/2006/relationships/tags" Target="../tags/tag263.xml"/><Relationship Id="rId14" Type="http://schemas.openxmlformats.org/officeDocument/2006/relationships/image" Target="../media/image15.png"/><Relationship Id="rId13" Type="http://schemas.openxmlformats.org/officeDocument/2006/relationships/tags" Target="../tags/tag262.xml"/><Relationship Id="rId12" Type="http://schemas.openxmlformats.org/officeDocument/2006/relationships/image" Target="../media/image18.png"/><Relationship Id="rId11" Type="http://schemas.openxmlformats.org/officeDocument/2006/relationships/tags" Target="../tags/tag261.xml"/><Relationship Id="rId10" Type="http://schemas.openxmlformats.org/officeDocument/2006/relationships/image" Target="../media/image14.png"/><Relationship Id="rId1" Type="http://schemas.openxmlformats.org/officeDocument/2006/relationships/tags" Target="../tags/tag25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7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5" Type="http://schemas.openxmlformats.org/officeDocument/2006/relationships/notesSlide" Target="../notesSlides/notesSlide18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85.xml"/><Relationship Id="rId22" Type="http://schemas.openxmlformats.org/officeDocument/2006/relationships/tags" Target="../tags/tag284.xml"/><Relationship Id="rId21" Type="http://schemas.openxmlformats.org/officeDocument/2006/relationships/tags" Target="../tags/tag283.xml"/><Relationship Id="rId20" Type="http://schemas.openxmlformats.org/officeDocument/2006/relationships/tags" Target="../tags/tag282.xml"/><Relationship Id="rId2" Type="http://schemas.openxmlformats.org/officeDocument/2006/relationships/tags" Target="../tags/tag273.xml"/><Relationship Id="rId19" Type="http://schemas.openxmlformats.org/officeDocument/2006/relationships/tags" Target="../tags/tag281.xml"/><Relationship Id="rId18" Type="http://schemas.openxmlformats.org/officeDocument/2006/relationships/image" Target="../media/image13.png"/><Relationship Id="rId17" Type="http://schemas.openxmlformats.org/officeDocument/2006/relationships/tags" Target="../tags/tag280.xml"/><Relationship Id="rId16" Type="http://schemas.openxmlformats.org/officeDocument/2006/relationships/image" Target="../media/image12.png"/><Relationship Id="rId15" Type="http://schemas.openxmlformats.org/officeDocument/2006/relationships/tags" Target="../tags/tag279.xml"/><Relationship Id="rId14" Type="http://schemas.openxmlformats.org/officeDocument/2006/relationships/image" Target="../media/image15.png"/><Relationship Id="rId13" Type="http://schemas.openxmlformats.org/officeDocument/2006/relationships/tags" Target="../tags/tag278.xml"/><Relationship Id="rId12" Type="http://schemas.openxmlformats.org/officeDocument/2006/relationships/image" Target="../media/image18.png"/><Relationship Id="rId11" Type="http://schemas.openxmlformats.org/officeDocument/2006/relationships/tags" Target="../tags/tag277.xml"/><Relationship Id="rId10" Type="http://schemas.openxmlformats.org/officeDocument/2006/relationships/image" Target="../media/image14.png"/><Relationship Id="rId1" Type="http://schemas.openxmlformats.org/officeDocument/2006/relationships/tags" Target="../tags/tag27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52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6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65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76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80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3.xml"/><Relationship Id="rId10" Type="http://schemas.openxmlformats.org/officeDocument/2006/relationships/image" Target="../media/image9.GIF"/><Relationship Id="rId1" Type="http://schemas.openxmlformats.org/officeDocument/2006/relationships/tags" Target="../tags/tag17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8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8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85.xml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88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tags" Target="../tags/tag1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19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90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/>
          <p:nvPr>
            <p:custDataLst>
              <p:tags r:id="rId1"/>
            </p:custDataLst>
          </p:nvPr>
        </p:nvSpPr>
        <p:spPr>
          <a:xfrm>
            <a:off x="6604318" y="2045653"/>
            <a:ext cx="1704975" cy="680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000" b="1" spc="2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2023</a:t>
            </a:r>
            <a:endParaRPr lang="en-US" altLang="zh-CN" sz="4000" b="1" spc="2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/>
                </a:solidFill>
              </a:rPr>
              <a:t>野外飞禽智能投食系统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/>
                </a:solidFill>
              </a:rPr>
              <a:t>第</a:t>
            </a:r>
            <a:r>
              <a:rPr lang="en-US" altLang="zh-CN">
                <a:solidFill>
                  <a:schemeClr val="lt1"/>
                </a:solidFill>
              </a:rPr>
              <a:t>7</a:t>
            </a:r>
            <a:r>
              <a:rPr lang="zh-CN" altLang="en-US">
                <a:solidFill>
                  <a:schemeClr val="lt1"/>
                </a:solidFill>
              </a:rPr>
              <a:t>组</a:t>
            </a:r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advTm="305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设备选择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362710" y="1974850"/>
            <a:ext cx="1379220" cy="3360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9660" y="1606550"/>
            <a:ext cx="192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stm32f103c8t6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942715" y="2468880"/>
            <a:ext cx="204216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7510" y="1696720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电波钟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185660" y="2560320"/>
            <a:ext cx="2125980" cy="1828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54570" y="1799590"/>
            <a:ext cx="178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0.96</a:t>
            </a:r>
            <a:r>
              <a:rPr lang="zh-CN" altLang="en-US"/>
              <a:t>寸</a:t>
            </a:r>
            <a:r>
              <a:rPr lang="en-US" altLang="zh-CN"/>
              <a:t>oled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006330" y="2468880"/>
            <a:ext cx="1356360" cy="21031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80600" y="1861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安卓</a:t>
            </a:r>
            <a:r>
              <a:rPr lang="zh-CN" altLang="en-US"/>
              <a:t>移动设备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42715" y="4874260"/>
            <a:ext cx="2115820" cy="198374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ransition advTm="3424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2792730" y="1418590"/>
            <a:ext cx="6605905" cy="116776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PART4 </a:t>
            </a:r>
            <a:r>
              <a:rPr lang="zh-CN" altLang="en-US"/>
              <a:t>模块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75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模块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6180" y="3556000"/>
            <a:ext cx="1337310" cy="2789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1800" y="4195445"/>
            <a:ext cx="1417955" cy="1141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305" y="6062345"/>
            <a:ext cx="1019810" cy="751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0450" y="4606290"/>
            <a:ext cx="892175" cy="1184910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3646170" y="4493260"/>
            <a:ext cx="957580" cy="222250"/>
          </a:xfrm>
          <a:prstGeom prst="lef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666490" y="4872355"/>
            <a:ext cx="937260" cy="24765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二极管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5790" y="3568065"/>
            <a:ext cx="855345" cy="732790"/>
          </a:xfrm>
          <a:prstGeom prst="rect">
            <a:avLst/>
          </a:prstGeom>
        </p:spPr>
      </p:pic>
      <p:pic>
        <p:nvPicPr>
          <p:cNvPr id="17" name="图片 16" descr="预警_警告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11440" y="3547745"/>
            <a:ext cx="542290" cy="464185"/>
          </a:xfrm>
          <a:prstGeom prst="rect">
            <a:avLst/>
          </a:prstGeom>
        </p:spPr>
      </p:pic>
      <p:pic>
        <p:nvPicPr>
          <p:cNvPr id="35" name="图片 34"/>
          <p:cNvPicPr/>
          <p:nvPr/>
        </p:nvPicPr>
        <p:blipFill>
          <a:blip r:embed="rId15"/>
          <a:stretch>
            <a:fillRect/>
          </a:stretch>
        </p:blipFill>
        <p:spPr>
          <a:xfrm>
            <a:off x="5395595" y="4119880"/>
            <a:ext cx="539115" cy="334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右箭头 17"/>
          <p:cNvSpPr/>
          <p:nvPr/>
        </p:nvSpPr>
        <p:spPr>
          <a:xfrm rot="1920000">
            <a:off x="6498590" y="5958205"/>
            <a:ext cx="807720" cy="22225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357620" y="3797935"/>
            <a:ext cx="768350" cy="22225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725285" y="4799330"/>
            <a:ext cx="2842895" cy="20510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6725285" y="5282565"/>
            <a:ext cx="2832735" cy="230505"/>
          </a:xfrm>
          <a:prstGeom prst="lef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95580" y="1753870"/>
            <a:ext cx="1100455" cy="4324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398905" y="1348105"/>
            <a:ext cx="4475480" cy="12674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577975" y="1753870"/>
            <a:ext cx="1287780" cy="4324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发送指令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992755" y="1753870"/>
            <a:ext cx="1287780" cy="4324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收到信号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407535" y="1753870"/>
            <a:ext cx="1287780" cy="4324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校对时间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005830" y="1753870"/>
            <a:ext cx="1287780" cy="4324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计时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007985" y="1105535"/>
            <a:ext cx="1287780" cy="330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手机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568180" y="1753870"/>
            <a:ext cx="1287780" cy="4324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开启</a:t>
            </a:r>
            <a:r>
              <a:rPr lang="zh-CN" altLang="en-US" u="sng"/>
              <a:t>投喂</a:t>
            </a:r>
            <a:endParaRPr lang="zh-CN" altLang="en-US" u="sng"/>
          </a:p>
        </p:txBody>
      </p:sp>
      <p:sp>
        <p:nvSpPr>
          <p:cNvPr id="33" name="圆角矩形 32"/>
          <p:cNvSpPr/>
          <p:nvPr/>
        </p:nvSpPr>
        <p:spPr>
          <a:xfrm>
            <a:off x="7604125" y="1753870"/>
            <a:ext cx="1691640" cy="4324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</a:t>
            </a:r>
            <a:r>
              <a:rPr lang="zh-CN" altLang="en-US" u="sng"/>
              <a:t>投喂</a:t>
            </a:r>
            <a:r>
              <a:rPr lang="zh-CN" altLang="en-US"/>
              <a:t>表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22" idx="3"/>
            <a:endCxn id="24" idx="1"/>
          </p:cNvCxnSpPr>
          <p:nvPr/>
        </p:nvCxnSpPr>
        <p:spPr>
          <a:xfrm>
            <a:off x="1296035" y="1970405"/>
            <a:ext cx="281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3"/>
            <a:endCxn id="25" idx="1"/>
          </p:cNvCxnSpPr>
          <p:nvPr/>
        </p:nvCxnSpPr>
        <p:spPr>
          <a:xfrm>
            <a:off x="2865755" y="1970405"/>
            <a:ext cx="127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  <a:endCxn id="26" idx="1"/>
          </p:cNvCxnSpPr>
          <p:nvPr/>
        </p:nvCxnSpPr>
        <p:spPr>
          <a:xfrm>
            <a:off x="4280535" y="1970405"/>
            <a:ext cx="127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3"/>
            <a:endCxn id="27" idx="1"/>
          </p:cNvCxnSpPr>
          <p:nvPr/>
        </p:nvCxnSpPr>
        <p:spPr>
          <a:xfrm>
            <a:off x="5695315" y="1970405"/>
            <a:ext cx="31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3"/>
            <a:endCxn id="33" idx="1"/>
          </p:cNvCxnSpPr>
          <p:nvPr/>
        </p:nvCxnSpPr>
        <p:spPr>
          <a:xfrm>
            <a:off x="7293610" y="1970405"/>
            <a:ext cx="31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1"/>
          </p:cNvCxnSpPr>
          <p:nvPr/>
        </p:nvCxnSpPr>
        <p:spPr>
          <a:xfrm>
            <a:off x="9295765" y="1970405"/>
            <a:ext cx="272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1" idx="3"/>
            <a:endCxn id="23" idx="2"/>
          </p:cNvCxnSpPr>
          <p:nvPr/>
        </p:nvCxnSpPr>
        <p:spPr>
          <a:xfrm flipH="1">
            <a:off x="3636645" y="1970405"/>
            <a:ext cx="7219315" cy="645160"/>
          </a:xfrm>
          <a:prstGeom prst="bentConnector4">
            <a:avLst>
              <a:gd name="adj1" fmla="val -3298"/>
              <a:gd name="adj2" fmla="val 1369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0" idx="2"/>
            <a:endCxn id="33" idx="0"/>
          </p:cNvCxnSpPr>
          <p:nvPr/>
        </p:nvCxnSpPr>
        <p:spPr>
          <a:xfrm flipH="1">
            <a:off x="8449945" y="1435735"/>
            <a:ext cx="201930" cy="318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0" idx="2"/>
            <a:endCxn id="31" idx="0"/>
          </p:cNvCxnSpPr>
          <p:nvPr/>
        </p:nvCxnSpPr>
        <p:spPr>
          <a:xfrm>
            <a:off x="8651875" y="1435735"/>
            <a:ext cx="1560195" cy="318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  <p:transition advTm="586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2" grpId="0" animBg="1"/>
      <p:bldP spid="23" grpId="0" animBg="1"/>
      <p:bldP spid="12" grpId="1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14" grpId="0" animBg="1"/>
      <p:bldP spid="14" grpId="1" animBg="1"/>
      <p:bldP spid="27" grpId="0" animBg="1"/>
      <p:bldP spid="27" grpId="1" animBg="1"/>
      <p:bldP spid="33" grpId="0" animBg="1"/>
      <p:bldP spid="33" grpId="1" animBg="1"/>
      <p:bldP spid="19" grpId="0" animBg="1"/>
      <p:bldP spid="19" grpId="1" animBg="1"/>
      <p:bldP spid="31" grpId="0" animBg="1"/>
      <p:bldP spid="31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30" grpId="0" animBg="1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2792730" y="1418590"/>
            <a:ext cx="6605905" cy="1167765"/>
          </a:xfrm>
        </p:spPr>
        <p:txBody>
          <a:bodyPr>
            <a:normAutofit/>
          </a:bodyPr>
          <a:lstStyle/>
          <a:p>
            <a:r>
              <a:rPr lang="en-US" altLang="zh-CN"/>
              <a:t>PART5 </a:t>
            </a:r>
            <a:r>
              <a:rPr lang="zh-CN" altLang="en-US"/>
              <a:t>分工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63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分工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0045" y="14401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吕祥瑞：</a:t>
            </a:r>
            <a:endParaRPr lang="zh-CN" altLang="en-US"/>
          </a:p>
          <a:p>
            <a:r>
              <a:rPr lang="zh-CN" altLang="en-US"/>
              <a:t>通信、模块交互与控制、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0045" y="26022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刘伟：</a:t>
            </a:r>
            <a:endParaRPr lang="zh-CN" altLang="en-US"/>
          </a:p>
          <a:p>
            <a:r>
              <a:rPr lang="zh-CN" altLang="en-US"/>
              <a:t>数据显示、</a:t>
            </a:r>
            <a:r>
              <a:rPr lang="zh-CN" altLang="en-US"/>
              <a:t>时间控制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0045" y="37642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刘金昌：</a:t>
            </a:r>
            <a:endParaRPr lang="zh-CN" altLang="en-US"/>
          </a:p>
          <a:p>
            <a:r>
              <a:rPr lang="zh-CN" altLang="en-US"/>
              <a:t>投喂、数据存取、电路连接</a:t>
            </a:r>
            <a:r>
              <a:rPr lang="zh-CN" altLang="en-US"/>
              <a:t>设计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p:transition advTm="1195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010762" y="1592762"/>
            <a:ext cx="6605905" cy="11677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PART6 </a:t>
            </a:r>
            <a:r>
              <a:rPr lang="zh-CN" altLang="en-US" dirty="0"/>
              <a:t>时间安排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advTm="63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分工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772069" y="1629746"/>
            <a:ext cx="10555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第十四周：研究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BPC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低频时码授时原理协议，了解其工作原理和数据解码方式。同时，学习如何使用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BPC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中国电波钟模块与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STM32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进行通信，获取实时时间。</a:t>
            </a:r>
            <a:endParaRPr lang="en-US" altLang="zh-CN" b="0" i="0" dirty="0">
              <a:solidFill>
                <a:srgbClr val="24292F"/>
              </a:solidFill>
              <a:effectLst/>
              <a:latin typeface="Noto Sans SC"/>
            </a:endParaRP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Noto Sans SC"/>
            </a:endParaRPr>
          </a:p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第十五周：开始设计硬件部分。选择合适的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STM32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开发板（例如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STM32F103C8T6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），并将其与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BPC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中国电波钟模块连接。编写代码以实现与电波钟模块的通信，并获取准确的时间。</a:t>
            </a:r>
            <a:endParaRPr lang="en-US" altLang="zh-CN" b="0" i="0" dirty="0">
              <a:solidFill>
                <a:srgbClr val="24292F"/>
              </a:solidFill>
              <a:effectLst/>
              <a:latin typeface="Noto Sans SC"/>
            </a:endParaRP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Noto Sans SC"/>
            </a:endParaRPr>
          </a:p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第十六周：设计多路开关信号输出控制电路，用于控制投食器的打开和关闭。选择合适的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LED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来模拟开关状态，并通过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STM32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的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GPIO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口控制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LED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的亮灭。</a:t>
            </a:r>
            <a:endParaRPr lang="en-US" altLang="zh-CN" b="0" i="0" dirty="0">
              <a:solidFill>
                <a:srgbClr val="24292F"/>
              </a:solidFill>
              <a:effectLst/>
              <a:latin typeface="Noto Sans SC"/>
            </a:endParaRP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Noto Sans SC"/>
            </a:endParaRPr>
          </a:p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第十七周：编写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STM32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的固件代码，包括初始化电波钟模块、读取时间、保存预定的投喂时间表参数等功能。使用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 SC"/>
              </a:rPr>
              <a:t>Flash ROM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 SC"/>
              </a:rPr>
              <a:t>来保存参数，以确保即使断电也能恢复设置。</a:t>
            </a:r>
            <a:endParaRPr lang="zh-CN" altLang="en-US" b="0" i="0" dirty="0">
              <a:solidFill>
                <a:srgbClr val="24292F"/>
              </a:solidFill>
              <a:effectLst/>
              <a:latin typeface="Noto Sans SC"/>
            </a:endParaRPr>
          </a:p>
          <a:p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ransition advTm="119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方案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一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540250" y="3729990"/>
            <a:ext cx="1780540" cy="1986280"/>
            <a:chOff x="2217" y="5783"/>
            <a:chExt cx="2804" cy="3128"/>
          </a:xfrm>
        </p:grpSpPr>
        <p:pic>
          <p:nvPicPr>
            <p:cNvPr id="14" name="图片 1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667" y="6539"/>
              <a:ext cx="692" cy="144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649" y="7019"/>
              <a:ext cx="1164" cy="109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997" y="5783"/>
              <a:ext cx="20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接收器</a:t>
              </a:r>
              <a:endParaRPr lang="zh-CN" altLang="en-US"/>
            </a:p>
          </p:txBody>
        </p:sp>
        <p:pic>
          <p:nvPicPr>
            <p:cNvPr id="17" name="图片 16" descr="二极管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2667" y="8305"/>
              <a:ext cx="709" cy="607"/>
            </a:xfrm>
            <a:prstGeom prst="rect">
              <a:avLst/>
            </a:prstGeom>
          </p:spPr>
        </p:pic>
        <p:pic>
          <p:nvPicPr>
            <p:cNvPr id="18" name="图片 17" descr="预警_警告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217" y="8305"/>
              <a:ext cx="450" cy="38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1249045" y="3799205"/>
            <a:ext cx="1780540" cy="1986280"/>
            <a:chOff x="2217" y="5783"/>
            <a:chExt cx="2804" cy="3128"/>
          </a:xfrm>
        </p:grpSpPr>
        <p:pic>
          <p:nvPicPr>
            <p:cNvPr id="21" name="图片 20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667" y="6539"/>
              <a:ext cx="692" cy="144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649" y="7019"/>
              <a:ext cx="1164" cy="1092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>
              <p:custDataLst>
                <p:tags r:id="rId19"/>
              </p:custDataLst>
            </p:nvPr>
          </p:nvSpPr>
          <p:spPr>
            <a:xfrm>
              <a:off x="2997" y="5783"/>
              <a:ext cx="20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接收器</a:t>
              </a:r>
              <a:endParaRPr lang="zh-CN" altLang="en-US"/>
            </a:p>
          </p:txBody>
        </p:sp>
        <p:pic>
          <p:nvPicPr>
            <p:cNvPr id="24" name="图片 23" descr="二极管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2667" y="8305"/>
              <a:ext cx="709" cy="607"/>
            </a:xfrm>
            <a:prstGeom prst="rect">
              <a:avLst/>
            </a:prstGeom>
          </p:spPr>
        </p:pic>
        <p:pic>
          <p:nvPicPr>
            <p:cNvPr id="25" name="图片 24" descr="预警_警告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217" y="8305"/>
              <a:ext cx="450" cy="38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8043545" y="3887470"/>
            <a:ext cx="1780540" cy="1986280"/>
            <a:chOff x="2217" y="5783"/>
            <a:chExt cx="2804" cy="3128"/>
          </a:xfrm>
        </p:grpSpPr>
        <p:pic>
          <p:nvPicPr>
            <p:cNvPr id="27" name="图片 26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667" y="6539"/>
              <a:ext cx="692" cy="144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649" y="7019"/>
              <a:ext cx="1164" cy="1092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>
              <p:custDataLst>
                <p:tags r:id="rId24"/>
              </p:custDataLst>
            </p:nvPr>
          </p:nvSpPr>
          <p:spPr>
            <a:xfrm>
              <a:off x="2997" y="5783"/>
              <a:ext cx="20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接收器</a:t>
              </a:r>
              <a:endParaRPr lang="zh-CN" altLang="en-US"/>
            </a:p>
          </p:txBody>
        </p:sp>
        <p:pic>
          <p:nvPicPr>
            <p:cNvPr id="30" name="图片 29" descr="二极管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2667" y="8305"/>
              <a:ext cx="709" cy="607"/>
            </a:xfrm>
            <a:prstGeom prst="rect">
              <a:avLst/>
            </a:prstGeom>
          </p:spPr>
        </p:pic>
        <p:pic>
          <p:nvPicPr>
            <p:cNvPr id="31" name="图片 30" descr="预警_警告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217" y="8305"/>
              <a:ext cx="450" cy="385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4607560" y="1129030"/>
            <a:ext cx="2348230" cy="1560830"/>
            <a:chOff x="8082" y="1665"/>
            <a:chExt cx="3698" cy="2458"/>
          </a:xfrm>
        </p:grpSpPr>
        <p:grpSp>
          <p:nvGrpSpPr>
            <p:cNvPr id="11" name="组合 10"/>
            <p:cNvGrpSpPr/>
            <p:nvPr/>
          </p:nvGrpSpPr>
          <p:grpSpPr>
            <a:xfrm>
              <a:off x="8082" y="1665"/>
              <a:ext cx="2023" cy="2459"/>
              <a:chOff x="8418" y="1868"/>
              <a:chExt cx="2023" cy="245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8418" y="1868"/>
                <a:ext cx="1038" cy="2458"/>
                <a:chOff x="6701" y="2607"/>
                <a:chExt cx="1038" cy="2458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10"/>
                <a:stretch>
                  <a:fillRect/>
                </a:stretch>
              </p:blipFill>
              <p:spPr>
                <a:xfrm flipH="1">
                  <a:off x="6806" y="3119"/>
                  <a:ext cx="933" cy="1947"/>
                </a:xfrm>
                <a:prstGeom prst="rect">
                  <a:avLst/>
                </a:prstGeom>
              </p:spPr>
            </p:pic>
            <p:sp>
              <p:nvSpPr>
                <p:cNvPr id="5" name="文本框 4"/>
                <p:cNvSpPr txBox="1"/>
                <p:nvPr/>
              </p:nvSpPr>
              <p:spPr>
                <a:xfrm>
                  <a:off x="6701" y="2607"/>
                  <a:ext cx="103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/>
                    <a:t>中枢</a:t>
                  </a:r>
                  <a:endParaRPr lang="zh-CN" altLang="en-US"/>
                </a:p>
              </p:txBody>
            </p:sp>
          </p:grp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9541" y="3497"/>
                <a:ext cx="901" cy="830"/>
              </a:xfrm>
              <a:prstGeom prst="rect">
                <a:avLst/>
              </a:prstGeom>
            </p:spPr>
          </p:pic>
        </p:grpSp>
        <p:pic>
          <p:nvPicPr>
            <p:cNvPr id="32" name="图片 31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10564" y="2466"/>
              <a:ext cx="1216" cy="1144"/>
            </a:xfrm>
            <a:prstGeom prst="rect">
              <a:avLst/>
            </a:prstGeom>
          </p:spPr>
        </p:pic>
      </p:grpSp>
      <p:cxnSp>
        <p:nvCxnSpPr>
          <p:cNvPr id="34" name="直接箭头连接符 33"/>
          <p:cNvCxnSpPr/>
          <p:nvPr/>
        </p:nvCxnSpPr>
        <p:spPr>
          <a:xfrm flipH="1">
            <a:off x="2767330" y="2694305"/>
            <a:ext cx="1625600" cy="112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102860" y="2735580"/>
            <a:ext cx="30480" cy="99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471285" y="2705100"/>
            <a:ext cx="1707515" cy="1398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096260" y="2972435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wifi/</a:t>
            </a:r>
            <a:r>
              <a:rPr lang="zh-CN" altLang="en-US"/>
              <a:t>蓝牙</a:t>
            </a:r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31"/>
            </p:custDataLst>
          </p:nvPr>
        </p:nvSpPr>
        <p:spPr>
          <a:xfrm>
            <a:off x="4540885" y="3099435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wifi/</a:t>
            </a:r>
            <a:r>
              <a:rPr lang="zh-CN" altLang="en-US"/>
              <a:t>蓝牙</a:t>
            </a:r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32"/>
            </p:custDataLst>
          </p:nvPr>
        </p:nvSpPr>
        <p:spPr>
          <a:xfrm>
            <a:off x="6188710" y="308737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wifi/</a:t>
            </a:r>
            <a:r>
              <a:rPr lang="zh-CN" altLang="en-US"/>
              <a:t>蓝牙</a:t>
            </a:r>
            <a:endParaRPr lang="zh-CN" altLang="en-US"/>
          </a:p>
        </p:txBody>
      </p:sp>
    </p:spTree>
    <p:custDataLst>
      <p:tags r:id="rId33"/>
    </p:custDataLst>
  </p:cSld>
  <p:clrMapOvr>
    <a:masterClrMapping/>
  </p:clrMapOvr>
  <p:transition advTm="119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方案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二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525645" y="1129030"/>
            <a:ext cx="2348230" cy="1560830"/>
            <a:chOff x="8082" y="1665"/>
            <a:chExt cx="3698" cy="2458"/>
          </a:xfrm>
        </p:grpSpPr>
        <p:grpSp>
          <p:nvGrpSpPr>
            <p:cNvPr id="11" name="组合 10"/>
            <p:cNvGrpSpPr/>
            <p:nvPr/>
          </p:nvGrpSpPr>
          <p:grpSpPr>
            <a:xfrm>
              <a:off x="8082" y="1665"/>
              <a:ext cx="2023" cy="2459"/>
              <a:chOff x="8418" y="1868"/>
              <a:chExt cx="2023" cy="245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8418" y="1868"/>
                <a:ext cx="1038" cy="2458"/>
                <a:chOff x="6701" y="2607"/>
                <a:chExt cx="1038" cy="2458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0"/>
                <a:stretch>
                  <a:fillRect/>
                </a:stretch>
              </p:blipFill>
              <p:spPr>
                <a:xfrm flipH="1">
                  <a:off x="6806" y="3119"/>
                  <a:ext cx="933" cy="1947"/>
                </a:xfrm>
                <a:prstGeom prst="rect">
                  <a:avLst/>
                </a:prstGeom>
              </p:spPr>
            </p:pic>
            <p:sp>
              <p:nvSpPr>
                <p:cNvPr id="5" name="文本框 4"/>
                <p:cNvSpPr txBox="1"/>
                <p:nvPr/>
              </p:nvSpPr>
              <p:spPr>
                <a:xfrm>
                  <a:off x="6701" y="2607"/>
                  <a:ext cx="103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/>
                    <a:t>中枢</a:t>
                  </a:r>
                  <a:endParaRPr lang="zh-CN" altLang="en-US"/>
                </a:p>
              </p:txBody>
            </p:sp>
          </p:grp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9541" y="3497"/>
                <a:ext cx="901" cy="830"/>
              </a:xfrm>
              <a:prstGeom prst="rect">
                <a:avLst/>
              </a:prstGeom>
            </p:spPr>
          </p:pic>
        </p:grpSp>
        <p:pic>
          <p:nvPicPr>
            <p:cNvPr id="32" name="图片 3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0564" y="2466"/>
              <a:ext cx="1216" cy="1144"/>
            </a:xfrm>
            <a:prstGeom prst="rect">
              <a:avLst/>
            </a:prstGeom>
          </p:spPr>
        </p:pic>
      </p:grpSp>
      <p:cxnSp>
        <p:nvCxnSpPr>
          <p:cNvPr id="34" name="直接箭头连接符 33"/>
          <p:cNvCxnSpPr/>
          <p:nvPr/>
        </p:nvCxnSpPr>
        <p:spPr>
          <a:xfrm flipH="1">
            <a:off x="2376170" y="2694305"/>
            <a:ext cx="2016760" cy="129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</p:cNvCxnSpPr>
          <p:nvPr/>
        </p:nvCxnSpPr>
        <p:spPr>
          <a:xfrm flipH="1">
            <a:off x="5318760" y="2690495"/>
            <a:ext cx="206375" cy="133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728460" y="2519680"/>
            <a:ext cx="1450340" cy="158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521460" y="4092575"/>
            <a:ext cx="1297940" cy="753110"/>
            <a:chOff x="2395" y="6591"/>
            <a:chExt cx="2044" cy="1186"/>
          </a:xfrm>
        </p:grpSpPr>
        <p:pic>
          <p:nvPicPr>
            <p:cNvPr id="2" name="图片 1" descr="二极管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395" y="6623"/>
              <a:ext cx="1347" cy="1154"/>
            </a:xfrm>
            <a:prstGeom prst="rect">
              <a:avLst/>
            </a:prstGeom>
          </p:spPr>
        </p:pic>
        <p:pic>
          <p:nvPicPr>
            <p:cNvPr id="3" name="图片 2" descr="预警_警告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585" y="6591"/>
              <a:ext cx="854" cy="731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451985" y="4092575"/>
            <a:ext cx="1297940" cy="753110"/>
            <a:chOff x="2395" y="6591"/>
            <a:chExt cx="2044" cy="1186"/>
          </a:xfrm>
        </p:grpSpPr>
        <p:pic>
          <p:nvPicPr>
            <p:cNvPr id="38" name="图片 37" descr="二极管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395" y="6623"/>
              <a:ext cx="1347" cy="1154"/>
            </a:xfrm>
            <a:prstGeom prst="rect">
              <a:avLst/>
            </a:prstGeom>
          </p:spPr>
        </p:pic>
        <p:pic>
          <p:nvPicPr>
            <p:cNvPr id="39" name="图片 38" descr="预警_警告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585" y="6591"/>
              <a:ext cx="854" cy="731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482205" y="4104005"/>
            <a:ext cx="1297940" cy="753110"/>
            <a:chOff x="2395" y="6591"/>
            <a:chExt cx="2044" cy="1186"/>
          </a:xfrm>
        </p:grpSpPr>
        <p:pic>
          <p:nvPicPr>
            <p:cNvPr id="41" name="图片 40" descr="二极管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395" y="6623"/>
              <a:ext cx="1347" cy="1154"/>
            </a:xfrm>
            <a:prstGeom prst="rect">
              <a:avLst/>
            </a:prstGeom>
          </p:spPr>
        </p:pic>
        <p:pic>
          <p:nvPicPr>
            <p:cNvPr id="42" name="图片 41" descr="预警_警告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585" y="6591"/>
              <a:ext cx="854" cy="731"/>
            </a:xfrm>
            <a:prstGeom prst="rect">
              <a:avLst/>
            </a:prstGeom>
          </p:spPr>
        </p:pic>
      </p:grpSp>
      <p:sp>
        <p:nvSpPr>
          <p:cNvPr id="43" name="文本框 42"/>
          <p:cNvSpPr txBox="1"/>
          <p:nvPr/>
        </p:nvSpPr>
        <p:spPr>
          <a:xfrm>
            <a:off x="3096260" y="3168015"/>
            <a:ext cx="39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有线</a:t>
            </a:r>
            <a:endParaRPr lang="zh-CN" altLang="en-US"/>
          </a:p>
        </p:txBody>
      </p:sp>
      <p:sp>
        <p:nvSpPr>
          <p:cNvPr id="44" name="文本框 43"/>
          <p:cNvSpPr txBox="1"/>
          <p:nvPr>
            <p:custDataLst>
              <p:tags r:id="rId23"/>
            </p:custDataLst>
          </p:nvPr>
        </p:nvSpPr>
        <p:spPr>
          <a:xfrm>
            <a:off x="5146040" y="3044825"/>
            <a:ext cx="39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有线</a:t>
            </a:r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24"/>
            </p:custDataLst>
          </p:nvPr>
        </p:nvSpPr>
        <p:spPr>
          <a:xfrm>
            <a:off x="7263130" y="3168015"/>
            <a:ext cx="381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有线</a:t>
            </a:r>
            <a:endParaRPr lang="zh-CN" altLang="en-US"/>
          </a:p>
        </p:txBody>
      </p:sp>
    </p:spTree>
    <p:custDataLst>
      <p:tags r:id="rId25"/>
    </p:custDataLst>
  </p:cSld>
  <p:clrMapOvr>
    <a:masterClrMapping/>
  </p:clrMapOvr>
  <p:transition advTm="119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方案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x</a:t>
            </a:r>
            <a:endParaRPr altLang="zh-CN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525645" y="1129030"/>
            <a:ext cx="2348230" cy="1560830"/>
            <a:chOff x="8082" y="1665"/>
            <a:chExt cx="3698" cy="2458"/>
          </a:xfrm>
        </p:grpSpPr>
        <p:grpSp>
          <p:nvGrpSpPr>
            <p:cNvPr id="11" name="组合 10"/>
            <p:cNvGrpSpPr/>
            <p:nvPr/>
          </p:nvGrpSpPr>
          <p:grpSpPr>
            <a:xfrm>
              <a:off x="8082" y="1665"/>
              <a:ext cx="2023" cy="2459"/>
              <a:chOff x="8418" y="1868"/>
              <a:chExt cx="2023" cy="245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8418" y="1868"/>
                <a:ext cx="1038" cy="2458"/>
                <a:chOff x="6701" y="2607"/>
                <a:chExt cx="1038" cy="2458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0"/>
                <a:stretch>
                  <a:fillRect/>
                </a:stretch>
              </p:blipFill>
              <p:spPr>
                <a:xfrm flipH="1">
                  <a:off x="6806" y="3119"/>
                  <a:ext cx="933" cy="1947"/>
                </a:xfrm>
                <a:prstGeom prst="rect">
                  <a:avLst/>
                </a:prstGeom>
              </p:spPr>
            </p:pic>
            <p:sp>
              <p:nvSpPr>
                <p:cNvPr id="5" name="文本框 4"/>
                <p:cNvSpPr txBox="1"/>
                <p:nvPr/>
              </p:nvSpPr>
              <p:spPr>
                <a:xfrm>
                  <a:off x="6701" y="2607"/>
                  <a:ext cx="103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/>
                    <a:t>中枢</a:t>
                  </a:r>
                  <a:endParaRPr lang="zh-CN" altLang="en-US"/>
                </a:p>
              </p:txBody>
            </p:sp>
          </p:grp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9541" y="3497"/>
                <a:ext cx="901" cy="830"/>
              </a:xfrm>
              <a:prstGeom prst="rect">
                <a:avLst/>
              </a:prstGeom>
            </p:spPr>
          </p:pic>
        </p:grpSp>
        <p:pic>
          <p:nvPicPr>
            <p:cNvPr id="32" name="图片 3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0564" y="2466"/>
              <a:ext cx="1216" cy="1144"/>
            </a:xfrm>
            <a:prstGeom prst="rect">
              <a:avLst/>
            </a:prstGeom>
          </p:spPr>
        </p:pic>
      </p:grpSp>
      <p:cxnSp>
        <p:nvCxnSpPr>
          <p:cNvPr id="34" name="直接箭头连接符 33"/>
          <p:cNvCxnSpPr/>
          <p:nvPr/>
        </p:nvCxnSpPr>
        <p:spPr>
          <a:xfrm flipH="1">
            <a:off x="2376170" y="2694305"/>
            <a:ext cx="2016760" cy="129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</p:cNvCxnSpPr>
          <p:nvPr/>
        </p:nvCxnSpPr>
        <p:spPr>
          <a:xfrm flipH="1">
            <a:off x="5318760" y="2690495"/>
            <a:ext cx="206375" cy="133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728460" y="2519680"/>
            <a:ext cx="1450340" cy="158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521460" y="4845685"/>
            <a:ext cx="1297940" cy="753110"/>
            <a:chOff x="2395" y="6591"/>
            <a:chExt cx="2044" cy="1186"/>
          </a:xfrm>
        </p:grpSpPr>
        <p:pic>
          <p:nvPicPr>
            <p:cNvPr id="2" name="图片 1" descr="二极管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395" y="6623"/>
              <a:ext cx="1347" cy="1154"/>
            </a:xfrm>
            <a:prstGeom prst="rect">
              <a:avLst/>
            </a:prstGeom>
          </p:spPr>
        </p:pic>
        <p:pic>
          <p:nvPicPr>
            <p:cNvPr id="3" name="图片 2" descr="预警_警告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585" y="6591"/>
              <a:ext cx="854" cy="731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512945" y="4959350"/>
            <a:ext cx="1297940" cy="753110"/>
            <a:chOff x="2395" y="6591"/>
            <a:chExt cx="2044" cy="1186"/>
          </a:xfrm>
        </p:grpSpPr>
        <p:pic>
          <p:nvPicPr>
            <p:cNvPr id="38" name="图片 37" descr="二极管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395" y="6623"/>
              <a:ext cx="1347" cy="1154"/>
            </a:xfrm>
            <a:prstGeom prst="rect">
              <a:avLst/>
            </a:prstGeom>
          </p:spPr>
        </p:pic>
        <p:pic>
          <p:nvPicPr>
            <p:cNvPr id="39" name="图片 38" descr="预警_警告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585" y="6591"/>
              <a:ext cx="854" cy="731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461885" y="5168265"/>
            <a:ext cx="1297940" cy="753110"/>
            <a:chOff x="2395" y="6591"/>
            <a:chExt cx="2044" cy="1186"/>
          </a:xfrm>
        </p:grpSpPr>
        <p:pic>
          <p:nvPicPr>
            <p:cNvPr id="41" name="图片 40" descr="二极管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395" y="6623"/>
              <a:ext cx="1347" cy="1154"/>
            </a:xfrm>
            <a:prstGeom prst="rect">
              <a:avLst/>
            </a:prstGeom>
          </p:spPr>
        </p:pic>
        <p:pic>
          <p:nvPicPr>
            <p:cNvPr id="42" name="图片 41" descr="预警_警告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585" y="6591"/>
              <a:ext cx="854" cy="731"/>
            </a:xfrm>
            <a:prstGeom prst="rect">
              <a:avLst/>
            </a:prstGeom>
          </p:spPr>
        </p:pic>
      </p:grpSp>
    </p:spTree>
    <p:custDataLst>
      <p:tags r:id="rId23"/>
    </p:custDataLst>
  </p:cSld>
  <p:clrMapOvr>
    <a:masterClrMapping/>
  </p:clrMapOvr>
  <p:transition advTm="119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2792730" y="1418590"/>
            <a:ext cx="6605905" cy="116776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PART1 </a:t>
            </a:r>
            <a:r>
              <a:rPr lang="zh-CN" altLang="en-US"/>
              <a:t>需求分析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673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1016317" y="3703955"/>
            <a:ext cx="43827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2023/12/06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advTm="95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8" name="图片 1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投喂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9"/>
            </p:custDataLst>
          </p:nvPr>
        </p:nvSpPr>
        <p:spPr>
          <a:xfrm>
            <a:off x="591085" y="2685051"/>
            <a:ext cx="5489912" cy="2251097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10"/>
            </p:custDataLst>
          </p:nvPr>
        </p:nvSpPr>
        <p:spPr>
          <a:xfrm>
            <a:off x="6193772" y="2685051"/>
            <a:ext cx="5402536" cy="2251097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922192" y="3453890"/>
            <a:ext cx="4451461" cy="12966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>
                <a:solidFill>
                  <a:srgbClr val="2E2B26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模块能够根据季节和用户预设的时间表，按时开启和关闭投喂器，以适应红嘴鸥在不同季节的需求变化。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921684" y="2870638"/>
            <a:ext cx="4464253" cy="476581"/>
          </a:xfrm>
          <a:prstGeom prst="rect">
            <a:avLst/>
          </a:prstGeom>
          <a:noFill/>
        </p:spPr>
        <p:txBody>
          <a:bodyPr wrap="square" anchor="b">
            <a:normAutofit/>
          </a:bodyPr>
          <a:lstStyle>
            <a:defPPr>
              <a:defRPr lang="zh-CN"/>
            </a:defPPr>
            <a:lvl1pPr>
              <a:defRPr sz="2000" b="1">
                <a:solidFill>
                  <a:srgbClr val="2E2B26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自动投喂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6903892" y="3453890"/>
            <a:ext cx="4451461" cy="12966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>
                <a:solidFill>
                  <a:srgbClr val="2E2B26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提供用户友好的手动控制接口，使用户能够随时主动开启或关闭投喂器，以满足特殊情况或个性化需求。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6903384" y="2870638"/>
            <a:ext cx="4464253" cy="476581"/>
          </a:xfrm>
          <a:prstGeom prst="rect">
            <a:avLst/>
          </a:prstGeom>
          <a:noFill/>
        </p:spPr>
        <p:txBody>
          <a:bodyPr wrap="square" anchor="b">
            <a:normAutofit/>
          </a:bodyPr>
          <a:lstStyle>
            <a:defPPr>
              <a:defRPr lang="zh-CN"/>
            </a:defPPr>
            <a:lvl1pPr>
              <a:defRPr sz="2000" b="1">
                <a:solidFill>
                  <a:srgbClr val="2E2B26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手动</a:t>
            </a: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投喂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 flipH="1">
            <a:off x="5151332" y="3895598"/>
            <a:ext cx="929665" cy="1040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直角三角形 12"/>
          <p:cNvSpPr/>
          <p:nvPr>
            <p:custDataLst>
              <p:tags r:id="rId16"/>
            </p:custDataLst>
          </p:nvPr>
        </p:nvSpPr>
        <p:spPr>
          <a:xfrm>
            <a:off x="6193772" y="3895598"/>
            <a:ext cx="929665" cy="10405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  <p:transition advTm="1713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8" name="图片 1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数据交互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9"/>
            </p:custDataLst>
          </p:nvPr>
        </p:nvSpPr>
        <p:spPr>
          <a:xfrm>
            <a:off x="591085" y="2685051"/>
            <a:ext cx="5489912" cy="2251097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10"/>
            </p:custDataLst>
          </p:nvPr>
        </p:nvSpPr>
        <p:spPr>
          <a:xfrm>
            <a:off x="6193772" y="2685051"/>
            <a:ext cx="5402536" cy="2251097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922192" y="3453890"/>
            <a:ext cx="4451461" cy="12966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>
                <a:solidFill>
                  <a:srgbClr val="2E2B26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模块能够精确记录每次投喂的时间，包括日期、时分秒等详细信息。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投喂记录以可读的格式保存至Flash ROM内，确保数据的持久性和可靠性。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921684" y="2870638"/>
            <a:ext cx="4464253" cy="476581"/>
          </a:xfrm>
          <a:prstGeom prst="rect">
            <a:avLst/>
          </a:prstGeom>
          <a:noFill/>
        </p:spPr>
        <p:txBody>
          <a:bodyPr wrap="square" anchor="b">
            <a:normAutofit/>
          </a:bodyPr>
          <a:lstStyle>
            <a:defPPr>
              <a:defRPr lang="zh-CN"/>
            </a:defPPr>
            <a:lvl1pPr>
              <a:defRPr sz="2000" b="1">
                <a:solidFill>
                  <a:srgbClr val="2E2B26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数据存储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6903892" y="3453890"/>
            <a:ext cx="4451461" cy="1296670"/>
          </a:xfrm>
          <a:prstGeom prst="rect">
            <a:avLst/>
          </a:prstGeom>
        </p:spPr>
        <p:txBody>
          <a:bodyPr wrap="square">
            <a:normAutofit fontScale="90000" lnSpcReduction="10000"/>
          </a:bodyPr>
          <a:lstStyle>
            <a:defPPr>
              <a:defRPr lang="zh-CN"/>
            </a:defPPr>
            <a:lvl1pPr>
              <a:defRPr>
                <a:solidFill>
                  <a:srgbClr val="2E2B26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模块具备直观的本地显示功能，显示投喂状态、当前时间等信息，方便用户实时了解系统运行情况。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同时，通过移动终端应用，用户可以远程查看实时数据和系统状态，实现全方位的监控和控制。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6903384" y="2870638"/>
            <a:ext cx="4464253" cy="476581"/>
          </a:xfrm>
          <a:prstGeom prst="rect">
            <a:avLst/>
          </a:prstGeom>
          <a:noFill/>
        </p:spPr>
        <p:txBody>
          <a:bodyPr wrap="square" anchor="b">
            <a:normAutofit/>
          </a:bodyPr>
          <a:lstStyle>
            <a:defPPr>
              <a:defRPr lang="zh-CN"/>
            </a:defPPr>
            <a:lvl1pPr>
              <a:defRPr sz="2000" b="1">
                <a:solidFill>
                  <a:srgbClr val="2E2B26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数据</a:t>
            </a: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显示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 flipH="1">
            <a:off x="5151332" y="3895598"/>
            <a:ext cx="929665" cy="1040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直角三角形 12"/>
          <p:cNvSpPr/>
          <p:nvPr>
            <p:custDataLst>
              <p:tags r:id="rId16"/>
            </p:custDataLst>
          </p:nvPr>
        </p:nvSpPr>
        <p:spPr>
          <a:xfrm>
            <a:off x="6193772" y="3895598"/>
            <a:ext cx="929665" cy="10405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  <p:transition advTm="1539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2792730" y="1418590"/>
            <a:ext cx="6605905" cy="116776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PART2 </a:t>
            </a:r>
            <a:r>
              <a:rPr lang="zh-CN" altLang="en-US"/>
              <a:t>功能设计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82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时间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控制功能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583815"/>
            <a:ext cx="7342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模块自启动时开始，每隔一定时间的周期，通过中国电波钟对系统内部时钟进行实时</a:t>
            </a:r>
            <a:r>
              <a:rPr lang="zh-CN" altLang="en-US"/>
              <a:t>校对</a:t>
            </a:r>
            <a:endParaRPr lang="zh-CN" altLang="en-US"/>
          </a:p>
        </p:txBody>
      </p:sp>
      <p:sp>
        <p:nvSpPr>
          <p:cNvPr id="15" name="空心弧 14"/>
          <p:cNvSpPr/>
          <p:nvPr/>
        </p:nvSpPr>
        <p:spPr>
          <a:xfrm rot="16200000">
            <a:off x="6360160" y="3552825"/>
            <a:ext cx="427990" cy="51879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rot="16200000">
            <a:off x="5720715" y="3426460"/>
            <a:ext cx="750570" cy="77152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6200000">
            <a:off x="5043170" y="3347085"/>
            <a:ext cx="1038225" cy="93281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035685" y="3760470"/>
            <a:ext cx="612140" cy="2152015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空心弧 18"/>
          <p:cNvSpPr/>
          <p:nvPr/>
        </p:nvSpPr>
        <p:spPr>
          <a:xfrm rot="5400000">
            <a:off x="1374140" y="3749675"/>
            <a:ext cx="266065" cy="28765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rot="5400000">
            <a:off x="1393825" y="3749040"/>
            <a:ext cx="589280" cy="28765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 rot="5400000">
            <a:off x="1464945" y="3757930"/>
            <a:ext cx="861060" cy="28765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16200000">
            <a:off x="1046480" y="3749675"/>
            <a:ext cx="266065" cy="28765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 rot="16200000">
            <a:off x="682625" y="3749040"/>
            <a:ext cx="589280" cy="28765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空心弧 26"/>
          <p:cNvSpPr/>
          <p:nvPr/>
        </p:nvSpPr>
        <p:spPr>
          <a:xfrm rot="16200000">
            <a:off x="273050" y="3757930"/>
            <a:ext cx="861060" cy="287655"/>
          </a:xfrm>
          <a:prstGeom prst="blockArc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266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</a:t>
            </a:r>
            <a:r>
              <a:rPr lang="zh-CN" altLang="en-US" b="1"/>
              <a:t>时间校对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0" y="91440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</a:t>
            </a:r>
            <a:r>
              <a:rPr lang="zh-CN" altLang="en-US" b="1"/>
              <a:t>计时</a:t>
            </a:r>
            <a:endParaRPr lang="zh-CN" altLang="en-US" b="1"/>
          </a:p>
          <a:p>
            <a:pPr indent="457200"/>
            <a:r>
              <a:rPr lang="zh-CN" altLang="en-US"/>
              <a:t>模块能将把时间在</a:t>
            </a:r>
            <a:r>
              <a:rPr lang="zh-CN" altLang="en-US" b="1"/>
              <a:t>时间戳</a:t>
            </a:r>
            <a:r>
              <a:rPr lang="zh-CN" altLang="en-US"/>
              <a:t>与</a:t>
            </a:r>
            <a:r>
              <a:rPr lang="zh-CN" altLang="en-US" b="1"/>
              <a:t>日期时间</a:t>
            </a:r>
            <a:r>
              <a:rPr lang="zh-CN" altLang="en-US"/>
              <a:t>相转换，进行时间的显示与计算（通过内部时钟计算）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0640" y="2159635"/>
            <a:ext cx="5309235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6415" y="1258570"/>
            <a:ext cx="5864225" cy="40386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72415" y="110109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定时</a:t>
            </a:r>
            <a:endParaRPr lang="zh-CN" altLang="en-US" b="1"/>
          </a:p>
          <a:p>
            <a:pPr indent="457200"/>
            <a:r>
              <a:rPr lang="zh-CN" altLang="en-US"/>
              <a:t>模块允许以一天</a:t>
            </a:r>
            <a:r>
              <a:rPr lang="en-US" altLang="zh-CN"/>
              <a:t>24</a:t>
            </a:r>
            <a:r>
              <a:rPr lang="zh-CN" altLang="en-US"/>
              <a:t>小时为定时的计划单位，通过在</a:t>
            </a:r>
            <a:r>
              <a:rPr lang="en-US" altLang="zh-CN"/>
              <a:t>24</a:t>
            </a:r>
            <a:r>
              <a:rPr lang="zh-CN" altLang="en-US"/>
              <a:t>小时内添加时间点和持续时间来设定喂食时间</a:t>
            </a:r>
            <a:endParaRPr lang="zh-CN" altLang="en-US"/>
          </a:p>
          <a:p>
            <a:pPr indent="457200"/>
            <a:r>
              <a:rPr lang="zh-CN" altLang="en-US"/>
              <a:t>并能够给该计划设置所作用的日期范围，以此设定不同季节的喂食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3860" y="3502025"/>
            <a:ext cx="204470" cy="26441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2712085" y="3512185"/>
            <a:ext cx="92710" cy="26339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90750" y="463994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24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3860" y="3986530"/>
            <a:ext cx="205105" cy="1441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43860" y="4898390"/>
            <a:ext cx="205105" cy="1441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43860" y="5683250"/>
            <a:ext cx="205105" cy="1441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043670" y="1779270"/>
            <a:ext cx="195580" cy="49282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9438005" y="1779270"/>
            <a:ext cx="294005" cy="489712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01225" y="4026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365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768850" y="4398010"/>
            <a:ext cx="1203960" cy="51435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043670" y="2634615"/>
            <a:ext cx="194945" cy="1861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8615045" y="2663825"/>
            <a:ext cx="349885" cy="17697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/>
          <p:nvPr/>
        </p:nvPicPr>
        <p:blipFill>
          <a:blip r:embed="rId10"/>
          <a:stretch>
            <a:fillRect/>
          </a:stretch>
        </p:blipFill>
        <p:spPr>
          <a:xfrm>
            <a:off x="7241540" y="2266315"/>
            <a:ext cx="4836795" cy="41617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1"/>
    </p:custDataLst>
  </p:cSld>
  <p:clrMapOvr>
    <a:masterClrMapping/>
  </p:clrMapOvr>
  <p:transition advTm="1084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4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249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49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4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249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249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249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249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249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49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49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249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249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249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49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249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97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97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1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2" dur="97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3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4" dur="97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5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97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97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0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1" dur="9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2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3" dur="9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4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97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97" decel="100000"/>
                                        <p:tgtEl>
                                          <p:spTgt spid="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9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0" dur="97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1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2" dur="97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3" dur="153" accel="100000" fill="hold">
                                          <p:stCondLst>
                                            <p:cond delay="9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1" animBg="1"/>
      <p:bldP spid="15" grpId="1" animBg="1"/>
      <p:bldP spid="3" grpId="0"/>
      <p:bldP spid="2" grpId="0"/>
      <p:bldP spid="12" grpId="0"/>
      <p:bldP spid="24" grpId="0"/>
      <p:bldP spid="15" grpId="3" animBg="1"/>
      <p:bldP spid="16" grpId="3" animBg="1"/>
      <p:bldP spid="18" grpId="0" animBg="1"/>
      <p:bldP spid="19" grpId="1" animBg="1"/>
      <p:bldP spid="20" grpId="1" animBg="1"/>
      <p:bldP spid="21" grpId="1" animBg="1"/>
      <p:bldP spid="25" grpId="1" animBg="1"/>
      <p:bldP spid="26" grpId="1" animBg="1"/>
      <p:bldP spid="27" grpId="1" animBg="1"/>
      <p:bldP spid="17" grpId="3" animBg="1"/>
      <p:bldP spid="6" grpId="0" animBg="1"/>
      <p:bldP spid="7" grpId="0" animBg="1"/>
      <p:bldP spid="13" grpId="0"/>
      <p:bldP spid="14" grpId="0" animBg="1"/>
      <p:bldP spid="22" grpId="0" animBg="1"/>
      <p:bldP spid="23" grpId="0" animBg="1"/>
      <p:bldP spid="31" grpId="0" animBg="1"/>
      <p:bldP spid="28" grpId="0" animBg="1"/>
      <p:bldP spid="29" grpId="0" animBg="1"/>
      <p:bldP spid="30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09882"/>
            <a:ext cx="720090" cy="74811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140"/>
            <a:ext cx="720090" cy="711860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投喂功能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070" y="1289685"/>
            <a:ext cx="499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投喂表示</a:t>
            </a:r>
            <a:endParaRPr lang="zh-CN" altLang="en-US" b="1"/>
          </a:p>
        </p:txBody>
      </p:sp>
      <p:cxnSp>
        <p:nvCxnSpPr>
          <p:cNvPr id="2" name="直接连接符 1"/>
          <p:cNvCxnSpPr/>
          <p:nvPr/>
        </p:nvCxnSpPr>
        <p:spPr>
          <a:xfrm>
            <a:off x="5873750" y="1554480"/>
            <a:ext cx="0" cy="466471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78180" y="1843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通过蜂鸣器和</a:t>
            </a:r>
            <a:r>
              <a:rPr lang="en-US" altLang="zh-CN"/>
              <a:t>LED</a:t>
            </a:r>
            <a:r>
              <a:rPr lang="zh-CN" altLang="en-US"/>
              <a:t>来</a:t>
            </a:r>
            <a:r>
              <a:rPr lang="zh-CN" altLang="en-US"/>
              <a:t>代替投喂</a:t>
            </a:r>
            <a:r>
              <a:rPr lang="zh-CN" altLang="en-US"/>
              <a:t>功能</a:t>
            </a:r>
            <a:endParaRPr lang="zh-CN" altLang="en-US"/>
          </a:p>
        </p:txBody>
      </p:sp>
      <p:pic>
        <p:nvPicPr>
          <p:cNvPr id="5" name="图片 4" descr="喂食器皿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4360" y="3140710"/>
            <a:ext cx="1905000" cy="1905000"/>
          </a:xfrm>
          <a:prstGeom prst="rect">
            <a:avLst/>
          </a:prstGeom>
        </p:spPr>
      </p:pic>
      <p:pic>
        <p:nvPicPr>
          <p:cNvPr id="6" name="图片 5" descr="叉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4360" y="3140710"/>
            <a:ext cx="1905000" cy="1905000"/>
          </a:xfrm>
          <a:prstGeom prst="rect">
            <a:avLst/>
          </a:prstGeom>
        </p:spPr>
      </p:pic>
      <p:pic>
        <p:nvPicPr>
          <p:cNvPr id="7" name="图片 6" descr="二极管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425" y="3275965"/>
            <a:ext cx="1905000" cy="1905000"/>
          </a:xfrm>
          <a:prstGeom prst="rect">
            <a:avLst/>
          </a:prstGeom>
        </p:spPr>
      </p:pic>
      <p:pic>
        <p:nvPicPr>
          <p:cNvPr id="13" name="图片 12" descr="预警_警告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2425" y="3357245"/>
            <a:ext cx="1471930" cy="14719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77610" y="1289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定时投喂</a:t>
            </a:r>
            <a:endParaRPr lang="zh-CN" altLang="en-US" b="1"/>
          </a:p>
        </p:txBody>
      </p:sp>
      <p:sp>
        <p:nvSpPr>
          <p:cNvPr id="22" name="文本框 21"/>
          <p:cNvSpPr txBox="1"/>
          <p:nvPr/>
        </p:nvSpPr>
        <p:spPr>
          <a:xfrm>
            <a:off x="6750685" y="2570480"/>
            <a:ext cx="4064000" cy="705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模块能够通过获取预设时间来启动</a:t>
            </a:r>
            <a:r>
              <a:rPr lang="zh-CN" altLang="en-US" u="sng"/>
              <a:t>投喂</a:t>
            </a:r>
            <a:endParaRPr lang="zh-CN" altLang="en-US" u="sng"/>
          </a:p>
        </p:txBody>
      </p:sp>
      <p:sp>
        <p:nvSpPr>
          <p:cNvPr id="23" name="文本框 22"/>
          <p:cNvSpPr txBox="1"/>
          <p:nvPr/>
        </p:nvSpPr>
        <p:spPr>
          <a:xfrm>
            <a:off x="6277610" y="3829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手动</a:t>
            </a:r>
            <a:r>
              <a:rPr lang="zh-CN" altLang="en-US" b="1"/>
              <a:t>投喂</a:t>
            </a:r>
            <a:endParaRPr lang="zh-CN" altLang="en-US" b="1"/>
          </a:p>
        </p:txBody>
      </p:sp>
      <p:sp>
        <p:nvSpPr>
          <p:cNvPr id="24" name="文本框 23"/>
          <p:cNvSpPr txBox="1"/>
          <p:nvPr/>
        </p:nvSpPr>
        <p:spPr>
          <a:xfrm>
            <a:off x="6750685" y="47517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模块能够接收投喂指令启动</a:t>
            </a:r>
            <a:r>
              <a:rPr lang="zh-CN" altLang="en-US" u="sng"/>
              <a:t>投喂</a:t>
            </a:r>
            <a:endParaRPr lang="zh-CN" altLang="en-US" u="sng"/>
          </a:p>
        </p:txBody>
      </p:sp>
    </p:spTree>
    <p:custDataLst>
      <p:tags r:id="rId13"/>
    </p:custDataLst>
  </p:cSld>
  <p:clrMapOvr>
    <a:masterClrMapping/>
  </p:clrMapOvr>
  <p:transition advTm="16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14" grpId="0"/>
      <p:bldP spid="22" grpId="2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0" y="1302354"/>
            <a:ext cx="12192000" cy="4253295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174736"/>
            <a:ext cx="1620202" cy="1683264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6314"/>
            <a:ext cx="1620202" cy="1601686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8"/>
            </p:custDataLst>
          </p:nvPr>
        </p:nvCxnSpPr>
        <p:spPr>
          <a:xfrm>
            <a:off x="6102350" y="2009140"/>
            <a:ext cx="0" cy="294640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9"/>
            </p:custDataLst>
          </p:nvPr>
        </p:nvCxnSpPr>
        <p:spPr>
          <a:xfrm>
            <a:off x="1570170" y="3429001"/>
            <a:ext cx="90646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2347595" y="1510030"/>
            <a:ext cx="3263265" cy="1466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indent="0" algn="ctr" fontAlgn="auto">
              <a:lnSpc>
                <a:spcPct val="100000"/>
              </a:lnSpc>
              <a:spcAft>
                <a:spcPts val="100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数据存储与读取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 algn="ctr" fontAlgn="auto">
              <a:lnSpc>
                <a:spcPct val="100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能够将定时表和投喂记录存入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flash rom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中，并能从中读取，以用于初始化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模块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593840" y="1510665"/>
            <a:ext cx="3263265" cy="16560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indent="0" algn="ctr" fontAlgn="auto">
              <a:lnSpc>
                <a:spcPct val="100000"/>
              </a:lnSpc>
              <a:spcAft>
                <a:spcPts val="100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数据的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显示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 algn="ctr" fontAlgn="auto">
              <a:lnSpc>
                <a:spcPct val="100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能够将投喂状态与时间显示在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oled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模块的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oled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屏幕上，也可以在移动设备上查看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2348230" y="3592830"/>
            <a:ext cx="3263265" cy="1396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indent="0" algn="ctr" fontAlgn="auto">
              <a:lnSpc>
                <a:spcPct val="100000"/>
              </a:lnSpc>
              <a:spcAft>
                <a:spcPts val="100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模块的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控制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 algn="l" fontAlgn="auto">
              <a:lnSpc>
                <a:spcPct val="100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通过移动终端进行定时表的创建与其它功能的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控制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6593840" y="3592830"/>
            <a:ext cx="3263265" cy="1396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indent="0" algn="ctr" fontAlgn="auto">
              <a:lnSpc>
                <a:spcPct val="100000"/>
              </a:lnSpc>
              <a:spcAft>
                <a:spcPts val="100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通信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 algn="ctr" fontAlgn="auto">
              <a:lnSpc>
                <a:spcPct val="100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与移动终端进行数据交互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205" y="5194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</a:rPr>
              <a:t>其他功能</a:t>
            </a:r>
            <a:endParaRPr lang="zh-CN" altLang="en-US" sz="2800" b="1">
              <a:solidFill>
                <a:schemeClr val="bg2"/>
              </a:solidFill>
            </a:endParaRPr>
          </a:p>
        </p:txBody>
      </p:sp>
    </p:spTree>
    <p:custDataLst>
      <p:tags r:id="rId14"/>
    </p:custDataLst>
  </p:cSld>
  <p:clrMapOvr>
    <a:masterClrMapping/>
  </p:clrMapOvr>
  <p:transition advTm="1301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2792730" y="1418590"/>
            <a:ext cx="6605905" cy="116776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PART3 </a:t>
            </a:r>
            <a:r>
              <a:rPr lang="zh-CN" altLang="en-US"/>
              <a:t>设备选择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1642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5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5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2、13、17、20、21、22、23、24、27、30、35、38、39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51"/>
  <p:tag name="KSO_WM_TEMPLATE_MASTER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51_1*i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46.xml><?xml version="1.0" encoding="utf-8"?>
<p:tagLst xmlns:p="http://schemas.openxmlformats.org/presentationml/2006/main">
  <p:tag name="KSO_WM_UNIT_ISCONTENTSTITLE" val="0"/>
  <p:tag name="KSO_WM_UNIT_PRESET_TEXT" val="品牌营销方案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51_1*b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副标题内容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p="http://schemas.openxmlformats.org/presentationml/2006/main">
  <p:tag name="KSO_WM_SLIDE_ID" val="custom2020455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551"/>
  <p:tag name="KSO_WM_SLIDE_LAYOUT" val="a_b"/>
  <p:tag name="KSO_WM_SLIDE_LAYOUT_CNT" val="1_1"/>
  <p:tag name="KSO_WM_UNIT_SHOW_EDIT_AREA_INDICATION" val="1"/>
  <p:tag name="KSO_WM_TEMPLATE_THUMBS_INDEX" val="1、4、7、9、12、13、17、20、21、22、23、24、27、30、35、38、39"/>
  <p:tag name="KSO_WM_TEMPLATE_MASTER_THUMB_INDEX" val="12"/>
</p:tagLst>
</file>

<file path=ppt/tags/tag149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7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455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51"/>
  <p:tag name="KSO_WM_SLIDE_LAYOUT" val="a_b"/>
  <p:tag name="KSO_WM_SLIDE_LAYOUT_CNT" val="1_1"/>
</p:tagLst>
</file>

<file path=ppt/tags/tag1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551_25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551_25*i*2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USESOURCEFORMAT_APPLY" val="1"/>
</p:tagLst>
</file>

<file path=ppt/tags/tag15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551_25*i*3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USESOURCEFORMAT_APPLY" val="1"/>
</p:tagLst>
</file>

<file path=ppt/tags/tag1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551_25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551_25*l_h_i*1_1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551_25*l_h_i*1_2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5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551_25*l_h_f*1_1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551_25*l_h_a*1_1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551_25*l_h_f*1_2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551_25*l_h_a*1_2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551_25*l_h_i*1_1_2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551_25*l_h_i*1_2_2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16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551_2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5"/>
  <p:tag name="KSO_WM_SLIDE_SIZE" val="866.553*177.252"/>
  <p:tag name="KSO_WM_SLIDE_POSITION" val="46.5421*211.421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51"/>
  <p:tag name="KSO_WM_SLIDE_LAYOUT" val="a_i_l"/>
  <p:tag name="KSO_WM_SLIDE_LAYOUT_CNT" val="1_1_1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551_25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551_25*i*2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USESOURCEFORMAT_APPLY" val="1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551_25*i*3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USESOURCEFORMAT_APPLY" val="1"/>
</p:tagLst>
</file>

<file path=ppt/tags/tag16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551_25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551_25*l_h_i*1_1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551_25*l_h_i*1_2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551_25*l_h_f*1_1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551_25*l_h_a*1_1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551_25*l_h_f*1_2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551_25*l_h_a*1_2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551_25*l_h_i*1_1_2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551_25*l_h_i*1_2_2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17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551_2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5"/>
  <p:tag name="KSO_WM_SLIDE_SIZE" val="866.553*177.252"/>
  <p:tag name="KSO_WM_SLIDE_POSITION" val="46.5421*211.421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51"/>
  <p:tag name="KSO_WM_SLIDE_LAYOUT" val="a_i_l"/>
  <p:tag name="KSO_WM_SLIDE_LAYOUT_CNT" val="1_1_1"/>
</p:tagLst>
</file>

<file path=ppt/tags/tag177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7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178.xml><?xml version="1.0" encoding="utf-8"?>
<p:tagLst xmlns:p="http://schemas.openxmlformats.org/presentationml/2006/main">
  <p:tag name="KSO_WM_SLIDE_ID" val="custom2020455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51"/>
  <p:tag name="KSO_WM_SLIDE_LAYOUT" val="a_b"/>
  <p:tag name="KSO_WM_SLIDE_LAYOUT_CNT" val="1_1"/>
</p:tagLst>
</file>

<file path=ppt/tags/tag17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0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0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0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0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551"/>
  <p:tag name="KSO_WM_SLIDE_LAYOUT" val="a_i_z_h"/>
  <p:tag name="KSO_WM_SLIDE_LAYOUT_CNT" val="1_1_1_2"/>
  <p:tag name="TIMING" val="|52.883|26.385|8.57|10.673|0.994"/>
</p:tagLst>
</file>

<file path=ppt/tags/tag18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0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0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0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0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551"/>
  <p:tag name="KSO_WM_SLIDE_LAYOUT" val="a_i_z_h"/>
  <p:tag name="KSO_WM_SLIDE_LAYOUT_CNT" val="1_1_1_2"/>
  <p:tag name="TIMING" val="|3.743|3.977"/>
</p:tagLst>
</file>

<file path=ppt/tags/tag18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551_17*i*1"/>
  <p:tag name="KSO_WM_TEMPLATE_CATEGORY" val="custom"/>
  <p:tag name="KSO_WM_TEMPLATE_INDEX" val="20204551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551_17*i*2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USESOURCEFORMAT_APPLY" val="1"/>
</p:tagLst>
</file>

<file path=ppt/tags/tag19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551_17*i*3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USESOURCEFORMAT_APPLY" val="1"/>
</p:tagLst>
</file>

<file path=ppt/tags/tag192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551_17*z*2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551_17*z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4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551_17*l_h_f*1_1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点击此处添加正文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551_17*l_h_f*1_2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点击此处添加正文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551_17*l_h_f*1_3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点击此处添加正文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551_17*l_h_f*1_4_1"/>
  <p:tag name="KSO_WM_TEMPLATE_CATEGORY" val="custom"/>
  <p:tag name="KSO_WM_TEMPLATE_INDEX" val="20204551"/>
  <p:tag name="KSO_WM_UNIT_LAYERLEVEL" val="1_1_1"/>
  <p:tag name="KSO_WM_TAG_VERSION" val="1.0"/>
  <p:tag name="KSO_WM_BEAUTIFY_FLAG" val="#wm#"/>
  <p:tag name="KSO_WM_UNIT_PRESET_TEXT" val="点击此处添加正文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51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7"/>
  <p:tag name="KSO_WM_SLIDE_SIZE" val="591.25*179.75"/>
  <p:tag name="KSO_WM_SLIDE_POSITION" val="184.9*213.1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551"/>
  <p:tag name="KSO_WM_SLIDE_LAYOUT" val="i_z_l"/>
  <p:tag name="KSO_WM_SLIDE_LAYOUT_CNT" val="1_2_1"/>
</p:tagLst>
</file>

<file path=ppt/tags/tag199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7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455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51"/>
  <p:tag name="KSO_WM_SLIDE_LAYOUT" val="a_b"/>
  <p:tag name="KSO_WM_SLIDE_LAYOUT_CNT" val="1_1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2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2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2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2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51"/>
  <p:tag name="KSO_WM_SLIDE_LAYOUT" val="a_d_i"/>
  <p:tag name="KSO_WM_SLIDE_LAYOUT_CNT" val="1_4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7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211.xml><?xml version="1.0" encoding="utf-8"?>
<p:tagLst xmlns:p="http://schemas.openxmlformats.org/presentationml/2006/main">
  <p:tag name="KSO_WM_SLIDE_ID" val="custom2020455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51"/>
  <p:tag name="KSO_WM_SLIDE_LAYOUT" val="a_b"/>
  <p:tag name="KSO_WM_SLIDE_LAYOUT_CNT" val="1_1"/>
</p:tagLst>
</file>

<file path=ppt/tags/tag2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2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2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2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2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51"/>
  <p:tag name="KSO_WM_SLIDE_LAYOUT" val="a_d_i"/>
  <p:tag name="KSO_WM_SLIDE_LAYOUT_CNT" val="1_4_1"/>
  <p:tag name="TIMING" val="|0.745|1.401|6.675|2.177|2.539|9.931|21.598"/>
</p:tagLst>
</file>

<file path=ppt/tags/tag217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7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218.xml><?xml version="1.0" encoding="utf-8"?>
<p:tagLst xmlns:p="http://schemas.openxmlformats.org/presentationml/2006/main">
  <p:tag name="KSO_WM_SLIDE_ID" val="custom2020455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51"/>
  <p:tag name="KSO_WM_SLIDE_LAYOUT" val="a_b"/>
  <p:tag name="KSO_WM_SLIDE_LAYOUT_CNT" val="1_1"/>
</p:tagLst>
</file>

<file path=ppt/tags/tag2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2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2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2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2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51"/>
  <p:tag name="KSO_WM_SLIDE_LAYOUT" val="a_d_i"/>
  <p:tag name="KSO_WM_SLIDE_LAYOUT_CNT" val="1_4_1"/>
</p:tagLst>
</file>

<file path=ppt/tags/tag224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7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225.xml><?xml version="1.0" encoding="utf-8"?>
<p:tagLst xmlns:p="http://schemas.openxmlformats.org/presentationml/2006/main">
  <p:tag name="KSO_WM_SLIDE_ID" val="custom2020455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51"/>
  <p:tag name="KSO_WM_SLIDE_LAYOUT" val="a_b"/>
  <p:tag name="KSO_WM_SLIDE_LAYOUT_CNT" val="1_1"/>
</p:tagLst>
</file>

<file path=ppt/tags/tag2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2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2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2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2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51"/>
  <p:tag name="KSO_WM_SLIDE_LAYOUT" val="a_d_i"/>
  <p:tag name="KSO_WM_SLIDE_LAYOUT_CNT" val="1_4_1"/>
</p:tagLst>
</file>

<file path=ppt/tags/tag2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2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2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2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2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51"/>
  <p:tag name="KSO_WM_SLIDE_LAYOUT" val="a_d_i"/>
  <p:tag name="KSO_WM_SLIDE_LAYOUT_CNT" val="1_4_1"/>
</p:tagLst>
</file>

<file path=ppt/tags/tag25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2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2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2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2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51"/>
  <p:tag name="KSO_WM_SLIDE_LAYOUT" val="a_d_i"/>
  <p:tag name="KSO_WM_SLIDE_LAYOUT_CNT" val="1_4_1"/>
</p:tagLst>
</file>

<file path=ppt/tags/tag2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51_12*i*1"/>
  <p:tag name="KSO_WM_TEMPLATE_CATEGORY" val="custom"/>
  <p:tag name="KSO_WM_TEMPLATE_INDEX" val="20204551"/>
  <p:tag name="KSO_WM_UNIT_BK_DARK_LIGHT" val="1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51_12*i*2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51_12*i*3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12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51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51"/>
  <p:tag name="KSO_WM_SLIDE_LAYOUT" val="a_d_i"/>
  <p:tag name="KSO_WM_SLIDE_LAYOUT_CNT" val="1_4_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51_39*i*1"/>
  <p:tag name="KSO_WM_TEMPLATE_CATEGORY" val="custom"/>
  <p:tag name="KSO_WM_TEMPLATE_INDEX" val="20204551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51_39*a*1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28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51_39*f*2"/>
  <p:tag name="KSO_WM_TEMPLATE_CATEGORY" val="custom"/>
  <p:tag name="KSO_WM_TEMPLATE_INDEX" val="20204551"/>
  <p:tag name="KSO_WM_UNIT_LAYERLEVEL" val="1"/>
  <p:tag name="KSO_WM_TAG_VERSION" val="1.0"/>
  <p:tag name="KSO_WM_BEAUTIFY_FLAG" val="#wm#"/>
  <p:tag name="KSO_WM_UNIT_PRESET_TEXT" val="202X/01/01"/>
  <p:tag name="KSO_WM_UNIT_SUBTYPE" val="a"/>
  <p:tag name="KSO_WM_UNIT_VALUE" val="8"/>
</p:tagLst>
</file>

<file path=ppt/tags/tag289.xml><?xml version="1.0" encoding="utf-8"?>
<p:tagLst xmlns:p="http://schemas.openxmlformats.org/presentationml/2006/main">
  <p:tag name="KSO_WM_SLIDE_ID" val="custom20204551_39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9"/>
  <p:tag name="KSO_WM_TAG_VERSION" val="1.0"/>
  <p:tag name="KSO_WM_BEAUTIFY_FLAG" val="#wm#"/>
  <p:tag name="KSO_WM_TEMPLATE_CATEGORY" val="custom"/>
  <p:tag name="KSO_WM_TEMPLATE_INDEX" val="20204551"/>
  <p:tag name="KSO_WM_SLIDE_LAYOUT" val="a_b_f"/>
  <p:tag name="KSO_WM_SLIDE_LAYOUT_CNT" val="1_1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commondata" val="eyJoZGlkIjoiM2QwM2E3OTk5ZjViYjU1NmVlYmE1OTk4YzIxMzNkZmQ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241E2A"/>
      </a:dk2>
      <a:lt2>
        <a:srgbClr val="FFFFFF"/>
      </a:lt2>
      <a:accent1>
        <a:srgbClr val="8979D2"/>
      </a:accent1>
      <a:accent2>
        <a:srgbClr val="B381D5"/>
      </a:accent2>
      <a:accent3>
        <a:srgbClr val="CC6CCE"/>
      </a:accent3>
      <a:accent4>
        <a:srgbClr val="D684B7"/>
      </a:accent4>
      <a:accent5>
        <a:srgbClr val="DC7082"/>
      </a:accent5>
      <a:accent6>
        <a:srgbClr val="D0847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演示</Application>
  <PresentationFormat>宽屏</PresentationFormat>
  <Paragraphs>171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Noto Sans SC</vt:lpstr>
      <vt:lpstr>Segoe Print</vt:lpstr>
      <vt:lpstr>2_Office 主题​​</vt:lpstr>
      <vt:lpstr>野外飞禽智能投食系统</vt:lpstr>
      <vt:lpstr>PART1 需求分析</vt:lpstr>
      <vt:lpstr>PowerPoint 演示文稿</vt:lpstr>
      <vt:lpstr>PowerPoint 演示文稿</vt:lpstr>
      <vt:lpstr>PART2 功能设计</vt:lpstr>
      <vt:lpstr>PowerPoint 演示文稿</vt:lpstr>
      <vt:lpstr>PowerPoint 演示文稿</vt:lpstr>
      <vt:lpstr>PowerPoint 演示文稿</vt:lpstr>
      <vt:lpstr>PART3 设备选择</vt:lpstr>
      <vt:lpstr>PowerPoint 演示文稿</vt:lpstr>
      <vt:lpstr>PART4 模块流程</vt:lpstr>
      <vt:lpstr>PowerPoint 演示文稿</vt:lpstr>
      <vt:lpstr>PART5 分工</vt:lpstr>
      <vt:lpstr>PowerPoint 演示文稿</vt:lpstr>
      <vt:lpstr>PART6 时间安排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闯关将军</cp:lastModifiedBy>
  <cp:revision>164</cp:revision>
  <dcterms:created xsi:type="dcterms:W3CDTF">2019-06-19T02:08:00Z</dcterms:created>
  <dcterms:modified xsi:type="dcterms:W3CDTF">2023-12-08T10:32:55Z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40C63C794DF14D8C9D7BD63143929DA8_11</vt:lpwstr>
  </property>
</Properties>
</file>