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7"/>
  </p:notesMasterIdLst>
  <p:sldIdLst>
    <p:sldId id="590" r:id="rId3"/>
    <p:sldId id="531" r:id="rId4"/>
    <p:sldId id="604" r:id="rId5"/>
    <p:sldId id="603" r:id="rId6"/>
    <p:sldId id="533" r:id="rId7"/>
    <p:sldId id="534" r:id="rId8"/>
    <p:sldId id="535" r:id="rId9"/>
    <p:sldId id="536" r:id="rId10"/>
    <p:sldId id="537" r:id="rId11"/>
    <p:sldId id="538" r:id="rId12"/>
    <p:sldId id="539" r:id="rId13"/>
    <p:sldId id="540" r:id="rId14"/>
    <p:sldId id="541" r:id="rId15"/>
    <p:sldId id="542" r:id="rId16"/>
    <p:sldId id="591" r:id="rId17"/>
    <p:sldId id="543" r:id="rId18"/>
    <p:sldId id="605" r:id="rId19"/>
    <p:sldId id="602" r:id="rId20"/>
    <p:sldId id="545" r:id="rId21"/>
    <p:sldId id="546" r:id="rId22"/>
    <p:sldId id="547" r:id="rId23"/>
    <p:sldId id="548" r:id="rId24"/>
    <p:sldId id="552" r:id="rId25"/>
    <p:sldId id="553" r:id="rId26"/>
    <p:sldId id="549" r:id="rId27"/>
    <p:sldId id="550" r:id="rId28"/>
    <p:sldId id="551" r:id="rId29"/>
    <p:sldId id="554" r:id="rId30"/>
    <p:sldId id="614" r:id="rId31"/>
    <p:sldId id="594" r:id="rId32"/>
    <p:sldId id="556" r:id="rId33"/>
    <p:sldId id="606" r:id="rId34"/>
    <p:sldId id="615" r:id="rId35"/>
    <p:sldId id="557" r:id="rId36"/>
    <p:sldId id="558" r:id="rId37"/>
    <p:sldId id="559" r:id="rId38"/>
    <p:sldId id="560" r:id="rId39"/>
    <p:sldId id="561" r:id="rId40"/>
    <p:sldId id="562" r:id="rId41"/>
    <p:sldId id="563" r:id="rId42"/>
    <p:sldId id="564" r:id="rId43"/>
    <p:sldId id="593" r:id="rId44"/>
    <p:sldId id="566" r:id="rId45"/>
    <p:sldId id="567"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65306" autoAdjust="0"/>
  </p:normalViewPr>
  <p:slideViewPr>
    <p:cSldViewPr>
      <p:cViewPr varScale="1">
        <p:scale>
          <a:sx n="43" d="100"/>
          <a:sy n="43" d="100"/>
        </p:scale>
        <p:origin x="-1920" y="-62"/>
      </p:cViewPr>
      <p:guideLst>
        <p:guide orient="horz" pos="2160"/>
        <p:guide pos="2880"/>
      </p:guideLst>
    </p:cSldViewPr>
  </p:slideViewPr>
  <p:outlineViewPr>
    <p:cViewPr>
      <p:scale>
        <a:sx n="33" d="100"/>
        <a:sy n="33" d="100"/>
      </p:scale>
      <p:origin x="0" y="12933"/>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77"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4.wmf"/><Relationship Id="rId4"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4.wmf"/><Relationship Id="rId4"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4.wmf"/><Relationship Id="rId4"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4.wmf"/><Relationship Id="rId4"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4.wmf"/><Relationship Id="rId4"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4.wmf"/><Relationship Id="rId4"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4.wmf"/><Relationship Id="rId4"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87195DA-C8D4-4D1F-AF20-C12BB6DD0220}" type="datetimeFigureOut">
              <a:rPr lang="en-US"/>
              <a:pPr>
                <a:defRPr/>
              </a:pPr>
              <a:t>3/22/2018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EBB0408-F7D0-4348-886E-24DD55A4A6FC}" type="slidenum">
              <a:rPr lang="en-US"/>
              <a:pPr>
                <a:defRPr/>
              </a:pPr>
              <a:t>‹#›</a:t>
            </a:fld>
            <a:endParaRPr lang="en-US"/>
          </a:p>
        </p:txBody>
      </p:sp>
    </p:spTree>
    <p:extLst>
      <p:ext uri="{BB962C8B-B14F-4D97-AF65-F5344CB8AC3E}">
        <p14:creationId xmlns:p14="http://schemas.microsoft.com/office/powerpoint/2010/main" val="35161451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60A6D6-689B-4B46-838E-0F8061D9F006}" type="slidenum">
              <a:rPr lang="en-US" altLang="en-US">
                <a:solidFill>
                  <a:prstClr val="black"/>
                </a:solidFill>
                <a:latin typeface="Calibri" panose="020F0502020204030204" pitchFamily="34" charset="0"/>
              </a:rPr>
              <a:pPr eaLnBrk="1" hangingPunct="1"/>
              <a:t>6</a:t>
            </a:fld>
            <a:endParaRPr lang="en-US" altLang="en-US">
              <a:solidFill>
                <a:prstClr val="black"/>
              </a:solidFill>
              <a:latin typeface="Calibri" panose="020F0502020204030204" pitchFamily="34" charset="0"/>
            </a:endParaRPr>
          </a:p>
        </p:txBody>
      </p:sp>
      <p:sp>
        <p:nvSpPr>
          <p:cNvPr id="80899"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ones, divide by 9</a:t>
            </a:r>
          </a:p>
        </p:txBody>
      </p:sp>
    </p:spTree>
    <p:extLst>
      <p:ext uri="{BB962C8B-B14F-4D97-AF65-F5344CB8AC3E}">
        <p14:creationId xmlns:p14="http://schemas.microsoft.com/office/powerpoint/2010/main" val="3495414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4179BA-3DF4-447D-85CA-D3D39FBFD2FD}" type="slidenum">
              <a:rPr lang="en-US" altLang="en-US">
                <a:solidFill>
                  <a:prstClr val="black"/>
                </a:solidFill>
                <a:latin typeface="Calibri" panose="020F0502020204030204" pitchFamily="34" charset="0"/>
              </a:rPr>
              <a:pPr eaLnBrk="1" hangingPunct="1"/>
              <a:t>20</a:t>
            </a:fld>
            <a:endParaRPr lang="en-US" altLang="en-US">
              <a:solidFill>
                <a:prstClr val="black"/>
              </a:solidFill>
              <a:latin typeface="Calibri" panose="020F050202020403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55566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406A51-AA08-4AB1-AF56-8A646C85724F}" type="slidenum">
              <a:rPr lang="en-US" altLang="en-US">
                <a:solidFill>
                  <a:prstClr val="black"/>
                </a:solidFill>
                <a:latin typeface="Calibri" panose="020F0502020204030204" pitchFamily="34" charset="0"/>
              </a:rPr>
              <a:pPr eaLnBrk="1" hangingPunct="1"/>
              <a:t>21</a:t>
            </a:fld>
            <a:endParaRPr lang="en-US" altLang="en-US">
              <a:solidFill>
                <a:prstClr val="black"/>
              </a:solidFill>
              <a:latin typeface="Calibri" panose="020F0502020204030204"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557602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885407-F358-4B5A-8B99-3C173D13924C}" type="slidenum">
              <a:rPr lang="en-US" altLang="en-US">
                <a:solidFill>
                  <a:prstClr val="black"/>
                </a:solidFill>
                <a:latin typeface="Calibri" panose="020F0502020204030204" pitchFamily="34" charset="0"/>
              </a:rPr>
              <a:pPr eaLnBrk="1" hangingPunct="1"/>
              <a:t>22</a:t>
            </a:fld>
            <a:endParaRPr lang="en-US" altLang="en-US">
              <a:solidFill>
                <a:prstClr val="black"/>
              </a:solidFill>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862743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Questions at this point?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30585A-45D5-41B7-8D7C-4008065DEE68}" type="slidenum">
              <a:rPr lang="en-US" altLang="en-US">
                <a:solidFill>
                  <a:prstClr val="black"/>
                </a:solidFill>
                <a:latin typeface="Calibri" panose="020F0502020204030204" pitchFamily="34" charset="0"/>
              </a:rPr>
              <a:pPr eaLnBrk="1" hangingPunct="1"/>
              <a:t>24</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62283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845745-4F42-46BB-B71E-104EC65B523D}" type="slidenum">
              <a:rPr lang="en-US" altLang="en-US">
                <a:solidFill>
                  <a:prstClr val="black"/>
                </a:solidFill>
                <a:latin typeface="Calibri" panose="020F0502020204030204" pitchFamily="34" charset="0"/>
              </a:rPr>
              <a:pPr eaLnBrk="1" hangingPunct="1"/>
              <a:t>25</a:t>
            </a:fld>
            <a:endParaRPr lang="en-US" altLang="en-US">
              <a:solidFill>
                <a:prstClr val="black"/>
              </a:solidFill>
              <a:latin typeface="Calibri" panose="020F0502020204030204"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077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0C88A6-F86C-435F-ABC1-493B59C832EB}" type="slidenum">
              <a:rPr lang="en-US" altLang="en-US">
                <a:solidFill>
                  <a:prstClr val="black"/>
                </a:solidFill>
                <a:latin typeface="Calibri" panose="020F0502020204030204" pitchFamily="34" charset="0"/>
              </a:rPr>
              <a:pPr eaLnBrk="1" hangingPunct="1"/>
              <a:t>26</a:t>
            </a:fld>
            <a:endParaRPr lang="en-US" altLang="en-US">
              <a:solidFill>
                <a:prstClr val="black"/>
              </a:solidFill>
              <a:latin typeface="Calibri" panose="020F0502020204030204"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856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2258D0-1CD3-4BA2-8B5A-7AC61B33B44F}" type="slidenum">
              <a:rPr lang="en-US" altLang="en-US">
                <a:solidFill>
                  <a:prstClr val="black"/>
                </a:solidFill>
                <a:latin typeface="Calibri" panose="020F0502020204030204" pitchFamily="34" charset="0"/>
              </a:rPr>
              <a:pPr eaLnBrk="1" hangingPunct="1"/>
              <a:t>27</a:t>
            </a:fld>
            <a:endParaRPr lang="en-US" altLang="en-US">
              <a:solidFill>
                <a:prstClr val="black"/>
              </a:solidFill>
              <a:latin typeface="Calibri" panose="020F0502020204030204"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20993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0BA99E-2DF0-4DED-8163-E72D2AD79A3C}" type="slidenum">
              <a:rPr lang="en-US" altLang="en-US">
                <a:solidFill>
                  <a:prstClr val="black"/>
                </a:solidFill>
                <a:latin typeface="Calibri" panose="020F0502020204030204" pitchFamily="34" charset="0"/>
              </a:rPr>
              <a:pPr eaLnBrk="1" hangingPunct="1"/>
              <a:t>29</a:t>
            </a:fld>
            <a:endParaRPr lang="en-US" altLang="en-US">
              <a:solidFill>
                <a:prstClr val="black"/>
              </a:solidFill>
              <a:latin typeface="Calibri" panose="020F0502020204030204"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66440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0BA99E-2DF0-4DED-8163-E72D2AD79A3C}" type="slidenum">
              <a:rPr lang="en-US" altLang="en-US">
                <a:solidFill>
                  <a:prstClr val="black"/>
                </a:solidFill>
                <a:latin typeface="Calibri" panose="020F0502020204030204" pitchFamily="34" charset="0"/>
              </a:rPr>
              <a:pPr eaLnBrk="1" hangingPunct="1"/>
              <a:t>30</a:t>
            </a:fld>
            <a:endParaRPr lang="en-US" altLang="en-US">
              <a:solidFill>
                <a:prstClr val="black"/>
              </a:solidFill>
              <a:latin typeface="Calibri" panose="020F0502020204030204"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043296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5A99CD-316D-42E0-B3BC-2583C672A697}" type="slidenum">
              <a:rPr lang="en-US" altLang="en-US">
                <a:solidFill>
                  <a:prstClr val="black"/>
                </a:solidFill>
                <a:latin typeface="Calibri" panose="020F0502020204030204" pitchFamily="34" charset="0"/>
              </a:rPr>
              <a:pPr eaLnBrk="1" hangingPunct="1"/>
              <a:t>31</a:t>
            </a:fld>
            <a:endParaRPr lang="en-US" altLang="en-US">
              <a:solidFill>
                <a:prstClr val="black"/>
              </a:solidFill>
              <a:latin typeface="Calibri" panose="020F050202020403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f is image</a:t>
            </a:r>
            <a:endParaRPr lang="ru-RU" altLang="en-US"/>
          </a:p>
        </p:txBody>
      </p:sp>
    </p:spTree>
    <p:extLst>
      <p:ext uri="{BB962C8B-B14F-4D97-AF65-F5344CB8AC3E}">
        <p14:creationId xmlns:p14="http://schemas.microsoft.com/office/powerpoint/2010/main" val="260433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9436F3-0D03-45D2-B099-377BF8E2C0A5}" type="slidenum">
              <a:rPr lang="en-US" altLang="en-US">
                <a:solidFill>
                  <a:prstClr val="black"/>
                </a:solidFill>
                <a:latin typeface="Calibri" panose="020F0502020204030204" pitchFamily="34" charset="0"/>
              </a:rPr>
              <a:pPr eaLnBrk="1" hangingPunct="1"/>
              <a:t>7</a:t>
            </a:fld>
            <a:endParaRPr lang="en-US" altLang="en-US">
              <a:solidFill>
                <a:prstClr val="black"/>
              </a:solidFill>
              <a:latin typeface="Calibri" panose="020F0502020204030204" pitchFamily="34" charset="0"/>
            </a:endParaRPr>
          </a:p>
        </p:txBody>
      </p:sp>
      <p:sp>
        <p:nvSpPr>
          <p:cNvPr id="81923"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ones, divide by 9</a:t>
            </a:r>
          </a:p>
        </p:txBody>
      </p:sp>
    </p:spTree>
    <p:extLst>
      <p:ext uri="{BB962C8B-B14F-4D97-AF65-F5344CB8AC3E}">
        <p14:creationId xmlns:p14="http://schemas.microsoft.com/office/powerpoint/2010/main" val="93757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479727-4AF8-4073-94BB-00424CDB9EEB}" type="slidenum">
              <a:rPr lang="en-US" altLang="en-US">
                <a:solidFill>
                  <a:prstClr val="black"/>
                </a:solidFill>
                <a:latin typeface="Calibri" panose="020F0502020204030204" pitchFamily="34" charset="0"/>
              </a:rPr>
              <a:pPr eaLnBrk="1" hangingPunct="1"/>
              <a:t>32</a:t>
            </a:fld>
            <a:endParaRPr lang="en-US" altLang="en-US">
              <a:solidFill>
                <a:prstClr val="black"/>
              </a:solidFill>
              <a:latin typeface="Calibri" panose="020F0502020204030204"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r>
              <a:rPr lang="en-US" altLang="en-US" dirty="0"/>
              <a:t>David</a:t>
            </a:r>
            <a:r>
              <a:rPr lang="en-US" altLang="en-US" baseline="0" dirty="0"/>
              <a:t> Jacobs @ UMD </a:t>
            </a:r>
            <a:r>
              <a:rPr lang="en-US" altLang="en-US" dirty="0"/>
              <a:t>http://www.cs.umd.edu/~djacobs/CMSC426/Convolution.pdf</a:t>
            </a:r>
          </a:p>
          <a:p>
            <a:pPr eaLnBrk="1" hangingPunct="1"/>
            <a:endParaRPr lang="en-US" altLang="en-US" dirty="0"/>
          </a:p>
          <a:p>
            <a:pPr eaLnBrk="1" hangingPunct="1"/>
            <a:r>
              <a:rPr lang="en-US" altLang="en-US" dirty="0"/>
              <a:t>The key difference between the two is that convolution is associative.  That is, if F and G are filters, then F*(G*I) = (F*G)*I.  If you don’t believe this, try a simple example, using F=G=(-1 0 1), for example.  It is very convenient to have convolution be associative.  Suppose, for example, we want to smooth an image and then take its derivative.  We could do this by convolving the image with a Gaussian filter, and then convolving it with a derivative filter.  But we could alternatively convolve the derivative filter with the Gaussian to produce a filter called a Difference of Gaussian (DOG), and then convolve this with our image.  The nice thing about this is that the DOG filter can be precomputed, and we only have to convolve one filter with our image.   </a:t>
            </a:r>
          </a:p>
          <a:p>
            <a:pPr eaLnBrk="1" hangingPunct="1"/>
            <a:r>
              <a:rPr lang="en-US" altLang="en-US" dirty="0"/>
              <a:t> </a:t>
            </a:r>
          </a:p>
          <a:p>
            <a:pPr eaLnBrk="1" hangingPunct="1"/>
            <a:r>
              <a:rPr lang="en-US" altLang="en-US" dirty="0"/>
              <a:t>In general, people use convolution for image processing operations such as smoothing, and they use correlation to match a template to an image.  Then, we don’t mind that correlation isn’t associative, because it doesn’t really make sense to combine two templates into one with correlation, whereas we might often want to combine two filter together for convolution.  When discussing the Fourier series as a way of understanding filtering, we will use convolution, so that we can introduce the famous convolution theorem.</a:t>
            </a:r>
            <a:endParaRPr lang="ru-RU" altLang="en-US" dirty="0"/>
          </a:p>
        </p:txBody>
      </p:sp>
    </p:spTree>
    <p:extLst>
      <p:ext uri="{BB962C8B-B14F-4D97-AF65-F5344CB8AC3E}">
        <p14:creationId xmlns:p14="http://schemas.microsoft.com/office/powerpoint/2010/main" val="284289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479727-4AF8-4073-94BB-00424CDB9EEB}" type="slidenum">
              <a:rPr lang="en-US" altLang="en-US">
                <a:solidFill>
                  <a:prstClr val="black"/>
                </a:solidFill>
                <a:latin typeface="Calibri" panose="020F0502020204030204" pitchFamily="34" charset="0"/>
              </a:rPr>
              <a:pPr eaLnBrk="1" hangingPunct="1"/>
              <a:t>33</a:t>
            </a:fld>
            <a:endParaRPr lang="en-US" altLang="en-US">
              <a:solidFill>
                <a:prstClr val="black"/>
              </a:solidFill>
              <a:latin typeface="Calibri" panose="020F0502020204030204"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r>
              <a:rPr lang="en-US" altLang="en-US" dirty="0"/>
              <a:t>David</a:t>
            </a:r>
            <a:r>
              <a:rPr lang="en-US" altLang="en-US" baseline="0" dirty="0"/>
              <a:t> Jacobs @ UMD </a:t>
            </a:r>
            <a:r>
              <a:rPr lang="en-US" altLang="en-US" dirty="0"/>
              <a:t>http://www.cs.umd.edu/~djacobs/CMSC426/Convolution.pdf</a:t>
            </a:r>
          </a:p>
          <a:p>
            <a:pPr eaLnBrk="1" hangingPunct="1"/>
            <a:endParaRPr lang="en-US" altLang="en-US" dirty="0"/>
          </a:p>
          <a:p>
            <a:pPr eaLnBrk="1" hangingPunct="1"/>
            <a:r>
              <a:rPr lang="en-US" altLang="en-US" dirty="0"/>
              <a:t>The key difference between the two is that convolution is associative.  That is, if F and G are filters, then F*(G*I) = (F*G)*I.  If you don’t believe this, try a simple example, using F=G=(-1 0 1), for example.  It is very convenient to have convolution be associative.  Suppose, for example, we want to smooth an image and then take its derivative.  We could do this by convolving the image with a Gaussian filter, and then convolving it with a derivative filter.  But we could alternatively convolve the derivative filter with the Gaussian to produce a filter called a Difference of Gaussian (DOG), and then convolve this with our image.  The nice thing about this is that the DOG filter can be precomputed, and we only have to convolve one filter with our image.   </a:t>
            </a:r>
          </a:p>
          <a:p>
            <a:pPr eaLnBrk="1" hangingPunct="1"/>
            <a:r>
              <a:rPr lang="en-US" altLang="en-US" dirty="0"/>
              <a:t> </a:t>
            </a:r>
          </a:p>
          <a:p>
            <a:pPr eaLnBrk="1" hangingPunct="1"/>
            <a:r>
              <a:rPr lang="en-US" altLang="en-US" dirty="0"/>
              <a:t>In general, people use convolution for image processing operations such as smoothing, and they use correlation to match a template to an image.  Then, we don’t mind that correlation isn’t associative, because it doesn’t really make sense to combine two templates into one with correlation, whereas we might often want to combine two filter together for convolution.  When discussing the Fourier series as a way of understanding filtering, we will use convolution, so that we can introduce the famous convolution theorem.</a:t>
            </a:r>
            <a:endParaRPr lang="ru-RU" altLang="en-US" dirty="0"/>
          </a:p>
        </p:txBody>
      </p:sp>
    </p:spTree>
    <p:extLst>
      <p:ext uri="{BB962C8B-B14F-4D97-AF65-F5344CB8AC3E}">
        <p14:creationId xmlns:p14="http://schemas.microsoft.com/office/powerpoint/2010/main" val="2212438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479727-4AF8-4073-94BB-00424CDB9EEB}" type="slidenum">
              <a:rPr lang="en-US" altLang="en-US">
                <a:solidFill>
                  <a:prstClr val="black"/>
                </a:solidFill>
                <a:latin typeface="Calibri" panose="020F0502020204030204" pitchFamily="34" charset="0"/>
              </a:rPr>
              <a:pPr eaLnBrk="1" hangingPunct="1"/>
              <a:t>34</a:t>
            </a:fld>
            <a:endParaRPr lang="en-US" altLang="en-US">
              <a:solidFill>
                <a:prstClr val="black"/>
              </a:solidFill>
              <a:latin typeface="Calibri" panose="020F0502020204030204"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r>
              <a:rPr lang="en-US" altLang="en-US" dirty="0"/>
              <a:t>David</a:t>
            </a:r>
            <a:r>
              <a:rPr lang="en-US" altLang="en-US" baseline="0" dirty="0"/>
              <a:t> Jacobs @ UMD </a:t>
            </a:r>
            <a:r>
              <a:rPr lang="en-US" altLang="en-US" dirty="0"/>
              <a:t>http://www.cs.umd.edu/~djacobs/CMSC426/Convolution.pdf</a:t>
            </a:r>
          </a:p>
          <a:p>
            <a:pPr eaLnBrk="1" hangingPunct="1"/>
            <a:endParaRPr lang="en-US" altLang="en-US" dirty="0"/>
          </a:p>
          <a:p>
            <a:pPr eaLnBrk="1" hangingPunct="1"/>
            <a:r>
              <a:rPr lang="en-US" altLang="en-US" dirty="0"/>
              <a:t>The key difference between the two is that convolution is associative.  That is, if F and G are filters, then F*(G*I) = (F*G)*I.  If you don’t believe this, try a simple example, using F=G=(-1 0 1), for example.  It is very convenient to have convolution be associative.  Suppose, for example, we want to smooth an image and then take its derivative.  We could do this by convolving the image with a Gaussian filter, and then convolving it with a derivative filter.  But we could alternatively convolve the derivative filter with the Gaussian to produce a filter called a Difference of Gaussian (DOG), and then convolve this with our image.  The nice thing about this is that the DOG filter can be precomputed, and we only have to convolve one filter with our image.   </a:t>
            </a:r>
          </a:p>
          <a:p>
            <a:pPr eaLnBrk="1" hangingPunct="1"/>
            <a:r>
              <a:rPr lang="en-US" altLang="en-US" dirty="0"/>
              <a:t> </a:t>
            </a:r>
          </a:p>
          <a:p>
            <a:pPr eaLnBrk="1" hangingPunct="1"/>
            <a:r>
              <a:rPr lang="en-US" altLang="en-US" dirty="0"/>
              <a:t>In general, people use convolution for image processing operations such as smoothing, and they use correlation to match a template to an image.  Then, we don’t mind that correlation isn’t associative, because it doesn’t really make sense to combine two templates into one with correlation, whereas we might often want to combine two filter together for convolution.  When discussing the Fourier series as a way of understanding filtering, we will use convolution, so that we can introduce the famous convolution theorem.</a:t>
            </a:r>
            <a:endParaRPr lang="ru-RU" altLang="en-US" dirty="0"/>
          </a:p>
        </p:txBody>
      </p:sp>
    </p:spTree>
    <p:extLst>
      <p:ext uri="{BB962C8B-B14F-4D97-AF65-F5344CB8AC3E}">
        <p14:creationId xmlns:p14="http://schemas.microsoft.com/office/powerpoint/2010/main" val="769989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e^0 = 1, e^-1 = .37, e^-2 = .14, etc.</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A0D527-A307-4DF0-8A2D-FC748D1F56F1}" type="slidenum">
              <a:rPr lang="en-US" altLang="en-US">
                <a:solidFill>
                  <a:prstClr val="black"/>
                </a:solidFill>
                <a:latin typeface="Calibri" panose="020F0502020204030204" pitchFamily="34" charset="0"/>
              </a:rPr>
              <a:pPr eaLnBrk="1" hangingPunct="1"/>
              <a:t>35</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224112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9652DE-13FE-4E6D-9597-833EEB1CEBDC}" type="slidenum">
              <a:rPr lang="en-US" altLang="en-US">
                <a:solidFill>
                  <a:prstClr val="black"/>
                </a:solidFill>
                <a:latin typeface="Calibri" panose="020F0502020204030204" pitchFamily="34" charset="0"/>
              </a:rPr>
              <a:pPr eaLnBrk="1" hangingPunct="1"/>
              <a:t>38</a:t>
            </a:fld>
            <a:endParaRPr lang="en-US" altLang="en-US">
              <a:solidFill>
                <a:prstClr val="black"/>
              </a:solidFill>
              <a:latin typeface="Calibri" panose="020F0502020204030204" pitchFamily="34"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Linear vs. quadratic in mask size</a:t>
            </a:r>
          </a:p>
        </p:txBody>
      </p:sp>
    </p:spTree>
    <p:extLst>
      <p:ext uri="{BB962C8B-B14F-4D97-AF65-F5344CB8AC3E}">
        <p14:creationId xmlns:p14="http://schemas.microsoft.com/office/powerpoint/2010/main" val="2453260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F09A52-45EB-4DFA-921A-6D04CD40D05E}" type="slidenum">
              <a:rPr lang="en-US" altLang="en-US">
                <a:solidFill>
                  <a:prstClr val="black"/>
                </a:solidFill>
                <a:latin typeface="Calibri" panose="020F0502020204030204" pitchFamily="34" charset="0"/>
              </a:rPr>
              <a:pPr eaLnBrk="1" hangingPunct="1"/>
              <a:t>39</a:t>
            </a:fld>
            <a:endParaRPr lang="en-US" altLang="en-US">
              <a:solidFill>
                <a:prstClr val="black"/>
              </a:solidFill>
              <a:latin typeface="Calibri" panose="020F050202020403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717478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B88FD5-8EAA-47C4-9689-ED6DBAA272FA}" type="slidenum">
              <a:rPr lang="en-US" altLang="en-US">
                <a:solidFill>
                  <a:prstClr val="black"/>
                </a:solidFill>
                <a:latin typeface="Calibri" panose="020F0502020204030204" pitchFamily="34" charset="0"/>
              </a:rPr>
              <a:pPr eaLnBrk="1" hangingPunct="1"/>
              <a:t>40</a:t>
            </a:fld>
            <a:endParaRPr lang="en-US" altLang="en-US">
              <a:solidFill>
                <a:prstClr val="black"/>
              </a:solidFill>
              <a:latin typeface="Calibri" panose="020F0502020204030204"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Convolution vs filtering doesn’t matter here</a:t>
            </a:r>
            <a:r>
              <a:rPr lang="en-US" altLang="en-US" baseline="0" dirty="0"/>
              <a:t> because the filter is symmetric</a:t>
            </a:r>
          </a:p>
          <a:p>
            <a:pPr eaLnBrk="1" hangingPunct="1"/>
            <a:endParaRPr lang="en-US" altLang="en-US" baseline="0" dirty="0"/>
          </a:p>
          <a:p>
            <a:pPr eaLnBrk="1" hangingPunct="1"/>
            <a:r>
              <a:rPr lang="en-US" altLang="en-US" baseline="0" dirty="0"/>
              <a:t>9 multiply-add operations at the top for 2D convolution</a:t>
            </a:r>
          </a:p>
          <a:p>
            <a:pPr eaLnBrk="1" hangingPunct="1"/>
            <a:r>
              <a:rPr lang="en-US" altLang="en-US" baseline="0" dirty="0"/>
              <a:t>~11 multiply-add operations at the bottom for the separable 2D convolution</a:t>
            </a:r>
          </a:p>
          <a:p>
            <a:pPr eaLnBrk="1" hangingPunct="1"/>
            <a:endParaRPr lang="en-US" altLang="en-US" baseline="0" dirty="0"/>
          </a:p>
          <a:p>
            <a:pPr eaLnBrk="1" hangingPunct="1"/>
            <a:endParaRPr lang="en-US" altLang="en-US" baseline="0" dirty="0"/>
          </a:p>
          <a:p>
            <a:pPr eaLnBrk="1" hangingPunct="1"/>
            <a:endParaRPr lang="en-US" altLang="en-US" baseline="0" dirty="0"/>
          </a:p>
          <a:p>
            <a:pPr eaLnBrk="1" hangingPunct="1"/>
            <a:endParaRPr lang="en-US" altLang="en-US" baseline="0" dirty="0"/>
          </a:p>
          <a:p>
            <a:pPr eaLnBrk="1" hangingPunct="1"/>
            <a:endParaRPr lang="en-US" altLang="en-US" baseline="0" dirty="0"/>
          </a:p>
          <a:p>
            <a:pPr eaLnBrk="1" hangingPunct="1"/>
            <a:endParaRPr lang="en-US" altLang="en-US" dirty="0"/>
          </a:p>
        </p:txBody>
      </p:sp>
    </p:spTree>
    <p:extLst>
      <p:ext uri="{BB962C8B-B14F-4D97-AF65-F5344CB8AC3E}">
        <p14:creationId xmlns:p14="http://schemas.microsoft.com/office/powerpoint/2010/main" val="2891236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B6805C-C197-4DA7-9B8F-D8C7ADEF7DAD}" type="slidenum">
              <a:rPr lang="en-US" altLang="en-US">
                <a:solidFill>
                  <a:prstClr val="black"/>
                </a:solidFill>
                <a:latin typeface="Calibri" panose="020F0502020204030204" pitchFamily="34" charset="0"/>
              </a:rPr>
              <a:pPr eaLnBrk="1" hangingPunct="1"/>
              <a:t>41</a:t>
            </a:fld>
            <a:endParaRPr lang="en-US" altLang="en-US">
              <a:solidFill>
                <a:prstClr val="black"/>
              </a:solidFill>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76995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B6805C-C197-4DA7-9B8F-D8C7ADEF7DAD}" type="slidenum">
              <a:rPr lang="en-US" altLang="en-US">
                <a:solidFill>
                  <a:prstClr val="black"/>
                </a:solidFill>
                <a:latin typeface="Calibri" panose="020F0502020204030204" pitchFamily="34" charset="0"/>
              </a:rPr>
              <a:pPr eaLnBrk="1" hangingPunct="1"/>
              <a:t>42</a:t>
            </a:fld>
            <a:endParaRPr lang="en-US" altLang="en-US">
              <a:solidFill>
                <a:prstClr val="black"/>
              </a:solidFill>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https://blogs.mathworks.com/steve/2006/10/04/separable-convolution/</a:t>
            </a:r>
          </a:p>
        </p:txBody>
      </p:sp>
    </p:spTree>
    <p:extLst>
      <p:ext uri="{BB962C8B-B14F-4D97-AF65-F5344CB8AC3E}">
        <p14:creationId xmlns:p14="http://schemas.microsoft.com/office/powerpoint/2010/main" val="1708021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7A8045-DC80-473A-9CFD-17DF1168E738}" type="slidenum">
              <a:rPr lang="en-US" altLang="en-US">
                <a:solidFill>
                  <a:prstClr val="black"/>
                </a:solidFill>
                <a:latin typeface="Calibri" panose="020F0502020204030204" pitchFamily="34" charset="0"/>
              </a:rPr>
              <a:pPr eaLnBrk="1" hangingPunct="1"/>
              <a:t>43</a:t>
            </a:fld>
            <a:endParaRPr lang="en-US" altLang="en-US">
              <a:solidFill>
                <a:prstClr val="black"/>
              </a:solidFill>
              <a:latin typeface="Calibri" panose="020F0502020204030204" pitchFamily="34" charset="0"/>
            </a:endParaRPr>
          </a:p>
        </p:txBody>
      </p:sp>
      <p:sp>
        <p:nvSpPr>
          <p:cNvPr id="105475"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94132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2E1DD7-FF0B-4A5D-8518-00EA74A02F58}" type="slidenum">
              <a:rPr lang="en-US" altLang="en-US">
                <a:solidFill>
                  <a:prstClr val="black"/>
                </a:solidFill>
                <a:latin typeface="Calibri" panose="020F0502020204030204" pitchFamily="34" charset="0"/>
              </a:rPr>
              <a:pPr eaLnBrk="1" hangingPunct="1"/>
              <a:t>8</a:t>
            </a:fld>
            <a:endParaRPr lang="en-US" altLang="en-US">
              <a:solidFill>
                <a:prstClr val="black"/>
              </a:solidFill>
              <a:latin typeface="Calibri" panose="020F0502020204030204" pitchFamily="34" charset="0"/>
            </a:endParaRPr>
          </a:p>
        </p:txBody>
      </p:sp>
      <p:sp>
        <p:nvSpPr>
          <p:cNvPr id="82947"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ones, divide by 9</a:t>
            </a:r>
          </a:p>
        </p:txBody>
      </p:sp>
    </p:spTree>
    <p:extLst>
      <p:ext uri="{BB962C8B-B14F-4D97-AF65-F5344CB8AC3E}">
        <p14:creationId xmlns:p14="http://schemas.microsoft.com/office/powerpoint/2010/main" val="736857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246015-C3DA-4058-A31E-EE8FBFEAF236}" type="slidenum">
              <a:rPr lang="en-US" altLang="en-US">
                <a:solidFill>
                  <a:prstClr val="black"/>
                </a:solidFill>
                <a:latin typeface="Calibri" panose="020F0502020204030204" pitchFamily="34" charset="0"/>
              </a:rPr>
              <a:pPr eaLnBrk="1" hangingPunct="1"/>
              <a:t>44</a:t>
            </a:fld>
            <a:endParaRPr lang="en-US" altLang="en-US">
              <a:solidFill>
                <a:prstClr val="black"/>
              </a:solidFill>
              <a:latin typeface="Calibri" panose="020F0502020204030204"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en-US"/>
          </a:p>
        </p:txBody>
      </p:sp>
    </p:spTree>
    <p:extLst>
      <p:ext uri="{BB962C8B-B14F-4D97-AF65-F5344CB8AC3E}">
        <p14:creationId xmlns:p14="http://schemas.microsoft.com/office/powerpoint/2010/main" val="375226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1A2054-6B15-41C9-9E8D-F3547F3D9EFF}" type="slidenum">
              <a:rPr lang="en-US" altLang="en-US">
                <a:solidFill>
                  <a:prstClr val="black"/>
                </a:solidFill>
                <a:latin typeface="Calibri" panose="020F0502020204030204" pitchFamily="34" charset="0"/>
              </a:rPr>
              <a:pPr eaLnBrk="1" hangingPunct="1"/>
              <a:t>9</a:t>
            </a:fld>
            <a:endParaRPr lang="en-US" altLang="en-US">
              <a:solidFill>
                <a:prstClr val="black"/>
              </a:solidFill>
              <a:latin typeface="Calibri" panose="020F0502020204030204" pitchFamily="34" charset="0"/>
            </a:endParaRPr>
          </a:p>
        </p:txBody>
      </p:sp>
      <p:sp>
        <p:nvSpPr>
          <p:cNvPr id="83971"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ones, divide by 9</a:t>
            </a:r>
          </a:p>
        </p:txBody>
      </p:sp>
    </p:spTree>
    <p:extLst>
      <p:ext uri="{BB962C8B-B14F-4D97-AF65-F5344CB8AC3E}">
        <p14:creationId xmlns:p14="http://schemas.microsoft.com/office/powerpoint/2010/main" val="380750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7F101F-2B19-4FAA-9E95-F533E70DE437}" type="slidenum">
              <a:rPr lang="en-US" altLang="en-US">
                <a:solidFill>
                  <a:prstClr val="black"/>
                </a:solidFill>
                <a:latin typeface="Calibri" panose="020F0502020204030204" pitchFamily="34" charset="0"/>
              </a:rPr>
              <a:pPr eaLnBrk="1" hangingPunct="1"/>
              <a:t>10</a:t>
            </a:fld>
            <a:endParaRPr lang="en-US" altLang="en-US">
              <a:solidFill>
                <a:prstClr val="black"/>
              </a:solidFill>
              <a:latin typeface="Calibri" panose="020F0502020204030204" pitchFamily="34" charset="0"/>
            </a:endParaRPr>
          </a:p>
        </p:txBody>
      </p:sp>
      <p:sp>
        <p:nvSpPr>
          <p:cNvPr id="84995"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ones, divide by 9</a:t>
            </a:r>
          </a:p>
        </p:txBody>
      </p:sp>
    </p:spTree>
    <p:extLst>
      <p:ext uri="{BB962C8B-B14F-4D97-AF65-F5344CB8AC3E}">
        <p14:creationId xmlns:p14="http://schemas.microsoft.com/office/powerpoint/2010/main" val="302673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3B7F2C-1E38-4F95-965C-5A05BED0D891}" type="slidenum">
              <a:rPr lang="en-US" altLang="en-US">
                <a:solidFill>
                  <a:prstClr val="black"/>
                </a:solidFill>
                <a:latin typeface="Calibri" panose="020F0502020204030204" pitchFamily="34" charset="0"/>
              </a:rPr>
              <a:pPr eaLnBrk="1" hangingPunct="1"/>
              <a:t>11</a:t>
            </a:fld>
            <a:endParaRPr lang="en-US" altLang="en-US">
              <a:solidFill>
                <a:prstClr val="black"/>
              </a:solidFill>
              <a:latin typeface="Calibri" panose="020F0502020204030204" pitchFamily="34" charset="0"/>
            </a:endParaRPr>
          </a:p>
        </p:txBody>
      </p:sp>
      <p:sp>
        <p:nvSpPr>
          <p:cNvPr id="86019"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ones, divide by 9</a:t>
            </a:r>
          </a:p>
        </p:txBody>
      </p:sp>
    </p:spTree>
    <p:extLst>
      <p:ext uri="{BB962C8B-B14F-4D97-AF65-F5344CB8AC3E}">
        <p14:creationId xmlns:p14="http://schemas.microsoft.com/office/powerpoint/2010/main" val="209140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E51B41-8DDD-491A-A25F-DCB9443C1C0B}" type="slidenum">
              <a:rPr lang="en-US" altLang="en-US">
                <a:solidFill>
                  <a:prstClr val="black"/>
                </a:solidFill>
                <a:latin typeface="Calibri" panose="020F0502020204030204" pitchFamily="34" charset="0"/>
              </a:rPr>
              <a:pPr eaLnBrk="1" hangingPunct="1"/>
              <a:t>12</a:t>
            </a:fld>
            <a:endParaRPr lang="en-US" altLang="en-US">
              <a:solidFill>
                <a:prstClr val="black"/>
              </a:solidFill>
              <a:latin typeface="Calibri" panose="020F0502020204030204" pitchFamily="34" charset="0"/>
            </a:endParaRPr>
          </a:p>
        </p:txBody>
      </p:sp>
      <p:sp>
        <p:nvSpPr>
          <p:cNvPr id="87043"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ones, divide by 9</a:t>
            </a:r>
          </a:p>
        </p:txBody>
      </p:sp>
    </p:spTree>
    <p:extLst>
      <p:ext uri="{BB962C8B-B14F-4D97-AF65-F5344CB8AC3E}">
        <p14:creationId xmlns:p14="http://schemas.microsoft.com/office/powerpoint/2010/main" val="1846423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00801C-4353-4B1C-A021-89D58AD01B8F}" type="slidenum">
              <a:rPr lang="en-US" altLang="en-US">
                <a:solidFill>
                  <a:prstClr val="black"/>
                </a:solidFill>
                <a:latin typeface="Calibri" panose="020F0502020204030204" pitchFamily="34" charset="0"/>
              </a:rPr>
              <a:pPr eaLnBrk="1" hangingPunct="1"/>
              <a:t>13</a:t>
            </a:fld>
            <a:endParaRPr lang="en-US" altLang="en-US">
              <a:solidFill>
                <a:prstClr val="black"/>
              </a:solidFill>
              <a:latin typeface="Calibri" panose="020F0502020204030204" pitchFamily="34" charset="0"/>
            </a:endParaRPr>
          </a:p>
        </p:txBody>
      </p:sp>
      <p:sp>
        <p:nvSpPr>
          <p:cNvPr id="88067" name="Rectangle 2"/>
          <p:cNvSpPr>
            <a:spLocks noGrp="1" noRot="1" noChangeAspect="1" noChangeArrowheads="1" noTextEdit="1"/>
          </p:cNvSpPr>
          <p:nvPr>
            <p:ph type="sldImg"/>
          </p:nvPr>
        </p:nvSpPr>
        <p:spPr bwMode="auto">
          <a:xfrm>
            <a:off x="-200025" y="382588"/>
            <a:ext cx="7264400" cy="5449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xfrm>
            <a:off x="828675" y="6062663"/>
            <a:ext cx="5268913" cy="241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2967101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62F8D7-23E9-4695-B427-4D258D242D26}" type="slidenum">
              <a:rPr lang="en-US" altLang="en-US">
                <a:solidFill>
                  <a:prstClr val="black"/>
                </a:solidFill>
                <a:latin typeface="Calibri" panose="020F0502020204030204" pitchFamily="34" charset="0"/>
              </a:rPr>
              <a:pPr eaLnBrk="1" hangingPunct="1"/>
              <a:t>19</a:t>
            </a:fld>
            <a:endParaRPr lang="en-US" altLang="en-US">
              <a:solidFill>
                <a:prstClr val="black"/>
              </a:solidFill>
              <a:latin typeface="Calibri" panose="020F0502020204030204"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37053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6" name="Rectangle 6"/>
          <p:cNvSpPr>
            <a:spLocks noGrp="1" noChangeArrowheads="1"/>
          </p:cNvSpPr>
          <p:nvPr>
            <p:ph type="sldNum" sz="quarter" idx="12"/>
          </p:nvPr>
        </p:nvSpPr>
        <p:spPr/>
        <p:txBody>
          <a:bodyPr/>
          <a:lstStyle>
            <a:lvl1pPr algn="l" eaLnBrk="1" hangingPunct="1">
              <a:defRPr/>
            </a:lvl1pPr>
          </a:lstStyle>
          <a:p>
            <a:fld id="{E07BD334-9FC8-4DD2-8E17-FF81602F4C9C}" type="slidenum">
              <a:rPr lang="en-US" altLang="en-US"/>
              <a:pPr/>
              <a:t>‹#›</a:t>
            </a:fld>
            <a:endParaRPr lang="en-US" altLang="en-US"/>
          </a:p>
        </p:txBody>
      </p:sp>
    </p:spTree>
    <p:extLst>
      <p:ext uri="{BB962C8B-B14F-4D97-AF65-F5344CB8AC3E}">
        <p14:creationId xmlns:p14="http://schemas.microsoft.com/office/powerpoint/2010/main" val="24340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6" name="Rectangle 6"/>
          <p:cNvSpPr>
            <a:spLocks noGrp="1" noChangeArrowheads="1"/>
          </p:cNvSpPr>
          <p:nvPr>
            <p:ph type="sldNum" sz="quarter" idx="12"/>
          </p:nvPr>
        </p:nvSpPr>
        <p:spPr/>
        <p:txBody>
          <a:bodyPr/>
          <a:lstStyle>
            <a:lvl1pPr algn="l" eaLnBrk="1" hangingPunct="1">
              <a:defRPr/>
            </a:lvl1pPr>
          </a:lstStyle>
          <a:p>
            <a:fld id="{D969A45F-2180-43DD-9439-70B2A5D51002}" type="slidenum">
              <a:rPr lang="en-US" altLang="en-US"/>
              <a:pPr/>
              <a:t>‹#›</a:t>
            </a:fld>
            <a:endParaRPr lang="en-US" altLang="en-US"/>
          </a:p>
        </p:txBody>
      </p:sp>
    </p:spTree>
    <p:extLst>
      <p:ext uri="{BB962C8B-B14F-4D97-AF65-F5344CB8AC3E}">
        <p14:creationId xmlns:p14="http://schemas.microsoft.com/office/powerpoint/2010/main" val="334211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6" name="Rectangle 6"/>
          <p:cNvSpPr>
            <a:spLocks noGrp="1" noChangeArrowheads="1"/>
          </p:cNvSpPr>
          <p:nvPr>
            <p:ph type="sldNum" sz="quarter" idx="12"/>
          </p:nvPr>
        </p:nvSpPr>
        <p:spPr/>
        <p:txBody>
          <a:bodyPr/>
          <a:lstStyle>
            <a:lvl1pPr algn="l" eaLnBrk="1" hangingPunct="1">
              <a:defRPr/>
            </a:lvl1pPr>
          </a:lstStyle>
          <a:p>
            <a:fld id="{C5B5A232-7A82-4F11-8E35-5DFF31E73889}" type="slidenum">
              <a:rPr lang="en-US" altLang="en-US"/>
              <a:pPr/>
              <a:t>‹#›</a:t>
            </a:fld>
            <a:endParaRPr lang="en-US" altLang="en-US"/>
          </a:p>
        </p:txBody>
      </p:sp>
    </p:spTree>
    <p:extLst>
      <p:ext uri="{BB962C8B-B14F-4D97-AF65-F5344CB8AC3E}">
        <p14:creationId xmlns:p14="http://schemas.microsoft.com/office/powerpoint/2010/main" val="23938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normAutofit/>
          </a:bodyPr>
          <a:lstStyle>
            <a:lvl1pPr algn="ctr">
              <a:defRPr sz="4000"/>
            </a:lvl1pPr>
          </a:lstStyle>
          <a:p>
            <a:r>
              <a:rPr lang="en-US"/>
              <a:t>Click to edit Master title style</a:t>
            </a:r>
          </a:p>
        </p:txBody>
      </p:sp>
      <p:sp>
        <p:nvSpPr>
          <p:cNvPr id="3" name="Subtitle 2"/>
          <p:cNvSpPr>
            <a:spLocks noGrp="1"/>
          </p:cNvSpPr>
          <p:nvPr>
            <p:ph type="subTitle" idx="1"/>
          </p:nvPr>
        </p:nvSpPr>
        <p:spPr>
          <a:xfrm>
            <a:off x="1371600" y="335597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BB8B8F3-0C44-4587-B21E-CC277F8EDB28}" type="datetimeFigureOut">
              <a:rPr lang="en-US">
                <a:solidFill>
                  <a:prstClr val="black">
                    <a:tint val="75000"/>
                  </a:prstClr>
                </a:solidFill>
              </a:rPr>
              <a:pPr>
                <a:defRPr/>
              </a:pPr>
              <a:t>3/22/2018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D63CEA2-B190-446E-988A-AE981FEDC081}" type="slidenum">
              <a:rPr lang="en-US" altLang="en-US"/>
              <a:pPr/>
              <a:t>‹#›</a:t>
            </a:fld>
            <a:endParaRPr lang="en-US" altLang="en-US"/>
          </a:p>
        </p:txBody>
      </p:sp>
    </p:spTree>
    <p:extLst>
      <p:ext uri="{BB962C8B-B14F-4D97-AF65-F5344CB8AC3E}">
        <p14:creationId xmlns:p14="http://schemas.microsoft.com/office/powerpoint/2010/main" val="2325371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lvl1pPr algn="l">
              <a:defRPr sz="4000"/>
            </a:lvl1pPr>
          </a:lstStyle>
          <a:p>
            <a:r>
              <a:rPr lang="en-US" dirty="0"/>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4A87E897-9CCA-4650-89C9-FAE0562A6E16}" type="datetimeFigureOut">
              <a:rPr lang="en-US">
                <a:solidFill>
                  <a:prstClr val="black">
                    <a:tint val="75000"/>
                  </a:prstClr>
                </a:solidFill>
              </a:rPr>
              <a:pPr>
                <a:defRPr/>
              </a:pPr>
              <a:t>3/22/2018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D3EFBBB-9496-4689-A798-1FE0B5178481}" type="slidenum">
              <a:rPr lang="en-US" altLang="en-US"/>
              <a:pPr/>
              <a:t>‹#›</a:t>
            </a:fld>
            <a:endParaRPr lang="en-US" altLang="en-US"/>
          </a:p>
        </p:txBody>
      </p:sp>
    </p:spTree>
    <p:extLst>
      <p:ext uri="{BB962C8B-B14F-4D97-AF65-F5344CB8AC3E}">
        <p14:creationId xmlns:p14="http://schemas.microsoft.com/office/powerpoint/2010/main" val="264816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CE1D7C7-5066-48FA-AA0C-2B39BB915435}" type="datetimeFigureOut">
              <a:rPr lang="en-US">
                <a:solidFill>
                  <a:prstClr val="black">
                    <a:tint val="75000"/>
                  </a:prstClr>
                </a:solidFill>
              </a:rPr>
              <a:pPr>
                <a:defRPr/>
              </a:pPr>
              <a:t>3/22/2018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7F06351-61C5-46BF-9AE3-3FBF1811A770}" type="slidenum">
              <a:rPr lang="en-US" altLang="en-US"/>
              <a:pPr/>
              <a:t>‹#›</a:t>
            </a:fld>
            <a:endParaRPr lang="en-US" altLang="en-US"/>
          </a:p>
        </p:txBody>
      </p:sp>
    </p:spTree>
    <p:extLst>
      <p:ext uri="{BB962C8B-B14F-4D97-AF65-F5344CB8AC3E}">
        <p14:creationId xmlns:p14="http://schemas.microsoft.com/office/powerpoint/2010/main" val="2353606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7FB917B-204E-4F2F-80D3-9C12800F5A41}" type="datetimeFigureOut">
              <a:rPr lang="en-US">
                <a:solidFill>
                  <a:prstClr val="black">
                    <a:tint val="75000"/>
                  </a:prstClr>
                </a:solidFill>
              </a:rPr>
              <a:pPr>
                <a:defRPr/>
              </a:pPr>
              <a:t>3/22/2018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18FDDBF-4B84-4967-980E-EED8B883E4E4}" type="slidenum">
              <a:rPr lang="en-US" altLang="en-US"/>
              <a:pPr/>
              <a:t>‹#›</a:t>
            </a:fld>
            <a:endParaRPr lang="en-US" altLang="en-US"/>
          </a:p>
        </p:txBody>
      </p:sp>
    </p:spTree>
    <p:extLst>
      <p:ext uri="{BB962C8B-B14F-4D97-AF65-F5344CB8AC3E}">
        <p14:creationId xmlns:p14="http://schemas.microsoft.com/office/powerpoint/2010/main" val="235251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ED6BFC8-0E75-4BA2-BF2D-C612EF4AAE53}" type="datetimeFigureOut">
              <a:rPr lang="en-US">
                <a:solidFill>
                  <a:prstClr val="black">
                    <a:tint val="75000"/>
                  </a:prstClr>
                </a:solidFill>
              </a:rPr>
              <a:pPr>
                <a:defRPr/>
              </a:pPr>
              <a:t>3/22/2018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68C9683B-BFA9-4003-8396-2DCC26D0EAD5}" type="slidenum">
              <a:rPr lang="en-US" altLang="en-US"/>
              <a:pPr/>
              <a:t>‹#›</a:t>
            </a:fld>
            <a:endParaRPr lang="en-US" altLang="en-US"/>
          </a:p>
        </p:txBody>
      </p:sp>
    </p:spTree>
    <p:extLst>
      <p:ext uri="{BB962C8B-B14F-4D97-AF65-F5344CB8AC3E}">
        <p14:creationId xmlns:p14="http://schemas.microsoft.com/office/powerpoint/2010/main" val="1550160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D7E43F4-6FAD-49F5-9427-CBFD431BF9EC}" type="datetimeFigureOut">
              <a:rPr lang="en-US">
                <a:solidFill>
                  <a:prstClr val="black">
                    <a:tint val="75000"/>
                  </a:prstClr>
                </a:solidFill>
              </a:rPr>
              <a:pPr>
                <a:defRPr/>
              </a:pPr>
              <a:t>3/22/2018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7131EB63-D90E-4B3B-8FDE-8AFE84F9ED8F}" type="slidenum">
              <a:rPr lang="en-US" altLang="en-US"/>
              <a:pPr/>
              <a:t>‹#›</a:t>
            </a:fld>
            <a:endParaRPr lang="en-US" altLang="en-US"/>
          </a:p>
        </p:txBody>
      </p:sp>
    </p:spTree>
    <p:extLst>
      <p:ext uri="{BB962C8B-B14F-4D97-AF65-F5344CB8AC3E}">
        <p14:creationId xmlns:p14="http://schemas.microsoft.com/office/powerpoint/2010/main" val="2054207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254EB79-7650-4B89-B247-F08B0E34FB92}" type="datetimeFigureOut">
              <a:rPr lang="en-US">
                <a:solidFill>
                  <a:prstClr val="black">
                    <a:tint val="75000"/>
                  </a:prstClr>
                </a:solidFill>
              </a:rPr>
              <a:pPr>
                <a:defRPr/>
              </a:pPr>
              <a:t>3/22/2018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AE80E203-517A-4EB6-847D-277D58442AFB}" type="slidenum">
              <a:rPr lang="en-US" altLang="en-US"/>
              <a:pPr/>
              <a:t>‹#›</a:t>
            </a:fld>
            <a:endParaRPr lang="en-US" altLang="en-US"/>
          </a:p>
        </p:txBody>
      </p:sp>
    </p:spTree>
    <p:extLst>
      <p:ext uri="{BB962C8B-B14F-4D97-AF65-F5344CB8AC3E}">
        <p14:creationId xmlns:p14="http://schemas.microsoft.com/office/powerpoint/2010/main" val="3042036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7A33FD-F194-4EDD-B575-A24E7FDF05DC}" type="datetimeFigureOut">
              <a:rPr lang="en-US">
                <a:solidFill>
                  <a:prstClr val="black">
                    <a:tint val="75000"/>
                  </a:prstClr>
                </a:solidFill>
              </a:rPr>
              <a:pPr>
                <a:defRPr/>
              </a:pPr>
              <a:t>3/22/2018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B8E388BF-3C66-491E-8EA9-9B587CD980AC}" type="slidenum">
              <a:rPr lang="en-US" altLang="en-US"/>
              <a:pPr/>
              <a:t>‹#›</a:t>
            </a:fld>
            <a:endParaRPr lang="en-US" altLang="en-US"/>
          </a:p>
        </p:txBody>
      </p:sp>
    </p:spTree>
    <p:extLst>
      <p:ext uri="{BB962C8B-B14F-4D97-AF65-F5344CB8AC3E}">
        <p14:creationId xmlns:p14="http://schemas.microsoft.com/office/powerpoint/2010/main" val="3912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6" name="Rectangle 6"/>
          <p:cNvSpPr>
            <a:spLocks noGrp="1" noChangeArrowheads="1"/>
          </p:cNvSpPr>
          <p:nvPr>
            <p:ph type="sldNum" sz="quarter" idx="12"/>
          </p:nvPr>
        </p:nvSpPr>
        <p:spPr/>
        <p:txBody>
          <a:bodyPr/>
          <a:lstStyle>
            <a:lvl1pPr algn="l" eaLnBrk="1" hangingPunct="1">
              <a:defRPr/>
            </a:lvl1pPr>
          </a:lstStyle>
          <a:p>
            <a:fld id="{0CE1A45F-0E9F-463F-8ED1-538290CA1F67}" type="slidenum">
              <a:rPr lang="en-US" altLang="en-US"/>
              <a:pPr/>
              <a:t>‹#›</a:t>
            </a:fld>
            <a:endParaRPr lang="en-US" altLang="en-US"/>
          </a:p>
        </p:txBody>
      </p:sp>
    </p:spTree>
    <p:extLst>
      <p:ext uri="{BB962C8B-B14F-4D97-AF65-F5344CB8AC3E}">
        <p14:creationId xmlns:p14="http://schemas.microsoft.com/office/powerpoint/2010/main" val="2872154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8DA8CC3-BB52-412E-B4DE-E25DAE597D8C}" type="datetimeFigureOut">
              <a:rPr lang="en-US">
                <a:solidFill>
                  <a:prstClr val="black">
                    <a:tint val="75000"/>
                  </a:prstClr>
                </a:solidFill>
              </a:rPr>
              <a:pPr>
                <a:defRPr/>
              </a:pPr>
              <a:t>3/22/2018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2D40D8B-DAD9-42B1-AFCB-2F403B2648F1}" type="slidenum">
              <a:rPr lang="en-US" altLang="en-US"/>
              <a:pPr/>
              <a:t>‹#›</a:t>
            </a:fld>
            <a:endParaRPr lang="en-US" altLang="en-US"/>
          </a:p>
        </p:txBody>
      </p:sp>
    </p:spTree>
    <p:extLst>
      <p:ext uri="{BB962C8B-B14F-4D97-AF65-F5344CB8AC3E}">
        <p14:creationId xmlns:p14="http://schemas.microsoft.com/office/powerpoint/2010/main" val="2615848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7A06A6-18BA-412A-8A9C-C1BE58B55C17}" type="datetimeFigureOut">
              <a:rPr lang="en-US">
                <a:solidFill>
                  <a:prstClr val="black">
                    <a:tint val="75000"/>
                  </a:prstClr>
                </a:solidFill>
              </a:rPr>
              <a:pPr>
                <a:defRPr/>
              </a:pPr>
              <a:t>3/22/2018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7D2C121-53EC-41B7-A049-308DE65D1150}" type="slidenum">
              <a:rPr lang="en-US" altLang="en-US"/>
              <a:pPr/>
              <a:t>‹#›</a:t>
            </a:fld>
            <a:endParaRPr lang="en-US" altLang="en-US"/>
          </a:p>
        </p:txBody>
      </p:sp>
    </p:spTree>
    <p:extLst>
      <p:ext uri="{BB962C8B-B14F-4D97-AF65-F5344CB8AC3E}">
        <p14:creationId xmlns:p14="http://schemas.microsoft.com/office/powerpoint/2010/main" val="91550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035884D-EF1B-44DC-A077-D312C25A56E0}" type="datetimeFigureOut">
              <a:rPr lang="en-US">
                <a:solidFill>
                  <a:prstClr val="black">
                    <a:tint val="75000"/>
                  </a:prstClr>
                </a:solidFill>
              </a:rPr>
              <a:pPr>
                <a:defRPr/>
              </a:pPr>
              <a:t>3/22/2018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7E0C01E-DEA3-4B54-B84E-20F8A317AD9A}" type="slidenum">
              <a:rPr lang="en-US" altLang="en-US"/>
              <a:pPr/>
              <a:t>‹#›</a:t>
            </a:fld>
            <a:endParaRPr lang="en-US" altLang="en-US"/>
          </a:p>
        </p:txBody>
      </p:sp>
    </p:spTree>
    <p:extLst>
      <p:ext uri="{BB962C8B-B14F-4D97-AF65-F5344CB8AC3E}">
        <p14:creationId xmlns:p14="http://schemas.microsoft.com/office/powerpoint/2010/main" val="2094896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Rectangle 5"/>
          <p:cNvSpPr>
            <a:spLocks noGrp="1" noChangeArrowheads="1"/>
          </p:cNvSpPr>
          <p:nvPr>
            <p:ph type="sldNum" sz="quarter" idx="11"/>
          </p:nvPr>
        </p:nvSpPr>
        <p:spPr/>
        <p:txBody>
          <a:bodyPr/>
          <a:lstStyle>
            <a:lvl1pPr>
              <a:defRPr/>
            </a:lvl1pPr>
          </a:lstStyle>
          <a:p>
            <a:fld id="{642EDF7E-F0B2-46CE-8C8B-6A27622018D0}" type="slidenum">
              <a:rPr lang="en-US" altLang="en-US"/>
              <a:pPr/>
              <a:t>‹#›</a:t>
            </a:fld>
            <a:endParaRPr lang="en-US" altLang="en-US"/>
          </a:p>
        </p:txBody>
      </p:sp>
    </p:spTree>
    <p:extLst>
      <p:ext uri="{BB962C8B-B14F-4D97-AF65-F5344CB8AC3E}">
        <p14:creationId xmlns:p14="http://schemas.microsoft.com/office/powerpoint/2010/main" val="189694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6" name="Rectangle 6"/>
          <p:cNvSpPr>
            <a:spLocks noGrp="1" noChangeArrowheads="1"/>
          </p:cNvSpPr>
          <p:nvPr>
            <p:ph type="sldNum" sz="quarter" idx="12"/>
          </p:nvPr>
        </p:nvSpPr>
        <p:spPr/>
        <p:txBody>
          <a:bodyPr/>
          <a:lstStyle>
            <a:lvl1pPr algn="l" eaLnBrk="1" hangingPunct="1">
              <a:defRPr/>
            </a:lvl1pPr>
          </a:lstStyle>
          <a:p>
            <a:fld id="{47CA58D8-FF85-48BF-89B9-A7AF08F788C7}" type="slidenum">
              <a:rPr lang="en-US" altLang="en-US"/>
              <a:pPr/>
              <a:t>‹#›</a:t>
            </a:fld>
            <a:endParaRPr lang="en-US" altLang="en-US"/>
          </a:p>
        </p:txBody>
      </p:sp>
    </p:spTree>
    <p:extLst>
      <p:ext uri="{BB962C8B-B14F-4D97-AF65-F5344CB8AC3E}">
        <p14:creationId xmlns:p14="http://schemas.microsoft.com/office/powerpoint/2010/main" val="4708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7" name="Rectangle 6"/>
          <p:cNvSpPr>
            <a:spLocks noGrp="1" noChangeArrowheads="1"/>
          </p:cNvSpPr>
          <p:nvPr>
            <p:ph type="sldNum" sz="quarter" idx="12"/>
          </p:nvPr>
        </p:nvSpPr>
        <p:spPr/>
        <p:txBody>
          <a:bodyPr/>
          <a:lstStyle>
            <a:lvl1pPr algn="l" eaLnBrk="1" hangingPunct="1">
              <a:defRPr/>
            </a:lvl1pPr>
          </a:lstStyle>
          <a:p>
            <a:fld id="{487E9F93-A8E5-4579-969B-6CA0B57FCDBC}" type="slidenum">
              <a:rPr lang="en-US" altLang="en-US"/>
              <a:pPr/>
              <a:t>‹#›</a:t>
            </a:fld>
            <a:endParaRPr lang="en-US" altLang="en-US"/>
          </a:p>
        </p:txBody>
      </p:sp>
    </p:spTree>
    <p:extLst>
      <p:ext uri="{BB962C8B-B14F-4D97-AF65-F5344CB8AC3E}">
        <p14:creationId xmlns:p14="http://schemas.microsoft.com/office/powerpoint/2010/main" val="384982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8"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9" name="Rectangle 6"/>
          <p:cNvSpPr>
            <a:spLocks noGrp="1" noChangeArrowheads="1"/>
          </p:cNvSpPr>
          <p:nvPr>
            <p:ph type="sldNum" sz="quarter" idx="12"/>
          </p:nvPr>
        </p:nvSpPr>
        <p:spPr/>
        <p:txBody>
          <a:bodyPr/>
          <a:lstStyle>
            <a:lvl1pPr algn="l" eaLnBrk="1" hangingPunct="1">
              <a:defRPr/>
            </a:lvl1pPr>
          </a:lstStyle>
          <a:p>
            <a:fld id="{AA809E69-345E-4BE1-900F-787734F955B8}" type="slidenum">
              <a:rPr lang="en-US" altLang="en-US"/>
              <a:pPr/>
              <a:t>‹#›</a:t>
            </a:fld>
            <a:endParaRPr lang="en-US" altLang="en-US"/>
          </a:p>
        </p:txBody>
      </p:sp>
    </p:spTree>
    <p:extLst>
      <p:ext uri="{BB962C8B-B14F-4D97-AF65-F5344CB8AC3E}">
        <p14:creationId xmlns:p14="http://schemas.microsoft.com/office/powerpoint/2010/main" val="365749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4"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5" name="Rectangle 6"/>
          <p:cNvSpPr>
            <a:spLocks noGrp="1" noChangeArrowheads="1"/>
          </p:cNvSpPr>
          <p:nvPr>
            <p:ph type="sldNum" sz="quarter" idx="12"/>
          </p:nvPr>
        </p:nvSpPr>
        <p:spPr/>
        <p:txBody>
          <a:bodyPr/>
          <a:lstStyle>
            <a:lvl1pPr algn="l" eaLnBrk="1" hangingPunct="1">
              <a:defRPr/>
            </a:lvl1pPr>
          </a:lstStyle>
          <a:p>
            <a:fld id="{ABEF107C-F523-4CB8-9CDA-7AF3077B4994}" type="slidenum">
              <a:rPr lang="en-US" altLang="en-US"/>
              <a:pPr/>
              <a:t>‹#›</a:t>
            </a:fld>
            <a:endParaRPr lang="en-US" altLang="en-US"/>
          </a:p>
        </p:txBody>
      </p:sp>
    </p:spTree>
    <p:extLst>
      <p:ext uri="{BB962C8B-B14F-4D97-AF65-F5344CB8AC3E}">
        <p14:creationId xmlns:p14="http://schemas.microsoft.com/office/powerpoint/2010/main" val="263487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3"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4" name="Rectangle 6"/>
          <p:cNvSpPr>
            <a:spLocks noGrp="1" noChangeArrowheads="1"/>
          </p:cNvSpPr>
          <p:nvPr>
            <p:ph type="sldNum" sz="quarter" idx="12"/>
          </p:nvPr>
        </p:nvSpPr>
        <p:spPr/>
        <p:txBody>
          <a:bodyPr/>
          <a:lstStyle>
            <a:lvl1pPr algn="l" eaLnBrk="1" hangingPunct="1">
              <a:defRPr/>
            </a:lvl1pPr>
          </a:lstStyle>
          <a:p>
            <a:fld id="{8034EF46-BB8F-43DE-A11C-D666791AD870}" type="slidenum">
              <a:rPr lang="en-US" altLang="en-US"/>
              <a:pPr/>
              <a:t>‹#›</a:t>
            </a:fld>
            <a:endParaRPr lang="en-US" altLang="en-US"/>
          </a:p>
        </p:txBody>
      </p:sp>
    </p:spTree>
    <p:extLst>
      <p:ext uri="{BB962C8B-B14F-4D97-AF65-F5344CB8AC3E}">
        <p14:creationId xmlns:p14="http://schemas.microsoft.com/office/powerpoint/2010/main" val="192918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7" name="Rectangle 6"/>
          <p:cNvSpPr>
            <a:spLocks noGrp="1" noChangeArrowheads="1"/>
          </p:cNvSpPr>
          <p:nvPr>
            <p:ph type="sldNum" sz="quarter" idx="12"/>
          </p:nvPr>
        </p:nvSpPr>
        <p:spPr/>
        <p:txBody>
          <a:bodyPr/>
          <a:lstStyle>
            <a:lvl1pPr algn="l" eaLnBrk="1" hangingPunct="1">
              <a:defRPr/>
            </a:lvl1pPr>
          </a:lstStyle>
          <a:p>
            <a:fld id="{13C3E5C7-CDA5-4345-9585-89325588838E}" type="slidenum">
              <a:rPr lang="en-US" altLang="en-US"/>
              <a:pPr/>
              <a:t>‹#›</a:t>
            </a:fld>
            <a:endParaRPr lang="en-US" altLang="en-US"/>
          </a:p>
        </p:txBody>
      </p:sp>
    </p:spTree>
    <p:extLst>
      <p:ext uri="{BB962C8B-B14F-4D97-AF65-F5344CB8AC3E}">
        <p14:creationId xmlns:p14="http://schemas.microsoft.com/office/powerpoint/2010/main" val="98721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7" name="Rectangle 6"/>
          <p:cNvSpPr>
            <a:spLocks noGrp="1" noChangeArrowheads="1"/>
          </p:cNvSpPr>
          <p:nvPr>
            <p:ph type="sldNum" sz="quarter" idx="12"/>
          </p:nvPr>
        </p:nvSpPr>
        <p:spPr/>
        <p:txBody>
          <a:bodyPr/>
          <a:lstStyle>
            <a:lvl1pPr algn="l" eaLnBrk="1" hangingPunct="1">
              <a:defRPr/>
            </a:lvl1pPr>
          </a:lstStyle>
          <a:p>
            <a:fld id="{B2F6F84C-DBA6-4E4C-8848-6F583E8F358A}" type="slidenum">
              <a:rPr lang="en-US" altLang="en-US"/>
              <a:pPr/>
              <a:t>‹#›</a:t>
            </a:fld>
            <a:endParaRPr lang="en-US" altLang="en-US"/>
          </a:p>
        </p:txBody>
      </p:sp>
    </p:spTree>
    <p:extLst>
      <p:ext uri="{BB962C8B-B14F-4D97-AF65-F5344CB8AC3E}">
        <p14:creationId xmlns:p14="http://schemas.microsoft.com/office/powerpoint/2010/main" val="349997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76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p:cNvSpPr>
            <a:spLocks noGrp="1" noChangeArrowheads="1"/>
          </p:cNvSpPr>
          <p:nvPr>
            <p:ph type="body" idx="1"/>
          </p:nvPr>
        </p:nvSpPr>
        <p:spPr bwMode="auto">
          <a:xfrm>
            <a:off x="685800" y="914400"/>
            <a:ext cx="777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576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Times New Roman" pitchFamily="18" charset="0"/>
                <a:cs typeface="+mn-cs"/>
              </a:defRPr>
            </a:lvl1pPr>
          </a:lstStyle>
          <a:p>
            <a:pPr>
              <a:defRPr/>
            </a:pPr>
            <a:endParaRPr lang="en-US"/>
          </a:p>
        </p:txBody>
      </p:sp>
      <p:sp>
        <p:nvSpPr>
          <p:cNvPr id="2457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New Roman" pitchFamily="18" charset="0"/>
                <a:cs typeface="+mn-cs"/>
              </a:defRPr>
            </a:lvl1pPr>
          </a:lstStyle>
          <a:p>
            <a:pPr>
              <a:defRPr/>
            </a:pPr>
            <a:endParaRPr lang="en-US"/>
          </a:p>
        </p:txBody>
      </p:sp>
      <p:sp>
        <p:nvSpPr>
          <p:cNvPr id="24576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panose="02020603050405020304" pitchFamily="18" charset="0"/>
              </a:defRPr>
            </a:lvl1pPr>
          </a:lstStyle>
          <a:p>
            <a:fld id="{DABF1F4F-4701-4EE3-B4F0-9965CE4BDF6A}" type="slidenum">
              <a:rPr lang="en-US" altLang="en-US" smtClean="0"/>
              <a:pPr/>
              <a:t>‹#›</a:t>
            </a:fld>
            <a:endParaRPr lang="en-US" altLang="en-US"/>
          </a:p>
        </p:txBody>
      </p:sp>
      <p:sp>
        <p:nvSpPr>
          <p:cNvPr id="3079" name="Line 7"/>
          <p:cNvSpPr>
            <a:spLocks noChangeShapeType="1"/>
          </p:cNvSpPr>
          <p:nvPr/>
        </p:nvSpPr>
        <p:spPr bwMode="auto">
          <a:xfrm>
            <a:off x="685800" y="838200"/>
            <a:ext cx="777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latin typeface="Arial" panose="020B0604020202020204" pitchFamily="34" charset="0"/>
            </a:endParaRPr>
          </a:p>
        </p:txBody>
      </p:sp>
    </p:spTree>
    <p:extLst>
      <p:ext uri="{BB962C8B-B14F-4D97-AF65-F5344CB8AC3E}">
        <p14:creationId xmlns:p14="http://schemas.microsoft.com/office/powerpoint/2010/main" val="2864134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cs typeface="Arial" charset="0"/>
        </a:defRPr>
      </a:lvl2pPr>
      <a:lvl3pPr algn="l" rtl="0" eaLnBrk="0" fontAlgn="base" hangingPunct="0">
        <a:spcBef>
          <a:spcPct val="0"/>
        </a:spcBef>
        <a:spcAft>
          <a:spcPct val="0"/>
        </a:spcAft>
        <a:defRPr sz="3400">
          <a:solidFill>
            <a:schemeClr val="tx2"/>
          </a:solidFill>
          <a:latin typeface="Arial" charset="0"/>
          <a:cs typeface="Arial" charset="0"/>
        </a:defRPr>
      </a:lvl3pPr>
      <a:lvl4pPr algn="l" rtl="0" eaLnBrk="0" fontAlgn="base" hangingPunct="0">
        <a:spcBef>
          <a:spcPct val="0"/>
        </a:spcBef>
        <a:spcAft>
          <a:spcPct val="0"/>
        </a:spcAft>
        <a:defRPr sz="3400">
          <a:solidFill>
            <a:schemeClr val="tx2"/>
          </a:solidFill>
          <a:latin typeface="Arial" charset="0"/>
          <a:cs typeface="Arial" charset="0"/>
        </a:defRPr>
      </a:lvl4pPr>
      <a:lvl5pPr algn="l" rtl="0" eaLnBrk="0" fontAlgn="base" hangingPunct="0">
        <a:spcBef>
          <a:spcPct val="0"/>
        </a:spcBef>
        <a:spcAft>
          <a:spcPct val="0"/>
        </a:spcAft>
        <a:defRPr sz="3400">
          <a:solidFill>
            <a:schemeClr val="tx2"/>
          </a:solidFill>
          <a:latin typeface="Arial" charset="0"/>
          <a:cs typeface="Arial" charset="0"/>
        </a:defRPr>
      </a:lvl5pPr>
      <a:lvl6pPr marL="457200" algn="l" rtl="0" fontAlgn="base">
        <a:spcBef>
          <a:spcPct val="0"/>
        </a:spcBef>
        <a:spcAft>
          <a:spcPct val="0"/>
        </a:spcAft>
        <a:defRPr sz="3400">
          <a:solidFill>
            <a:schemeClr val="tx2"/>
          </a:solidFill>
          <a:latin typeface="Arial" charset="0"/>
          <a:cs typeface="Arial" charset="0"/>
        </a:defRPr>
      </a:lvl6pPr>
      <a:lvl7pPr marL="914400" algn="l" rtl="0" fontAlgn="base">
        <a:spcBef>
          <a:spcPct val="0"/>
        </a:spcBef>
        <a:spcAft>
          <a:spcPct val="0"/>
        </a:spcAft>
        <a:defRPr sz="3400">
          <a:solidFill>
            <a:schemeClr val="tx2"/>
          </a:solidFill>
          <a:latin typeface="Arial" charset="0"/>
          <a:cs typeface="Arial" charset="0"/>
        </a:defRPr>
      </a:lvl7pPr>
      <a:lvl8pPr marL="1371600" algn="l" rtl="0" fontAlgn="base">
        <a:spcBef>
          <a:spcPct val="0"/>
        </a:spcBef>
        <a:spcAft>
          <a:spcPct val="0"/>
        </a:spcAft>
        <a:defRPr sz="3400">
          <a:solidFill>
            <a:schemeClr val="tx2"/>
          </a:solidFill>
          <a:latin typeface="Arial" charset="0"/>
          <a:cs typeface="Arial" charset="0"/>
        </a:defRPr>
      </a:lvl8pPr>
      <a:lvl9pPr marL="1828800" algn="l" rtl="0" fontAlgn="base">
        <a:spcBef>
          <a:spcPct val="0"/>
        </a:spcBef>
        <a:spcAft>
          <a:spcPct val="0"/>
        </a:spcAft>
        <a:defRPr sz="3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a:solidFill>
            <a:schemeClr val="tx1"/>
          </a:solidFill>
          <a:latin typeface="+mn-lt"/>
          <a:cs typeface="+mn-cs"/>
        </a:defRPr>
      </a:lvl3pPr>
      <a:lvl4pPr marL="1600200" indent="-228600" algn="l" rtl="0" eaLnBrk="0" fontAlgn="base" hangingPunct="0">
        <a:spcBef>
          <a:spcPct val="20000"/>
        </a:spcBef>
        <a:spcAft>
          <a:spcPct val="0"/>
        </a:spcAft>
        <a:buChar char="»"/>
        <a:defRPr sz="1600">
          <a:solidFill>
            <a:schemeClr val="tx1"/>
          </a:solidFill>
          <a:latin typeface="+mn-lt"/>
          <a:cs typeface="+mn-cs"/>
        </a:defRPr>
      </a:lvl4pPr>
      <a:lvl5pPr marL="2057400" indent="-228600" algn="l" rtl="0" eaLnBrk="0" fontAlgn="base" hangingPunct="0">
        <a:spcBef>
          <a:spcPct val="20000"/>
        </a:spcBef>
        <a:spcAft>
          <a:spcPct val="0"/>
        </a:spcAft>
        <a:buChar char="»"/>
        <a:defRPr sz="1400">
          <a:solidFill>
            <a:schemeClr val="tx1"/>
          </a:solidFill>
          <a:latin typeface="+mn-lt"/>
          <a:cs typeface="+mn-cs"/>
        </a:defRPr>
      </a:lvl5pPr>
      <a:lvl6pPr marL="2514600" indent="-228600" algn="l" rtl="0" fontAlgn="base">
        <a:spcBef>
          <a:spcPct val="20000"/>
        </a:spcBef>
        <a:spcAft>
          <a:spcPct val="0"/>
        </a:spcAft>
        <a:buChar char="»"/>
        <a:defRPr sz="1400">
          <a:solidFill>
            <a:schemeClr val="tx1"/>
          </a:solidFill>
          <a:latin typeface="+mn-lt"/>
          <a:cs typeface="+mn-cs"/>
        </a:defRPr>
      </a:lvl6pPr>
      <a:lvl7pPr marL="2971800" indent="-228600" algn="l" rtl="0" fontAlgn="base">
        <a:spcBef>
          <a:spcPct val="20000"/>
        </a:spcBef>
        <a:spcAft>
          <a:spcPct val="0"/>
        </a:spcAft>
        <a:buChar char="»"/>
        <a:defRPr sz="1400">
          <a:solidFill>
            <a:schemeClr val="tx1"/>
          </a:solidFill>
          <a:latin typeface="+mn-lt"/>
          <a:cs typeface="+mn-cs"/>
        </a:defRPr>
      </a:lvl7pPr>
      <a:lvl8pPr marL="3429000" indent="-228600" algn="l" rtl="0" fontAlgn="base">
        <a:spcBef>
          <a:spcPct val="20000"/>
        </a:spcBef>
        <a:spcAft>
          <a:spcPct val="0"/>
        </a:spcAft>
        <a:buChar char="»"/>
        <a:defRPr sz="1400">
          <a:solidFill>
            <a:schemeClr val="tx1"/>
          </a:solidFill>
          <a:latin typeface="+mn-lt"/>
          <a:cs typeface="+mn-cs"/>
        </a:defRPr>
      </a:lvl8pPr>
      <a:lvl9pPr marL="3886200" indent="-228600" algn="l" rtl="0" fontAlgn="base">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0668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8A063CE-8F5D-440E-AAFD-C83F54B973C4}" type="datetimeFigureOut">
              <a:rPr lang="en-US">
                <a:solidFill>
                  <a:prstClr val="black">
                    <a:tint val="75000"/>
                  </a:prstClr>
                </a:solidFill>
              </a:rPr>
              <a:pPr>
                <a:defRPr/>
              </a:pPr>
              <a:t>3/22/2018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62FC848-B0EC-48B9-AB81-515881DF4BD9}" type="slidenum">
              <a:rPr lang="en-US" altLang="en-US" smtClean="0">
                <a:cs typeface="Arial" panose="020B0604020202020204" pitchFamily="34" charset="0"/>
              </a:rPr>
              <a:pPr/>
              <a:t>‹#›</a:t>
            </a:fld>
            <a:endParaRPr lang="en-US" altLang="en-US">
              <a:cs typeface="Arial" panose="020B0604020202020204" pitchFamily="34" charset="0"/>
            </a:endParaRPr>
          </a:p>
        </p:txBody>
      </p:sp>
    </p:spTree>
    <p:extLst>
      <p:ext uri="{BB962C8B-B14F-4D97-AF65-F5344CB8AC3E}">
        <p14:creationId xmlns:p14="http://schemas.microsoft.com/office/powerpoint/2010/main" val="20750812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wmf"/><Relationship Id="rId3" Type="http://schemas.openxmlformats.org/officeDocument/2006/relationships/slideLayout" Target="../slideLayouts/slideLayout23.xml"/><Relationship Id="rId7" Type="http://schemas.openxmlformats.org/officeDocument/2006/relationships/oleObject" Target="../embeddings/oleObject21.bin"/><Relationship Id="rId12" Type="http://schemas.openxmlformats.org/officeDocument/2006/relationships/oleObject" Target="../embeddings/oleObject23.bin"/><Relationship Id="rId2" Type="http://schemas.openxmlformats.org/officeDocument/2006/relationships/tags" Target="../tags/tag6.xml"/><Relationship Id="rId1" Type="http://schemas.openxmlformats.org/officeDocument/2006/relationships/vmlDrawing" Target="../drawings/vmlDrawing8.vml"/><Relationship Id="rId6" Type="http://schemas.openxmlformats.org/officeDocument/2006/relationships/image" Target="../media/image4.wmf"/><Relationship Id="rId11" Type="http://schemas.openxmlformats.org/officeDocument/2006/relationships/image" Target="../media/image14.wmf"/><Relationship Id="rId5" Type="http://schemas.openxmlformats.org/officeDocument/2006/relationships/oleObject" Target="../embeddings/oleObject20.bin"/><Relationship Id="rId10" Type="http://schemas.openxmlformats.org/officeDocument/2006/relationships/oleObject" Target="../embeddings/oleObject22.bin"/><Relationship Id="rId4" Type="http://schemas.openxmlformats.org/officeDocument/2006/relationships/notesSlide" Target="../notesSlides/notesSlide5.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wmf"/><Relationship Id="rId3" Type="http://schemas.openxmlformats.org/officeDocument/2006/relationships/slideLayout" Target="../slideLayouts/slideLayout23.xml"/><Relationship Id="rId7" Type="http://schemas.openxmlformats.org/officeDocument/2006/relationships/oleObject" Target="../embeddings/oleObject25.bin"/><Relationship Id="rId12" Type="http://schemas.openxmlformats.org/officeDocument/2006/relationships/oleObject" Target="../embeddings/oleObject27.bin"/><Relationship Id="rId2" Type="http://schemas.openxmlformats.org/officeDocument/2006/relationships/tags" Target="../tags/tag7.xml"/><Relationship Id="rId1" Type="http://schemas.openxmlformats.org/officeDocument/2006/relationships/vmlDrawing" Target="../drawings/vmlDrawing9.vml"/><Relationship Id="rId6" Type="http://schemas.openxmlformats.org/officeDocument/2006/relationships/image" Target="../media/image4.wmf"/><Relationship Id="rId11" Type="http://schemas.openxmlformats.org/officeDocument/2006/relationships/image" Target="../media/image16.wmf"/><Relationship Id="rId5" Type="http://schemas.openxmlformats.org/officeDocument/2006/relationships/oleObject" Target="../embeddings/oleObject24.bin"/><Relationship Id="rId10" Type="http://schemas.openxmlformats.org/officeDocument/2006/relationships/oleObject" Target="../embeddings/oleObject26.bin"/><Relationship Id="rId4" Type="http://schemas.openxmlformats.org/officeDocument/2006/relationships/notesSlide" Target="../notesSlides/notesSlide6.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1.wmf"/><Relationship Id="rId3" Type="http://schemas.openxmlformats.org/officeDocument/2006/relationships/slideLayout" Target="../slideLayouts/slideLayout23.xml"/><Relationship Id="rId7" Type="http://schemas.openxmlformats.org/officeDocument/2006/relationships/oleObject" Target="../embeddings/oleObject29.bin"/><Relationship Id="rId12" Type="http://schemas.openxmlformats.org/officeDocument/2006/relationships/oleObject" Target="../embeddings/oleObject31.bin"/><Relationship Id="rId2" Type="http://schemas.openxmlformats.org/officeDocument/2006/relationships/tags" Target="../tags/tag8.xml"/><Relationship Id="rId1" Type="http://schemas.openxmlformats.org/officeDocument/2006/relationships/vmlDrawing" Target="../drawings/vmlDrawing10.vml"/><Relationship Id="rId6" Type="http://schemas.openxmlformats.org/officeDocument/2006/relationships/image" Target="../media/image4.wmf"/><Relationship Id="rId11" Type="http://schemas.openxmlformats.org/officeDocument/2006/relationships/image" Target="../media/image18.wmf"/><Relationship Id="rId5" Type="http://schemas.openxmlformats.org/officeDocument/2006/relationships/oleObject" Target="../embeddings/oleObject28.bin"/><Relationship Id="rId10" Type="http://schemas.openxmlformats.org/officeDocument/2006/relationships/oleObject" Target="../embeddings/oleObject30.bin"/><Relationship Id="rId4" Type="http://schemas.openxmlformats.org/officeDocument/2006/relationships/notesSlide" Target="../notesSlides/notesSlide7.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1.wmf"/><Relationship Id="rId3" Type="http://schemas.openxmlformats.org/officeDocument/2006/relationships/slideLayout" Target="../slideLayouts/slideLayout23.xml"/><Relationship Id="rId7" Type="http://schemas.openxmlformats.org/officeDocument/2006/relationships/oleObject" Target="../embeddings/oleObject33.bin"/><Relationship Id="rId12" Type="http://schemas.openxmlformats.org/officeDocument/2006/relationships/oleObject" Target="../embeddings/oleObject35.bin"/><Relationship Id="rId2" Type="http://schemas.openxmlformats.org/officeDocument/2006/relationships/tags" Target="../tags/tag9.xml"/><Relationship Id="rId1" Type="http://schemas.openxmlformats.org/officeDocument/2006/relationships/vmlDrawing" Target="../drawings/vmlDrawing11.vml"/><Relationship Id="rId6" Type="http://schemas.openxmlformats.org/officeDocument/2006/relationships/image" Target="../media/image4.wmf"/><Relationship Id="rId11" Type="http://schemas.openxmlformats.org/officeDocument/2006/relationships/image" Target="../media/image20.wmf"/><Relationship Id="rId5" Type="http://schemas.openxmlformats.org/officeDocument/2006/relationships/oleObject" Target="../embeddings/oleObject32.bin"/><Relationship Id="rId10" Type="http://schemas.openxmlformats.org/officeDocument/2006/relationships/oleObject" Target="../embeddings/oleObject34.bin"/><Relationship Id="rId4" Type="http://schemas.openxmlformats.org/officeDocument/2006/relationships/notesSlide" Target="../notesSlides/notesSlide8.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36.bin"/><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37.bin"/><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7.xml"/><Relationship Id="rId1" Type="http://schemas.openxmlformats.org/officeDocument/2006/relationships/tags" Target="../tags/tag1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3.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4.xml"/><Relationship Id="rId6" Type="http://schemas.openxmlformats.org/officeDocument/2006/relationships/image" Target="../media/image32.jpe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34.wmf"/><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4.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35.wmf"/><Relationship Id="rId4"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43.jpeg"/><Relationship Id="rId4" Type="http://schemas.openxmlformats.org/officeDocument/2006/relationships/image" Target="../media/image42.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8" Type="http://schemas.openxmlformats.org/officeDocument/2006/relationships/image" Target="../media/image49.jpeg"/><Relationship Id="rId13" Type="http://schemas.openxmlformats.org/officeDocument/2006/relationships/image" Target="../media/image54.jpeg"/><Relationship Id="rId3" Type="http://schemas.openxmlformats.org/officeDocument/2006/relationships/image" Target="../media/image44.jpeg"/><Relationship Id="rId7" Type="http://schemas.openxmlformats.org/officeDocument/2006/relationships/image" Target="../media/image48.jpeg"/><Relationship Id="rId12" Type="http://schemas.openxmlformats.org/officeDocument/2006/relationships/image" Target="../media/image53.jpe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47.jpeg"/><Relationship Id="rId11" Type="http://schemas.openxmlformats.org/officeDocument/2006/relationships/image" Target="../media/image52.jpeg"/><Relationship Id="rId5" Type="http://schemas.openxmlformats.org/officeDocument/2006/relationships/image" Target="../media/image46.jpeg"/><Relationship Id="rId15" Type="http://schemas.openxmlformats.org/officeDocument/2006/relationships/image" Target="../media/image56.jpeg"/><Relationship Id="rId10" Type="http://schemas.openxmlformats.org/officeDocument/2006/relationships/image" Target="../media/image51.jpeg"/><Relationship Id="rId4" Type="http://schemas.openxmlformats.org/officeDocument/2006/relationships/image" Target="../media/image45.jpeg"/><Relationship Id="rId9" Type="http://schemas.openxmlformats.org/officeDocument/2006/relationships/image" Target="../media/image50.jpeg"/><Relationship Id="rId14" Type="http://schemas.openxmlformats.org/officeDocument/2006/relationships/image" Target="../media/image5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1.wmf"/><Relationship Id="rId3" Type="http://schemas.openxmlformats.org/officeDocument/2006/relationships/slideLayout" Target="../slideLayouts/slideLayout13.xml"/><Relationship Id="rId7" Type="http://schemas.openxmlformats.org/officeDocument/2006/relationships/oleObject" Target="../embeddings/oleObject5.bin"/><Relationship Id="rId12" Type="http://schemas.openxmlformats.org/officeDocument/2006/relationships/oleObject" Target="../embeddings/oleObject7.bin"/><Relationship Id="rId2" Type="http://schemas.openxmlformats.org/officeDocument/2006/relationships/tags" Target="../tags/tag2.xml"/><Relationship Id="rId1" Type="http://schemas.openxmlformats.org/officeDocument/2006/relationships/vmlDrawing" Target="../drawings/vmlDrawing4.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4.bin"/><Relationship Id="rId10" Type="http://schemas.openxmlformats.org/officeDocument/2006/relationships/oleObject" Target="../embeddings/oleObject6.bin"/><Relationship Id="rId4" Type="http://schemas.openxmlformats.org/officeDocument/2006/relationships/notesSlide" Target="../notesSlides/notesSlide1.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wmf"/><Relationship Id="rId3" Type="http://schemas.openxmlformats.org/officeDocument/2006/relationships/slideLayout" Target="../slideLayouts/slideLayout13.xml"/><Relationship Id="rId7" Type="http://schemas.openxmlformats.org/officeDocument/2006/relationships/oleObject" Target="../embeddings/oleObject9.bin"/><Relationship Id="rId12" Type="http://schemas.openxmlformats.org/officeDocument/2006/relationships/oleObject" Target="../embeddings/oleObject11.bin"/><Relationship Id="rId2" Type="http://schemas.openxmlformats.org/officeDocument/2006/relationships/tags" Target="../tags/tag3.xml"/><Relationship Id="rId1" Type="http://schemas.openxmlformats.org/officeDocument/2006/relationships/vmlDrawing" Target="../drawings/vmlDrawing5.vml"/><Relationship Id="rId6" Type="http://schemas.openxmlformats.org/officeDocument/2006/relationships/image" Target="../media/image4.wmf"/><Relationship Id="rId11"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oleObject" Target="../embeddings/oleObject10.bin"/><Relationship Id="rId4" Type="http://schemas.openxmlformats.org/officeDocument/2006/relationships/notesSlide" Target="../notesSlides/notesSlide2.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wmf"/><Relationship Id="rId3" Type="http://schemas.openxmlformats.org/officeDocument/2006/relationships/slideLayout" Target="../slideLayouts/slideLayout13.xml"/><Relationship Id="rId7" Type="http://schemas.openxmlformats.org/officeDocument/2006/relationships/oleObject" Target="../embeddings/oleObject13.bin"/><Relationship Id="rId12" Type="http://schemas.openxmlformats.org/officeDocument/2006/relationships/oleObject" Target="../embeddings/oleObject15.bin"/><Relationship Id="rId2" Type="http://schemas.openxmlformats.org/officeDocument/2006/relationships/tags" Target="../tags/tag4.xml"/><Relationship Id="rId1" Type="http://schemas.openxmlformats.org/officeDocument/2006/relationships/vmlDrawing" Target="../drawings/vmlDrawing6.vml"/><Relationship Id="rId6" Type="http://schemas.openxmlformats.org/officeDocument/2006/relationships/image" Target="../media/image4.wmf"/><Relationship Id="rId11" Type="http://schemas.openxmlformats.org/officeDocument/2006/relationships/image" Target="../media/image10.wmf"/><Relationship Id="rId5" Type="http://schemas.openxmlformats.org/officeDocument/2006/relationships/oleObject" Target="../embeddings/oleObject12.bin"/><Relationship Id="rId10" Type="http://schemas.openxmlformats.org/officeDocument/2006/relationships/oleObject" Target="../embeddings/oleObject14.bin"/><Relationship Id="rId4" Type="http://schemas.openxmlformats.org/officeDocument/2006/relationships/notesSlide" Target="../notesSlides/notesSlide3.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wmf"/><Relationship Id="rId3" Type="http://schemas.openxmlformats.org/officeDocument/2006/relationships/slideLayout" Target="../slideLayouts/slideLayout13.xml"/><Relationship Id="rId7" Type="http://schemas.openxmlformats.org/officeDocument/2006/relationships/oleObject" Target="../embeddings/oleObject17.bin"/><Relationship Id="rId12" Type="http://schemas.openxmlformats.org/officeDocument/2006/relationships/oleObject" Target="../embeddings/oleObject19.bin"/><Relationship Id="rId2" Type="http://schemas.openxmlformats.org/officeDocument/2006/relationships/tags" Target="../tags/tag5.xml"/><Relationship Id="rId1" Type="http://schemas.openxmlformats.org/officeDocument/2006/relationships/vmlDrawing" Target="../drawings/vmlDrawing7.vml"/><Relationship Id="rId6" Type="http://schemas.openxmlformats.org/officeDocument/2006/relationships/image" Target="../media/image4.wmf"/><Relationship Id="rId11" Type="http://schemas.openxmlformats.org/officeDocument/2006/relationships/image" Target="../media/image12.wmf"/><Relationship Id="rId5" Type="http://schemas.openxmlformats.org/officeDocument/2006/relationships/oleObject" Target="../embeddings/oleObject16.bin"/><Relationship Id="rId10" Type="http://schemas.openxmlformats.org/officeDocument/2006/relationships/oleObject" Target="../embeddings/oleObject18.bin"/><Relationship Id="rId4" Type="http://schemas.openxmlformats.org/officeDocument/2006/relationships/notesSlide" Target="../notesSlides/notesSlide4.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filtering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0935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5" name="Group 3"/>
          <p:cNvGraphicFramePr>
            <a:graphicFrameLocks noGrp="1"/>
          </p:cNvGraphicFramePr>
          <p:nvPr/>
        </p:nvGraphicFramePr>
        <p:xfrm>
          <a:off x="4724400" y="2286000"/>
          <a:ext cx="3581400" cy="3429002"/>
        </p:xfrm>
        <a:graphic>
          <a:graphicData uri="http://schemas.openxmlformats.org/drawingml/2006/table">
            <a:tbl>
              <a:tblPr/>
              <a:tblGrid>
                <a:gridCol w="358775">
                  <a:extLst>
                    <a:ext uri="{9D8B030D-6E8A-4147-A177-3AD203B41FA5}">
                      <a16:colId xmlns="" xmlns:a16="http://schemas.microsoft.com/office/drawing/2014/main" val="20000"/>
                    </a:ext>
                  </a:extLst>
                </a:gridCol>
                <a:gridCol w="358775">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8775">
                  <a:extLst>
                    <a:ext uri="{9D8B030D-6E8A-4147-A177-3AD203B41FA5}">
                      <a16:colId xmlns="" xmlns:a16="http://schemas.microsoft.com/office/drawing/2014/main" val="20003"/>
                    </a:ext>
                  </a:extLst>
                </a:gridCol>
                <a:gridCol w="358775">
                  <a:extLst>
                    <a:ext uri="{9D8B030D-6E8A-4147-A177-3AD203B41FA5}">
                      <a16:colId xmlns="" xmlns:a16="http://schemas.microsoft.com/office/drawing/2014/main" val="20004"/>
                    </a:ext>
                  </a:extLst>
                </a:gridCol>
                <a:gridCol w="358775">
                  <a:extLst>
                    <a:ext uri="{9D8B030D-6E8A-4147-A177-3AD203B41FA5}">
                      <a16:colId xmlns="" xmlns:a16="http://schemas.microsoft.com/office/drawing/2014/main" val="20005"/>
                    </a:ext>
                  </a:extLst>
                </a:gridCol>
                <a:gridCol w="358775">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58775">
                  <a:extLst>
                    <a:ext uri="{9D8B030D-6E8A-4147-A177-3AD203B41FA5}">
                      <a16:colId xmlns="" xmlns:a16="http://schemas.microsoft.com/office/drawing/2014/main" val="20008"/>
                    </a:ext>
                  </a:extLst>
                </a:gridCol>
                <a:gridCol w="358775">
                  <a:extLst>
                    <a:ext uri="{9D8B030D-6E8A-4147-A177-3AD203B41FA5}">
                      <a16:colId xmlns="" xmlns:a16="http://schemas.microsoft.com/office/drawing/2014/main" val="20009"/>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40061" name="Rectangle 127"/>
          <p:cNvSpPr>
            <a:spLocks noChangeArrowheads="1"/>
          </p:cNvSpPr>
          <p:nvPr/>
        </p:nvSpPr>
        <p:spPr bwMode="auto">
          <a:xfrm>
            <a:off x="6477000" y="2590800"/>
            <a:ext cx="381000"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269440" name="Group 128"/>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sp>
        <p:nvSpPr>
          <p:cNvPr id="40185" name="Rectangle 252"/>
          <p:cNvSpPr>
            <a:spLocks noChangeArrowheads="1"/>
          </p:cNvSpPr>
          <p:nvPr/>
        </p:nvSpPr>
        <p:spPr bwMode="auto">
          <a:xfrm>
            <a:off x="2133600" y="22860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40186" name="Object 381"/>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17862"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187" name="Object 3"/>
          <p:cNvGraphicFramePr>
            <a:graphicFrameLocks noChangeAspect="1"/>
          </p:cNvGraphicFramePr>
          <p:nvPr>
            <p:extLst>
              <p:ext uri="{D42A27DB-BD31-4B8C-83A1-F6EECF244321}">
                <p14:modId xmlns:p14="http://schemas.microsoft.com/office/powerpoint/2010/main" val="282076911"/>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17863"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188"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Image filtering</a:t>
            </a:r>
          </a:p>
        </p:txBody>
      </p:sp>
      <p:grpSp>
        <p:nvGrpSpPr>
          <p:cNvPr id="40189" name="Group 4"/>
          <p:cNvGrpSpPr>
            <a:grpSpLocks noChangeAspect="1"/>
          </p:cNvGrpSpPr>
          <p:nvPr/>
        </p:nvGrpSpPr>
        <p:grpSpPr bwMode="auto">
          <a:xfrm>
            <a:off x="7543800" y="304800"/>
            <a:ext cx="1143000" cy="973138"/>
            <a:chOff x="3799" y="2064"/>
            <a:chExt cx="1433" cy="1136"/>
          </a:xfrm>
        </p:grpSpPr>
        <p:grpSp>
          <p:nvGrpSpPr>
            <p:cNvPr id="40193" name="Group 5"/>
            <p:cNvGrpSpPr>
              <a:grpSpLocks/>
            </p:cNvGrpSpPr>
            <p:nvPr/>
          </p:nvGrpSpPr>
          <p:grpSpPr bwMode="auto">
            <a:xfrm>
              <a:off x="4080" y="2064"/>
              <a:ext cx="1152" cy="1136"/>
              <a:chOff x="144" y="144"/>
              <a:chExt cx="1152" cy="1136"/>
            </a:xfrm>
          </p:grpSpPr>
          <p:sp>
            <p:nvSpPr>
              <p:cNvPr id="40195"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196"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197"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198"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199"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200"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201"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202"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203"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0204"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205"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206"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207"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208"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209"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210"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211"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0194" name="Picture 23"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0190" name="Object 26"/>
          <p:cNvGraphicFramePr>
            <a:graphicFrameLocks noChangeAspect="1"/>
          </p:cNvGraphicFramePr>
          <p:nvPr>
            <p:extLst>
              <p:ext uri="{D42A27DB-BD31-4B8C-83A1-F6EECF244321}">
                <p14:modId xmlns:p14="http://schemas.microsoft.com/office/powerpoint/2010/main" val="564467098"/>
              </p:ext>
            </p:extLst>
          </p:nvPr>
        </p:nvGraphicFramePr>
        <p:xfrm>
          <a:off x="6442075" y="533400"/>
          <a:ext cx="1092200" cy="563563"/>
        </p:xfrm>
        <a:graphic>
          <a:graphicData uri="http://schemas.openxmlformats.org/presentationml/2006/ole">
            <mc:AlternateContent xmlns:mc="http://schemas.openxmlformats.org/markup-compatibility/2006">
              <mc:Choice xmlns:v="urn:schemas-microsoft-com:vml" Requires="v">
                <p:oleObj spid="_x0000_s117864"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6442075" y="5334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191"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graphicFrame>
        <p:nvGraphicFramePr>
          <p:cNvPr id="32" name="Object 5"/>
          <p:cNvGraphicFramePr>
            <a:graphicFrameLocks noChangeAspect="1"/>
          </p:cNvGraphicFramePr>
          <p:nvPr>
            <p:extLst>
              <p:ext uri="{D42A27DB-BD31-4B8C-83A1-F6EECF244321}">
                <p14:modId xmlns:p14="http://schemas.microsoft.com/office/powerpoint/2010/main" val="3525469450"/>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17865" name="Equation" r:id="rId12" imgW="2044440" imgH="355320" progId="Equation.3">
                  <p:embed/>
                </p:oleObj>
              </mc:Choice>
              <mc:Fallback>
                <p:oleObj name="Equation" r:id="rId12" imgW="2044440" imgH="355320" progId="Equation.3">
                  <p:embed/>
                  <p:pic>
                    <p:nvPicPr>
                      <p:cNvPr id="43262" name="Object 5"/>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524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5" name="Group 3"/>
          <p:cNvGraphicFramePr>
            <a:graphicFrameLocks noGrp="1"/>
          </p:cNvGraphicFramePr>
          <p:nvPr/>
        </p:nvGraphicFramePr>
        <p:xfrm>
          <a:off x="4724400" y="2286000"/>
          <a:ext cx="3581400" cy="3429002"/>
        </p:xfrm>
        <a:graphic>
          <a:graphicData uri="http://schemas.openxmlformats.org/drawingml/2006/table">
            <a:tbl>
              <a:tblPr/>
              <a:tblGrid>
                <a:gridCol w="358775">
                  <a:extLst>
                    <a:ext uri="{9D8B030D-6E8A-4147-A177-3AD203B41FA5}">
                      <a16:colId xmlns="" xmlns:a16="http://schemas.microsoft.com/office/drawing/2014/main" val="20000"/>
                    </a:ext>
                  </a:extLst>
                </a:gridCol>
                <a:gridCol w="358775">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8775">
                  <a:extLst>
                    <a:ext uri="{9D8B030D-6E8A-4147-A177-3AD203B41FA5}">
                      <a16:colId xmlns="" xmlns:a16="http://schemas.microsoft.com/office/drawing/2014/main" val="20003"/>
                    </a:ext>
                  </a:extLst>
                </a:gridCol>
                <a:gridCol w="358775">
                  <a:extLst>
                    <a:ext uri="{9D8B030D-6E8A-4147-A177-3AD203B41FA5}">
                      <a16:colId xmlns="" xmlns:a16="http://schemas.microsoft.com/office/drawing/2014/main" val="20004"/>
                    </a:ext>
                  </a:extLst>
                </a:gridCol>
                <a:gridCol w="358775">
                  <a:extLst>
                    <a:ext uri="{9D8B030D-6E8A-4147-A177-3AD203B41FA5}">
                      <a16:colId xmlns="" xmlns:a16="http://schemas.microsoft.com/office/drawing/2014/main" val="20005"/>
                    </a:ext>
                  </a:extLst>
                </a:gridCol>
                <a:gridCol w="358775">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58775">
                  <a:extLst>
                    <a:ext uri="{9D8B030D-6E8A-4147-A177-3AD203B41FA5}">
                      <a16:colId xmlns="" xmlns:a16="http://schemas.microsoft.com/office/drawing/2014/main" val="20008"/>
                    </a:ext>
                  </a:extLst>
                </a:gridCol>
                <a:gridCol w="358775">
                  <a:extLst>
                    <a:ext uri="{9D8B030D-6E8A-4147-A177-3AD203B41FA5}">
                      <a16:colId xmlns="" xmlns:a16="http://schemas.microsoft.com/office/drawing/2014/main" val="20009"/>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41085" name="Rectangle 127"/>
          <p:cNvSpPr>
            <a:spLocks noChangeArrowheads="1"/>
          </p:cNvSpPr>
          <p:nvPr/>
        </p:nvSpPr>
        <p:spPr bwMode="auto">
          <a:xfrm>
            <a:off x="6172200" y="4343400"/>
            <a:ext cx="381000"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269440" name="Group 128"/>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sp>
        <p:nvSpPr>
          <p:cNvPr id="41209" name="Rectangle 252"/>
          <p:cNvSpPr>
            <a:spLocks noChangeArrowheads="1"/>
          </p:cNvSpPr>
          <p:nvPr/>
        </p:nvSpPr>
        <p:spPr bwMode="auto">
          <a:xfrm>
            <a:off x="1812925" y="40259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41210" name="Object 381"/>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18886"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211" name="Object 3"/>
          <p:cNvGraphicFramePr>
            <a:graphicFrameLocks noChangeAspect="1"/>
          </p:cNvGraphicFramePr>
          <p:nvPr>
            <p:extLst>
              <p:ext uri="{D42A27DB-BD31-4B8C-83A1-F6EECF244321}">
                <p14:modId xmlns:p14="http://schemas.microsoft.com/office/powerpoint/2010/main" val="1365317837"/>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18887"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12"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Image filtering</a:t>
            </a:r>
          </a:p>
        </p:txBody>
      </p:sp>
      <p:grpSp>
        <p:nvGrpSpPr>
          <p:cNvPr id="41213" name="Group 4"/>
          <p:cNvGrpSpPr>
            <a:grpSpLocks noChangeAspect="1"/>
          </p:cNvGrpSpPr>
          <p:nvPr/>
        </p:nvGrpSpPr>
        <p:grpSpPr bwMode="auto">
          <a:xfrm>
            <a:off x="7543800" y="304800"/>
            <a:ext cx="1143000" cy="973138"/>
            <a:chOff x="3799" y="2064"/>
            <a:chExt cx="1433" cy="1136"/>
          </a:xfrm>
        </p:grpSpPr>
        <p:grpSp>
          <p:nvGrpSpPr>
            <p:cNvPr id="41218" name="Group 5"/>
            <p:cNvGrpSpPr>
              <a:grpSpLocks/>
            </p:cNvGrpSpPr>
            <p:nvPr/>
          </p:nvGrpSpPr>
          <p:grpSpPr bwMode="auto">
            <a:xfrm>
              <a:off x="4080" y="2064"/>
              <a:ext cx="1152" cy="1136"/>
              <a:chOff x="144" y="144"/>
              <a:chExt cx="1152" cy="1136"/>
            </a:xfrm>
          </p:grpSpPr>
          <p:sp>
            <p:nvSpPr>
              <p:cNvPr id="41220"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1"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2"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3"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4"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5"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6"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7"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8"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1229"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1230"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1231"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1232"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1233"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1234"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1235"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1236"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1219" name="Picture 23"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1214" name="Object 26"/>
          <p:cNvGraphicFramePr>
            <a:graphicFrameLocks noChangeAspect="1"/>
          </p:cNvGraphicFramePr>
          <p:nvPr>
            <p:extLst>
              <p:ext uri="{D42A27DB-BD31-4B8C-83A1-F6EECF244321}">
                <p14:modId xmlns:p14="http://schemas.microsoft.com/office/powerpoint/2010/main" val="3655866156"/>
              </p:ext>
            </p:extLst>
          </p:nvPr>
        </p:nvGraphicFramePr>
        <p:xfrm>
          <a:off x="6442075" y="533400"/>
          <a:ext cx="1092200" cy="563563"/>
        </p:xfrm>
        <a:graphic>
          <a:graphicData uri="http://schemas.openxmlformats.org/presentationml/2006/ole">
            <mc:AlternateContent xmlns:mc="http://schemas.openxmlformats.org/markup-compatibility/2006">
              <mc:Choice xmlns:v="urn:schemas-microsoft-com:vml" Requires="v">
                <p:oleObj spid="_x0000_s118888"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6442075" y="5334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15"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sp>
        <p:nvSpPr>
          <p:cNvPr id="41216" name="TextBox 31"/>
          <p:cNvSpPr txBox="1">
            <a:spLocks noChangeArrowheads="1"/>
          </p:cNvSpPr>
          <p:nvPr/>
        </p:nvSpPr>
        <p:spPr bwMode="auto">
          <a:xfrm>
            <a:off x="6216650" y="4351338"/>
            <a:ext cx="325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prstClr val="black"/>
                </a:solidFill>
              </a:rPr>
              <a:t>?</a:t>
            </a:r>
          </a:p>
        </p:txBody>
      </p:sp>
      <p:graphicFrame>
        <p:nvGraphicFramePr>
          <p:cNvPr id="33" name="Object 5"/>
          <p:cNvGraphicFramePr>
            <a:graphicFrameLocks noChangeAspect="1"/>
          </p:cNvGraphicFramePr>
          <p:nvPr>
            <p:extLst>
              <p:ext uri="{D42A27DB-BD31-4B8C-83A1-F6EECF244321}">
                <p14:modId xmlns:p14="http://schemas.microsoft.com/office/powerpoint/2010/main" val="3525469450"/>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18889" name="Equation" r:id="rId12" imgW="2044440" imgH="355320" progId="Equation.3">
                  <p:embed/>
                </p:oleObj>
              </mc:Choice>
              <mc:Fallback>
                <p:oleObj name="Equation" r:id="rId12" imgW="2044440" imgH="355320" progId="Equation.3">
                  <p:embed/>
                  <p:pic>
                    <p:nvPicPr>
                      <p:cNvPr id="43262" name="Object 5"/>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21250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5" name="Group 3"/>
          <p:cNvGraphicFramePr>
            <a:graphicFrameLocks noGrp="1"/>
          </p:cNvGraphicFramePr>
          <p:nvPr/>
        </p:nvGraphicFramePr>
        <p:xfrm>
          <a:off x="4724400" y="2286000"/>
          <a:ext cx="3581400" cy="3429002"/>
        </p:xfrm>
        <a:graphic>
          <a:graphicData uri="http://schemas.openxmlformats.org/drawingml/2006/table">
            <a:tbl>
              <a:tblPr/>
              <a:tblGrid>
                <a:gridCol w="358775">
                  <a:extLst>
                    <a:ext uri="{9D8B030D-6E8A-4147-A177-3AD203B41FA5}">
                      <a16:colId xmlns="" xmlns:a16="http://schemas.microsoft.com/office/drawing/2014/main" val="20000"/>
                    </a:ext>
                  </a:extLst>
                </a:gridCol>
                <a:gridCol w="358775">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8775">
                  <a:extLst>
                    <a:ext uri="{9D8B030D-6E8A-4147-A177-3AD203B41FA5}">
                      <a16:colId xmlns="" xmlns:a16="http://schemas.microsoft.com/office/drawing/2014/main" val="20003"/>
                    </a:ext>
                  </a:extLst>
                </a:gridCol>
                <a:gridCol w="358775">
                  <a:extLst>
                    <a:ext uri="{9D8B030D-6E8A-4147-A177-3AD203B41FA5}">
                      <a16:colId xmlns="" xmlns:a16="http://schemas.microsoft.com/office/drawing/2014/main" val="20004"/>
                    </a:ext>
                  </a:extLst>
                </a:gridCol>
                <a:gridCol w="358775">
                  <a:extLst>
                    <a:ext uri="{9D8B030D-6E8A-4147-A177-3AD203B41FA5}">
                      <a16:colId xmlns="" xmlns:a16="http://schemas.microsoft.com/office/drawing/2014/main" val="20005"/>
                    </a:ext>
                  </a:extLst>
                </a:gridCol>
                <a:gridCol w="358775">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58775">
                  <a:extLst>
                    <a:ext uri="{9D8B030D-6E8A-4147-A177-3AD203B41FA5}">
                      <a16:colId xmlns="" xmlns:a16="http://schemas.microsoft.com/office/drawing/2014/main" val="20008"/>
                    </a:ext>
                  </a:extLst>
                </a:gridCol>
                <a:gridCol w="358775">
                  <a:extLst>
                    <a:ext uri="{9D8B030D-6E8A-4147-A177-3AD203B41FA5}">
                      <a16:colId xmlns="" xmlns:a16="http://schemas.microsoft.com/office/drawing/2014/main" val="20009"/>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50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42109" name="Rectangle 127"/>
          <p:cNvSpPr>
            <a:spLocks noChangeArrowheads="1"/>
          </p:cNvSpPr>
          <p:nvPr/>
        </p:nvSpPr>
        <p:spPr bwMode="auto">
          <a:xfrm>
            <a:off x="6858000" y="3657600"/>
            <a:ext cx="381000"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269440" name="Group 128"/>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sp>
        <p:nvSpPr>
          <p:cNvPr id="42233" name="Rectangle 252"/>
          <p:cNvSpPr>
            <a:spLocks noChangeArrowheads="1"/>
          </p:cNvSpPr>
          <p:nvPr/>
        </p:nvSpPr>
        <p:spPr bwMode="auto">
          <a:xfrm>
            <a:off x="2514600" y="33528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42234" name="Object 381"/>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19910"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235" name="Object 3"/>
          <p:cNvGraphicFramePr>
            <a:graphicFrameLocks noChangeAspect="1"/>
          </p:cNvGraphicFramePr>
          <p:nvPr>
            <p:extLst>
              <p:ext uri="{D42A27DB-BD31-4B8C-83A1-F6EECF244321}">
                <p14:modId xmlns:p14="http://schemas.microsoft.com/office/powerpoint/2010/main" val="3420177892"/>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19911"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236"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Image filtering</a:t>
            </a:r>
          </a:p>
        </p:txBody>
      </p:sp>
      <p:grpSp>
        <p:nvGrpSpPr>
          <p:cNvPr id="42237" name="Group 4"/>
          <p:cNvGrpSpPr>
            <a:grpSpLocks noChangeAspect="1"/>
          </p:cNvGrpSpPr>
          <p:nvPr/>
        </p:nvGrpSpPr>
        <p:grpSpPr bwMode="auto">
          <a:xfrm>
            <a:off x="7543800" y="304800"/>
            <a:ext cx="1143000" cy="973138"/>
            <a:chOff x="3799" y="2064"/>
            <a:chExt cx="1433" cy="1136"/>
          </a:xfrm>
        </p:grpSpPr>
        <p:grpSp>
          <p:nvGrpSpPr>
            <p:cNvPr id="42242" name="Group 5"/>
            <p:cNvGrpSpPr>
              <a:grpSpLocks/>
            </p:cNvGrpSpPr>
            <p:nvPr/>
          </p:nvGrpSpPr>
          <p:grpSpPr bwMode="auto">
            <a:xfrm>
              <a:off x="4080" y="2064"/>
              <a:ext cx="1152" cy="1136"/>
              <a:chOff x="144" y="144"/>
              <a:chExt cx="1152" cy="1136"/>
            </a:xfrm>
          </p:grpSpPr>
          <p:sp>
            <p:nvSpPr>
              <p:cNvPr id="42244"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45"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46"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47"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48"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49"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50"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51"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52"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2253"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2254"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2255"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2256"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2257"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2258"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2259"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2260"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2243" name="Picture 23"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2238" name="Object 26"/>
          <p:cNvGraphicFramePr>
            <a:graphicFrameLocks noChangeAspect="1"/>
          </p:cNvGraphicFramePr>
          <p:nvPr>
            <p:extLst>
              <p:ext uri="{D42A27DB-BD31-4B8C-83A1-F6EECF244321}">
                <p14:modId xmlns:p14="http://schemas.microsoft.com/office/powerpoint/2010/main" val="2188706215"/>
              </p:ext>
            </p:extLst>
          </p:nvPr>
        </p:nvGraphicFramePr>
        <p:xfrm>
          <a:off x="6442075" y="533400"/>
          <a:ext cx="1092200" cy="563563"/>
        </p:xfrm>
        <a:graphic>
          <a:graphicData uri="http://schemas.openxmlformats.org/presentationml/2006/ole">
            <mc:AlternateContent xmlns:mc="http://schemas.openxmlformats.org/markup-compatibility/2006">
              <mc:Choice xmlns:v="urn:schemas-microsoft-com:vml" Requires="v">
                <p:oleObj spid="_x0000_s119912"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6442075" y="5334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239"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sp>
        <p:nvSpPr>
          <p:cNvPr id="42240" name="TextBox 31"/>
          <p:cNvSpPr txBox="1">
            <a:spLocks noChangeArrowheads="1"/>
          </p:cNvSpPr>
          <p:nvPr/>
        </p:nvSpPr>
        <p:spPr bwMode="auto">
          <a:xfrm>
            <a:off x="6858000" y="3657600"/>
            <a:ext cx="325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prstClr val="black"/>
                </a:solidFill>
              </a:rPr>
              <a:t>?</a:t>
            </a:r>
          </a:p>
        </p:txBody>
      </p:sp>
      <p:graphicFrame>
        <p:nvGraphicFramePr>
          <p:cNvPr id="33" name="Object 5"/>
          <p:cNvGraphicFramePr>
            <a:graphicFrameLocks noChangeAspect="1"/>
          </p:cNvGraphicFramePr>
          <p:nvPr>
            <p:extLst>
              <p:ext uri="{D42A27DB-BD31-4B8C-83A1-F6EECF244321}">
                <p14:modId xmlns:p14="http://schemas.microsoft.com/office/powerpoint/2010/main" val="3525469450"/>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19913" name="Equation" r:id="rId12" imgW="2044440" imgH="355320" progId="Equation.3">
                  <p:embed/>
                </p:oleObj>
              </mc:Choice>
              <mc:Fallback>
                <p:oleObj name="Equation" r:id="rId12" imgW="2044440" imgH="355320" progId="Equation.3">
                  <p:embed/>
                  <p:pic>
                    <p:nvPicPr>
                      <p:cNvPr id="43262" name="Object 5"/>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384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363" name="Group 3"/>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graphicFrame>
        <p:nvGraphicFramePr>
          <p:cNvPr id="271488" name="Group 128"/>
          <p:cNvGraphicFramePr>
            <a:graphicFrameLocks noGrp="1"/>
          </p:cNvGraphicFramePr>
          <p:nvPr>
            <p:ph idx="1"/>
          </p:nvPr>
        </p:nvGraphicFramePr>
        <p:xfrm>
          <a:off x="4724400" y="2286000"/>
          <a:ext cx="3581400" cy="3429000"/>
        </p:xfrm>
        <a:graphic>
          <a:graphicData uri="http://schemas.openxmlformats.org/drawingml/2006/table">
            <a:tbl>
              <a:tblPr/>
              <a:tblGrid>
                <a:gridCol w="357188">
                  <a:extLst>
                    <a:ext uri="{9D8B030D-6E8A-4147-A177-3AD203B41FA5}">
                      <a16:colId xmlns="" xmlns:a16="http://schemas.microsoft.com/office/drawing/2014/main" val="20000"/>
                    </a:ext>
                  </a:extLst>
                </a:gridCol>
                <a:gridCol w="360362">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60363">
                  <a:extLst>
                    <a:ext uri="{9D8B030D-6E8A-4147-A177-3AD203B41FA5}">
                      <a16:colId xmlns="" xmlns:a16="http://schemas.microsoft.com/office/drawing/2014/main" val="20003"/>
                    </a:ext>
                  </a:extLst>
                </a:gridCol>
                <a:gridCol w="357187">
                  <a:extLst>
                    <a:ext uri="{9D8B030D-6E8A-4147-A177-3AD203B41FA5}">
                      <a16:colId xmlns="" xmlns:a16="http://schemas.microsoft.com/office/drawing/2014/main" val="20004"/>
                    </a:ext>
                  </a:extLst>
                </a:gridCol>
                <a:gridCol w="357188">
                  <a:extLst>
                    <a:ext uri="{9D8B030D-6E8A-4147-A177-3AD203B41FA5}">
                      <a16:colId xmlns="" xmlns:a16="http://schemas.microsoft.com/office/drawing/2014/main" val="20005"/>
                    </a:ext>
                  </a:extLst>
                </a:gridCol>
                <a:gridCol w="360362">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60363">
                  <a:extLst>
                    <a:ext uri="{9D8B030D-6E8A-4147-A177-3AD203B41FA5}">
                      <a16:colId xmlns="" xmlns:a16="http://schemas.microsoft.com/office/drawing/2014/main" val="20008"/>
                    </a:ext>
                  </a:extLst>
                </a:gridCol>
                <a:gridCol w="357187">
                  <a:extLst>
                    <a:ext uri="{9D8B030D-6E8A-4147-A177-3AD203B41FA5}">
                      <a16:colId xmlns="" xmlns:a16="http://schemas.microsoft.com/office/drawing/2014/main" val="20009"/>
                    </a:ext>
                  </a:extLst>
                </a:gridCol>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40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40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50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80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80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50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80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80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50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50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60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40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graphicFrame>
        <p:nvGraphicFramePr>
          <p:cNvPr id="43256" name="Object 381"/>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20934"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257" name="Object 3"/>
          <p:cNvGraphicFramePr>
            <a:graphicFrameLocks noChangeAspect="1"/>
          </p:cNvGraphicFramePr>
          <p:nvPr>
            <p:extLst>
              <p:ext uri="{D42A27DB-BD31-4B8C-83A1-F6EECF244321}">
                <p14:modId xmlns:p14="http://schemas.microsoft.com/office/powerpoint/2010/main" val="644270379"/>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20935"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258"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Image filtering</a:t>
            </a:r>
          </a:p>
        </p:txBody>
      </p:sp>
      <p:grpSp>
        <p:nvGrpSpPr>
          <p:cNvPr id="43259" name="Group 4"/>
          <p:cNvGrpSpPr>
            <a:grpSpLocks/>
          </p:cNvGrpSpPr>
          <p:nvPr/>
        </p:nvGrpSpPr>
        <p:grpSpPr bwMode="auto">
          <a:xfrm>
            <a:off x="6477000" y="304800"/>
            <a:ext cx="685800" cy="584200"/>
            <a:chOff x="3799" y="2064"/>
            <a:chExt cx="1433" cy="1136"/>
          </a:xfrm>
        </p:grpSpPr>
        <p:grpSp>
          <p:nvGrpSpPr>
            <p:cNvPr id="43263" name="Group 5"/>
            <p:cNvGrpSpPr>
              <a:grpSpLocks/>
            </p:cNvGrpSpPr>
            <p:nvPr/>
          </p:nvGrpSpPr>
          <p:grpSpPr bwMode="auto">
            <a:xfrm>
              <a:off x="4080" y="2064"/>
              <a:ext cx="1152" cy="1136"/>
              <a:chOff x="144" y="144"/>
              <a:chExt cx="1152" cy="1136"/>
            </a:xfrm>
          </p:grpSpPr>
          <p:sp>
            <p:nvSpPr>
              <p:cNvPr id="43265"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66"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67"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68"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69"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70"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71"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72"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73"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43274"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3275"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3276"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3277"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3278"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3279"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3280"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3281"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3264" name="Picture 23" descr="txp_fig"/>
            <p:cNvPicPr>
              <a:picLocks noChangeAspect="1" noChangeArrowheads="1"/>
            </p:cNvPicPr>
            <p:nvPr>
              <p:custDataLst>
                <p:tags r:id="rId2"/>
              </p:custDataLst>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3260" name="Object 26"/>
          <p:cNvGraphicFramePr>
            <a:graphicFrameLocks noChangeAspect="1"/>
          </p:cNvGraphicFramePr>
          <p:nvPr>
            <p:extLst>
              <p:ext uri="{D42A27DB-BD31-4B8C-83A1-F6EECF244321}">
                <p14:modId xmlns:p14="http://schemas.microsoft.com/office/powerpoint/2010/main" val="1355473475"/>
              </p:ext>
            </p:extLst>
          </p:nvPr>
        </p:nvGraphicFramePr>
        <p:xfrm>
          <a:off x="5287963" y="228600"/>
          <a:ext cx="1092200" cy="563563"/>
        </p:xfrm>
        <a:graphic>
          <a:graphicData uri="http://schemas.openxmlformats.org/presentationml/2006/ole">
            <mc:AlternateContent xmlns:mc="http://schemas.openxmlformats.org/markup-compatibility/2006">
              <mc:Choice xmlns:v="urn:schemas-microsoft-com:vml" Requires="v">
                <p:oleObj spid="_x0000_s120936"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5287963" y="2286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261"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graphicFrame>
        <p:nvGraphicFramePr>
          <p:cNvPr id="43262" name="Object 5"/>
          <p:cNvGraphicFramePr>
            <a:graphicFrameLocks noChangeAspect="1"/>
          </p:cNvGraphicFramePr>
          <p:nvPr>
            <p:extLst>
              <p:ext uri="{D42A27DB-BD31-4B8C-83A1-F6EECF244321}">
                <p14:modId xmlns:p14="http://schemas.microsoft.com/office/powerpoint/2010/main" val="2008983177"/>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20937" name="Equation" r:id="rId12" imgW="2044440" imgH="355320" progId="Equation.3">
                  <p:embed/>
                </p:oleObj>
              </mc:Choice>
              <mc:Fallback>
                <p:oleObj name="Equation" r:id="rId12" imgW="2044440" imgH="355320" progId="Equation.3">
                  <p:embed/>
                  <p:pic>
                    <p:nvPicPr>
                      <p:cNvPr id="0" name=""/>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90772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33400" y="1981200"/>
            <a:ext cx="419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800" dirty="0">
                <a:solidFill>
                  <a:prstClr val="black"/>
                </a:solidFill>
              </a:rPr>
              <a:t>What does it do?</a:t>
            </a:r>
          </a:p>
          <a:p>
            <a:pPr eaLnBrk="1" hangingPunct="1">
              <a:spcBef>
                <a:spcPct val="20000"/>
              </a:spcBef>
              <a:buFontTx/>
              <a:buChar char="•"/>
            </a:pPr>
            <a:r>
              <a:rPr lang="en-US" altLang="en-US" sz="2400" dirty="0">
                <a:solidFill>
                  <a:prstClr val="black"/>
                </a:solidFill>
              </a:rPr>
              <a:t>Replaces each pixel with an average of its neighborhood</a:t>
            </a:r>
            <a:endParaRPr lang="en-US" altLang="en-US" sz="2000" dirty="0">
              <a:solidFill>
                <a:prstClr val="black"/>
              </a:solidFill>
            </a:endParaRPr>
          </a:p>
          <a:p>
            <a:pPr eaLnBrk="1" hangingPunct="1">
              <a:spcBef>
                <a:spcPct val="20000"/>
              </a:spcBef>
              <a:buFontTx/>
              <a:buChar char="•"/>
            </a:pPr>
            <a:endParaRPr lang="en-US" altLang="en-US" sz="2000" dirty="0">
              <a:solidFill>
                <a:prstClr val="black"/>
              </a:solidFill>
            </a:endParaRPr>
          </a:p>
          <a:p>
            <a:pPr eaLnBrk="1" hangingPunct="1">
              <a:spcBef>
                <a:spcPct val="20000"/>
              </a:spcBef>
              <a:buFontTx/>
              <a:buChar char="•"/>
            </a:pPr>
            <a:r>
              <a:rPr lang="en-US" altLang="en-US" sz="2400" dirty="0">
                <a:solidFill>
                  <a:prstClr val="black"/>
                </a:solidFill>
              </a:rPr>
              <a:t>Achieve smoothing effect (remove sharp features)</a:t>
            </a:r>
          </a:p>
          <a:p>
            <a:pPr marL="0" indent="0" eaLnBrk="1" hangingPunct="1">
              <a:spcBef>
                <a:spcPct val="20000"/>
              </a:spcBef>
            </a:pPr>
            <a:endParaRPr lang="en-US" altLang="en-US" sz="2400" dirty="0">
              <a:solidFill>
                <a:prstClr val="black"/>
              </a:solidFill>
            </a:endParaRPr>
          </a:p>
        </p:txBody>
      </p:sp>
      <p:grpSp>
        <p:nvGrpSpPr>
          <p:cNvPr id="44035" name="Group 4"/>
          <p:cNvGrpSpPr>
            <a:grpSpLocks/>
          </p:cNvGrpSpPr>
          <p:nvPr/>
        </p:nvGrpSpPr>
        <p:grpSpPr bwMode="auto">
          <a:xfrm>
            <a:off x="5486400" y="2514600"/>
            <a:ext cx="2274888" cy="1803400"/>
            <a:chOff x="3799" y="2064"/>
            <a:chExt cx="1433" cy="1136"/>
          </a:xfrm>
        </p:grpSpPr>
        <p:grpSp>
          <p:nvGrpSpPr>
            <p:cNvPr id="44039" name="Group 5"/>
            <p:cNvGrpSpPr>
              <a:grpSpLocks/>
            </p:cNvGrpSpPr>
            <p:nvPr/>
          </p:nvGrpSpPr>
          <p:grpSpPr bwMode="auto">
            <a:xfrm>
              <a:off x="4080" y="2064"/>
              <a:ext cx="1152" cy="1136"/>
              <a:chOff x="144" y="144"/>
              <a:chExt cx="1152" cy="1136"/>
            </a:xfrm>
          </p:grpSpPr>
          <p:sp>
            <p:nvSpPr>
              <p:cNvPr id="44041"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2"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3"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4"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5"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6"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7"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8"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9"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50"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1"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2"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3"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4"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5"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6"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7"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4040" name="Picture 23" descr="txp_fig"/>
            <p:cNvPicPr>
              <a:picLocks noChangeAspect="1" noChangeArrowheads="1"/>
            </p:cNvPicPr>
            <p:nvPr>
              <p:custDataLst>
                <p:tags r:id="rId2"/>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6" name="Text Box 24"/>
          <p:cNvSpPr txBox="1">
            <a:spLocks noChangeArrowheads="1"/>
          </p:cNvSpPr>
          <p:nvPr/>
        </p:nvSpPr>
        <p:spPr bwMode="auto">
          <a:xfrm>
            <a:off x="6019800" y="6400800"/>
            <a:ext cx="301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solidFill>
                  <a:prstClr val="black"/>
                </a:solidFill>
              </a:rPr>
              <a:t>Slide credit: David Lowe (UBC)</a:t>
            </a:r>
          </a:p>
        </p:txBody>
      </p:sp>
      <p:graphicFrame>
        <p:nvGraphicFramePr>
          <p:cNvPr id="44037" name="Object 25"/>
          <p:cNvGraphicFramePr>
            <a:graphicFrameLocks noChangeAspect="1"/>
          </p:cNvGraphicFramePr>
          <p:nvPr>
            <p:extLst>
              <p:ext uri="{D42A27DB-BD31-4B8C-83A1-F6EECF244321}">
                <p14:modId xmlns:p14="http://schemas.microsoft.com/office/powerpoint/2010/main" val="359042306"/>
              </p:ext>
            </p:extLst>
          </p:nvPr>
        </p:nvGraphicFramePr>
        <p:xfrm>
          <a:off x="6354763" y="1752600"/>
          <a:ext cx="1090612" cy="563563"/>
        </p:xfrm>
        <a:graphic>
          <a:graphicData uri="http://schemas.openxmlformats.org/presentationml/2006/ole">
            <mc:AlternateContent xmlns:mc="http://schemas.openxmlformats.org/markup-compatibility/2006">
              <mc:Choice xmlns:v="urn:schemas-microsoft-com:vml" Requires="v">
                <p:oleObj spid="_x0000_s121883" name="Equation" r:id="rId5" imgW="393480" imgH="203040" progId="Equation.3">
                  <p:embed/>
                </p:oleObj>
              </mc:Choice>
              <mc:Fallback>
                <p:oleObj name="Equation" r:id="rId5" imgW="393480" imgH="203040" progId="Equation.3">
                  <p:embed/>
                  <p:pic>
                    <p:nvPicPr>
                      <p:cNvPr id="0" name=""/>
                      <p:cNvPicPr>
                        <a:picLocks noChangeAspect="1" noChangeArrowheads="1"/>
                      </p:cNvPicPr>
                      <p:nvPr/>
                    </p:nvPicPr>
                    <p:blipFill>
                      <a:blip r:embed="rId6"/>
                      <a:srcRect/>
                      <a:stretch>
                        <a:fillRect/>
                      </a:stretch>
                    </p:blipFill>
                    <p:spPr bwMode="auto">
                      <a:xfrm>
                        <a:off x="6354763" y="1752600"/>
                        <a:ext cx="1090612"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16"/>
          <p:cNvSpPr txBox="1">
            <a:spLocks noChangeArrowheads="1"/>
          </p:cNvSpPr>
          <p:nvPr/>
        </p:nvSpPr>
        <p:spPr>
          <a:xfrm>
            <a:off x="457200" y="0"/>
            <a:ext cx="8229600" cy="1143000"/>
          </a:xfrm>
          <a:prstGeom prst="rect">
            <a:avLst/>
          </a:prstGeom>
          <a:noFill/>
        </p:spPr>
        <p:txBody>
          <a:bodyPr/>
          <a:lstStyle/>
          <a:p>
            <a:pPr>
              <a:defRPr/>
            </a:pPr>
            <a:r>
              <a:rPr lang="en-US" sz="3600" dirty="0">
                <a:solidFill>
                  <a:prstClr val="black"/>
                </a:solidFill>
                <a:latin typeface="Calibri"/>
                <a:cs typeface="Arial" panose="020B0604020202020204" pitchFamily="34" charset="0"/>
              </a:rPr>
              <a:t>Box Filter</a:t>
            </a:r>
          </a:p>
        </p:txBody>
      </p:sp>
    </p:spTree>
    <p:extLst>
      <p:ext uri="{BB962C8B-B14F-4D97-AF65-F5344CB8AC3E}">
        <p14:creationId xmlns:p14="http://schemas.microsoft.com/office/powerpoint/2010/main" val="6676559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33400" y="1981200"/>
            <a:ext cx="419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800" dirty="0">
                <a:solidFill>
                  <a:prstClr val="black"/>
                </a:solidFill>
              </a:rPr>
              <a:t>What does it do?</a:t>
            </a:r>
          </a:p>
          <a:p>
            <a:pPr eaLnBrk="1" hangingPunct="1">
              <a:spcBef>
                <a:spcPct val="20000"/>
              </a:spcBef>
              <a:buFontTx/>
              <a:buChar char="•"/>
            </a:pPr>
            <a:r>
              <a:rPr lang="en-US" altLang="en-US" sz="2400" dirty="0">
                <a:solidFill>
                  <a:prstClr val="black"/>
                </a:solidFill>
              </a:rPr>
              <a:t>Replaces each pixel with an average of its neighborhood</a:t>
            </a:r>
            <a:endParaRPr lang="en-US" altLang="en-US" sz="2000" dirty="0">
              <a:solidFill>
                <a:prstClr val="black"/>
              </a:solidFill>
            </a:endParaRPr>
          </a:p>
          <a:p>
            <a:pPr eaLnBrk="1" hangingPunct="1">
              <a:spcBef>
                <a:spcPct val="20000"/>
              </a:spcBef>
              <a:buFontTx/>
              <a:buChar char="•"/>
            </a:pPr>
            <a:endParaRPr lang="en-US" altLang="en-US" sz="2000" dirty="0">
              <a:solidFill>
                <a:prstClr val="black"/>
              </a:solidFill>
            </a:endParaRPr>
          </a:p>
          <a:p>
            <a:pPr eaLnBrk="1" hangingPunct="1">
              <a:spcBef>
                <a:spcPct val="20000"/>
              </a:spcBef>
              <a:buFontTx/>
              <a:buChar char="•"/>
            </a:pPr>
            <a:r>
              <a:rPr lang="en-US" altLang="en-US" sz="2400" dirty="0">
                <a:solidFill>
                  <a:prstClr val="black"/>
                </a:solidFill>
              </a:rPr>
              <a:t>Achieve smoothing effect (remove sharp features)</a:t>
            </a:r>
          </a:p>
          <a:p>
            <a:pPr eaLnBrk="1" hangingPunct="1">
              <a:spcBef>
                <a:spcPct val="20000"/>
              </a:spcBef>
              <a:buFontTx/>
              <a:buChar char="•"/>
            </a:pPr>
            <a:endParaRPr lang="en-US" altLang="en-US" sz="2400" dirty="0">
              <a:solidFill>
                <a:prstClr val="black"/>
              </a:solidFill>
            </a:endParaRPr>
          </a:p>
          <a:p>
            <a:pPr eaLnBrk="1" hangingPunct="1">
              <a:spcBef>
                <a:spcPct val="20000"/>
              </a:spcBef>
              <a:buFontTx/>
              <a:buChar char="•"/>
            </a:pPr>
            <a:r>
              <a:rPr lang="en-US" altLang="en-US" sz="2400" dirty="0">
                <a:solidFill>
                  <a:prstClr val="black"/>
                </a:solidFill>
              </a:rPr>
              <a:t>Why does it sum to one?</a:t>
            </a:r>
          </a:p>
          <a:p>
            <a:pPr marL="0" indent="0" eaLnBrk="1" hangingPunct="1">
              <a:spcBef>
                <a:spcPct val="20000"/>
              </a:spcBef>
            </a:pPr>
            <a:endParaRPr lang="en-US" altLang="en-US" sz="2400" dirty="0">
              <a:solidFill>
                <a:prstClr val="black"/>
              </a:solidFill>
            </a:endParaRPr>
          </a:p>
        </p:txBody>
      </p:sp>
      <p:grpSp>
        <p:nvGrpSpPr>
          <p:cNvPr id="44035" name="Group 4"/>
          <p:cNvGrpSpPr>
            <a:grpSpLocks/>
          </p:cNvGrpSpPr>
          <p:nvPr/>
        </p:nvGrpSpPr>
        <p:grpSpPr bwMode="auto">
          <a:xfrm>
            <a:off x="5486400" y="2514600"/>
            <a:ext cx="2274888" cy="1803400"/>
            <a:chOff x="3799" y="2064"/>
            <a:chExt cx="1433" cy="1136"/>
          </a:xfrm>
        </p:grpSpPr>
        <p:grpSp>
          <p:nvGrpSpPr>
            <p:cNvPr id="44039" name="Group 5"/>
            <p:cNvGrpSpPr>
              <a:grpSpLocks/>
            </p:cNvGrpSpPr>
            <p:nvPr/>
          </p:nvGrpSpPr>
          <p:grpSpPr bwMode="auto">
            <a:xfrm>
              <a:off x="4080" y="2064"/>
              <a:ext cx="1152" cy="1136"/>
              <a:chOff x="144" y="144"/>
              <a:chExt cx="1152" cy="1136"/>
            </a:xfrm>
          </p:grpSpPr>
          <p:sp>
            <p:nvSpPr>
              <p:cNvPr id="44041"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2"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3"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4"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5"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6"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7"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8"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49"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050"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1"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2"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3"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4"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5"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6"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4057"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4040" name="Picture 23" descr="txp_fig"/>
            <p:cNvPicPr>
              <a:picLocks noChangeAspect="1" noChangeArrowheads="1"/>
            </p:cNvPicPr>
            <p:nvPr>
              <p:custDataLst>
                <p:tags r:id="rId2"/>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6" name="Text Box 24"/>
          <p:cNvSpPr txBox="1">
            <a:spLocks noChangeArrowheads="1"/>
          </p:cNvSpPr>
          <p:nvPr/>
        </p:nvSpPr>
        <p:spPr bwMode="auto">
          <a:xfrm>
            <a:off x="6019800" y="6400800"/>
            <a:ext cx="301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solidFill>
                  <a:prstClr val="black"/>
                </a:solidFill>
              </a:rPr>
              <a:t>Slide credit: David Lowe (UBC)</a:t>
            </a:r>
          </a:p>
        </p:txBody>
      </p:sp>
      <p:graphicFrame>
        <p:nvGraphicFramePr>
          <p:cNvPr id="44037" name="Object 25"/>
          <p:cNvGraphicFramePr>
            <a:graphicFrameLocks noChangeAspect="1"/>
          </p:cNvGraphicFramePr>
          <p:nvPr>
            <p:extLst>
              <p:ext uri="{D42A27DB-BD31-4B8C-83A1-F6EECF244321}">
                <p14:modId xmlns:p14="http://schemas.microsoft.com/office/powerpoint/2010/main" val="2907849639"/>
              </p:ext>
            </p:extLst>
          </p:nvPr>
        </p:nvGraphicFramePr>
        <p:xfrm>
          <a:off x="6354763" y="1752600"/>
          <a:ext cx="1090612" cy="563563"/>
        </p:xfrm>
        <a:graphic>
          <a:graphicData uri="http://schemas.openxmlformats.org/presentationml/2006/ole">
            <mc:AlternateContent xmlns:mc="http://schemas.openxmlformats.org/markup-compatibility/2006">
              <mc:Choice xmlns:v="urn:schemas-microsoft-com:vml" Requires="v">
                <p:oleObj spid="_x0000_s128016" name="Equation" r:id="rId5" imgW="393480" imgH="203040" progId="Equation.3">
                  <p:embed/>
                </p:oleObj>
              </mc:Choice>
              <mc:Fallback>
                <p:oleObj name="Equation" r:id="rId5" imgW="393480" imgH="203040" progId="Equation.3">
                  <p:embed/>
                  <p:pic>
                    <p:nvPicPr>
                      <p:cNvPr id="44037" name="Object 25"/>
                      <p:cNvPicPr>
                        <a:picLocks noChangeAspect="1" noChangeArrowheads="1"/>
                      </p:cNvPicPr>
                      <p:nvPr/>
                    </p:nvPicPr>
                    <p:blipFill>
                      <a:blip r:embed="rId6"/>
                      <a:srcRect/>
                      <a:stretch>
                        <a:fillRect/>
                      </a:stretch>
                    </p:blipFill>
                    <p:spPr bwMode="auto">
                      <a:xfrm>
                        <a:off x="6354763" y="1752600"/>
                        <a:ext cx="1090612"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16"/>
          <p:cNvSpPr txBox="1">
            <a:spLocks noChangeArrowheads="1"/>
          </p:cNvSpPr>
          <p:nvPr/>
        </p:nvSpPr>
        <p:spPr>
          <a:xfrm>
            <a:off x="457200" y="0"/>
            <a:ext cx="8229600" cy="1143000"/>
          </a:xfrm>
          <a:prstGeom prst="rect">
            <a:avLst/>
          </a:prstGeom>
          <a:noFill/>
        </p:spPr>
        <p:txBody>
          <a:bodyPr/>
          <a:lstStyle/>
          <a:p>
            <a:pPr>
              <a:defRPr/>
            </a:pPr>
            <a:r>
              <a:rPr lang="en-US" sz="3600" dirty="0">
                <a:solidFill>
                  <a:prstClr val="black"/>
                </a:solidFill>
                <a:latin typeface="Calibri"/>
                <a:cs typeface="Arial" panose="020B0604020202020204" pitchFamily="34" charset="0"/>
              </a:rPr>
              <a:t>Box Filter</a:t>
            </a:r>
          </a:p>
        </p:txBody>
      </p:sp>
    </p:spTree>
    <p:extLst>
      <p:ext uri="{BB962C8B-B14F-4D97-AF65-F5344CB8AC3E}">
        <p14:creationId xmlns:p14="http://schemas.microsoft.com/office/powerpoint/2010/main" val="30670645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8600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905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Smoothing with box filter</a:t>
            </a:r>
          </a:p>
        </p:txBody>
      </p:sp>
      <p:sp>
        <p:nvSpPr>
          <p:cNvPr id="6" name="Rectangle 5"/>
          <p:cNvSpPr/>
          <p:nvPr/>
        </p:nvSpPr>
        <p:spPr>
          <a:xfrm>
            <a:off x="8243882" y="14177"/>
            <a:ext cx="900118" cy="276999"/>
          </a:xfrm>
          <a:prstGeom prst="rect">
            <a:avLst/>
          </a:prstGeom>
        </p:spPr>
        <p:txBody>
          <a:bodyPr wrap="none">
            <a:spAutoFit/>
          </a:bodyPr>
          <a:lstStyle/>
          <a:p>
            <a:r>
              <a:rPr lang="en-US" sz="1200" dirty="0">
                <a:latin typeface="+mn-lt"/>
              </a:rPr>
              <a:t>James Hays</a:t>
            </a:r>
          </a:p>
        </p:txBody>
      </p:sp>
    </p:spTree>
    <p:extLst>
      <p:ext uri="{BB962C8B-B14F-4D97-AF65-F5344CB8AC3E}">
        <p14:creationId xmlns:p14="http://schemas.microsoft.com/office/powerpoint/2010/main" val="20831749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Image filtering</a:t>
            </a:r>
          </a:p>
        </p:txBody>
      </p:sp>
      <p:sp>
        <p:nvSpPr>
          <p:cNvPr id="3" name="Content Placeholder 2"/>
          <p:cNvSpPr>
            <a:spLocks noGrp="1"/>
          </p:cNvSpPr>
          <p:nvPr>
            <p:ph idx="1"/>
          </p:nvPr>
        </p:nvSpPr>
        <p:spPr>
          <a:xfrm>
            <a:off x="457200" y="990600"/>
            <a:ext cx="8229600" cy="5715000"/>
          </a:xfrm>
        </p:spPr>
        <p:txBody>
          <a:bodyPr>
            <a:normAutofit/>
          </a:bodyPr>
          <a:lstStyle/>
          <a:p>
            <a:r>
              <a:rPr lang="en-US" altLang="en-US" sz="2800" dirty="0"/>
              <a:t>Image filtering: </a:t>
            </a:r>
          </a:p>
          <a:p>
            <a:pPr lvl="1"/>
            <a:r>
              <a:rPr lang="en-US" altLang="en-US" sz="2400" dirty="0"/>
              <a:t>Compute function of local neighborhood at each position</a:t>
            </a:r>
          </a:p>
          <a:p>
            <a:endParaRPr lang="en-US" altLang="en-US" sz="2800" dirty="0"/>
          </a:p>
          <a:p>
            <a:endParaRPr lang="en-US" altLang="en-US" sz="2800" dirty="0"/>
          </a:p>
          <a:p>
            <a:endParaRPr lang="en-US" altLang="en-US" sz="2800" dirty="0"/>
          </a:p>
          <a:p>
            <a:r>
              <a:rPr lang="en-US" altLang="en-US" sz="2800" dirty="0"/>
              <a:t>Really important!</a:t>
            </a:r>
          </a:p>
          <a:p>
            <a:pPr lvl="1"/>
            <a:r>
              <a:rPr lang="en-US" altLang="en-US" sz="2400" dirty="0"/>
              <a:t>Enhance images</a:t>
            </a:r>
          </a:p>
          <a:p>
            <a:pPr lvl="2"/>
            <a:r>
              <a:rPr lang="en-US" altLang="en-US" sz="2000" dirty="0" err="1"/>
              <a:t>Denoise</a:t>
            </a:r>
            <a:r>
              <a:rPr lang="en-US" altLang="en-US" sz="2000" dirty="0"/>
              <a:t>, resize, increase contrast, etc.</a:t>
            </a:r>
            <a:endParaRPr lang="en-US" altLang="en-US" sz="2800" dirty="0"/>
          </a:p>
          <a:p>
            <a:pPr lvl="1"/>
            <a:r>
              <a:rPr lang="en-US" altLang="en-US" sz="2400" dirty="0"/>
              <a:t>Extract information from images</a:t>
            </a:r>
          </a:p>
          <a:p>
            <a:pPr lvl="2"/>
            <a:r>
              <a:rPr lang="en-US" altLang="en-US" sz="2000" dirty="0"/>
              <a:t>Texture, edges, distinctive points, etc.</a:t>
            </a:r>
          </a:p>
          <a:p>
            <a:pPr lvl="1"/>
            <a:r>
              <a:rPr lang="en-US" altLang="en-US" sz="2400" dirty="0"/>
              <a:t>Detect patterns</a:t>
            </a:r>
          </a:p>
          <a:p>
            <a:pPr lvl="2"/>
            <a:r>
              <a:rPr lang="en-US" altLang="en-US" sz="2000" dirty="0"/>
              <a:t>Template matching</a:t>
            </a:r>
          </a:p>
          <a:p>
            <a:pPr>
              <a:buFont typeface="Arial" panose="020B0604020202020204" pitchFamily="34" charset="0"/>
              <a:buNone/>
            </a:pPr>
            <a:endParaRPr lang="en-US" altLang="en-US" sz="2800" dirty="0"/>
          </a:p>
          <a:p>
            <a:endParaRPr lang="en-US" altLang="en-US" sz="2800" dirty="0"/>
          </a:p>
          <a:p>
            <a:endParaRPr lang="en-US" altLang="en-US" sz="2800" dirty="0"/>
          </a:p>
        </p:txBody>
      </p:sp>
      <p:graphicFrame>
        <p:nvGraphicFramePr>
          <p:cNvPr id="4" name="Object 5"/>
          <p:cNvGraphicFramePr>
            <a:graphicFrameLocks noChangeAspect="1"/>
          </p:cNvGraphicFramePr>
          <p:nvPr/>
        </p:nvGraphicFramePr>
        <p:xfrm>
          <a:off x="2133600" y="2514600"/>
          <a:ext cx="5027613" cy="874713"/>
        </p:xfrm>
        <a:graphic>
          <a:graphicData uri="http://schemas.openxmlformats.org/presentationml/2006/ole">
            <mc:AlternateContent xmlns:mc="http://schemas.openxmlformats.org/markup-compatibility/2006">
              <mc:Choice xmlns:v="urn:schemas-microsoft-com:vml" Requires="v">
                <p:oleObj spid="_x0000_s133135" name="Equation" r:id="rId3" imgW="2044440" imgH="355320" progId="Equation.3">
                  <p:embed/>
                </p:oleObj>
              </mc:Choice>
              <mc:Fallback>
                <p:oleObj name="Equation" r:id="rId3" imgW="2044440" imgH="355320" progId="Equation.3">
                  <p:embed/>
                  <p:pic>
                    <p:nvPicPr>
                      <p:cNvPr id="4" name="Object 5"/>
                      <p:cNvPicPr>
                        <a:picLocks noChangeAspect="1" noChangeArrowheads="1"/>
                      </p:cNvPicPr>
                      <p:nvPr/>
                    </p:nvPicPr>
                    <p:blipFill>
                      <a:blip r:embed="rId4"/>
                      <a:srcRect/>
                      <a:stretch>
                        <a:fillRect/>
                      </a:stretch>
                    </p:blipFill>
                    <p:spPr bwMode="auto">
                      <a:xfrm>
                        <a:off x="2133600" y="2514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8276856" y="6573913"/>
            <a:ext cx="900118" cy="276999"/>
          </a:xfrm>
          <a:prstGeom prst="rect">
            <a:avLst/>
          </a:prstGeom>
        </p:spPr>
        <p:txBody>
          <a:bodyPr wrap="none">
            <a:spAutoFit/>
          </a:bodyPr>
          <a:lstStyle/>
          <a:p>
            <a:r>
              <a:rPr lang="en-US" sz="1200" dirty="0">
                <a:latin typeface="+mn-lt"/>
              </a:rPr>
              <a:t>James Hays</a:t>
            </a:r>
          </a:p>
        </p:txBody>
      </p:sp>
    </p:spTree>
    <p:extLst>
      <p:ext uri="{BB962C8B-B14F-4D97-AF65-F5344CB8AC3E}">
        <p14:creationId xmlns:p14="http://schemas.microsoft.com/office/powerpoint/2010/main" val="2172809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Think-Pair-Share time</a:t>
            </a:r>
          </a:p>
        </p:txBody>
      </p:sp>
      <p:pic>
        <p:nvPicPr>
          <p:cNvPr id="3"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80668"/>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4" name="Group 3"/>
          <p:cNvGrpSpPr>
            <a:grpSpLocks/>
          </p:cNvGrpSpPr>
          <p:nvPr/>
        </p:nvGrpSpPr>
        <p:grpSpPr bwMode="auto">
          <a:xfrm>
            <a:off x="5334000" y="1137166"/>
            <a:ext cx="1225550" cy="1295400"/>
            <a:chOff x="144" y="144"/>
            <a:chExt cx="1152" cy="1136"/>
          </a:xfrm>
        </p:grpSpPr>
        <p:sp>
          <p:nvSpPr>
            <p:cNvPr id="5" name="Rectangle 4"/>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6" name="Rectangle 5"/>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7" name="Rectangle 6"/>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 name="Rectangle 7"/>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9" name="Rectangle 8"/>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10" name="Rectangle 9"/>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11" name="Rectangle 10"/>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12" name="Rectangle 11"/>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13" name="Rectangle 12"/>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14" name="Line 13"/>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15" name="Line 14"/>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16" name="Line 15"/>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17" name="Line 16"/>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18" name="Line 17"/>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19" name="Line 18"/>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20" name="Line 19"/>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21" name="Line 20"/>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sp>
        <p:nvSpPr>
          <p:cNvPr id="22" name="TextBox 21"/>
          <p:cNvSpPr txBox="1"/>
          <p:nvPr/>
        </p:nvSpPr>
        <p:spPr>
          <a:xfrm>
            <a:off x="4419600" y="1600200"/>
            <a:ext cx="838200" cy="369332"/>
          </a:xfrm>
          <a:prstGeom prst="rect">
            <a:avLst/>
          </a:prstGeom>
          <a:noFill/>
        </p:spPr>
        <p:txBody>
          <a:bodyPr wrap="square" rtlCol="0">
            <a:spAutoFit/>
          </a:bodyPr>
          <a:lstStyle/>
          <a:p>
            <a:r>
              <a:rPr lang="en-US" dirty="0"/>
              <a:t>1.</a:t>
            </a:r>
          </a:p>
        </p:txBody>
      </p:sp>
      <p:grpSp>
        <p:nvGrpSpPr>
          <p:cNvPr id="23" name="Group 3"/>
          <p:cNvGrpSpPr>
            <a:grpSpLocks/>
          </p:cNvGrpSpPr>
          <p:nvPr/>
        </p:nvGrpSpPr>
        <p:grpSpPr bwMode="auto">
          <a:xfrm>
            <a:off x="5339105" y="2548985"/>
            <a:ext cx="1225550" cy="1295400"/>
            <a:chOff x="144" y="144"/>
            <a:chExt cx="1152" cy="1136"/>
          </a:xfrm>
        </p:grpSpPr>
        <p:sp>
          <p:nvSpPr>
            <p:cNvPr id="24" name="Rectangle 4"/>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25" name="Rectangle 5"/>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26" name="Rectangle 6"/>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27" name="Rectangle 7"/>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28" name="Rectangle 8"/>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dirty="0">
                  <a:solidFill>
                    <a:prstClr val="black"/>
                  </a:solidFill>
                </a:rPr>
                <a:t>0</a:t>
              </a:r>
            </a:p>
          </p:txBody>
        </p:sp>
        <p:sp>
          <p:nvSpPr>
            <p:cNvPr id="29" name="Rectangle 9"/>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30" name="Rectangle 10"/>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31" name="Rectangle 11"/>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32" name="Rectangle 12"/>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33" name="Line 13"/>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 name="Line 14"/>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5" name="Line 15"/>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 name="Line 16"/>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 name="Line 17"/>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 name="Line 18"/>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 name="Line 19"/>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0" name="Line 20"/>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sp>
        <p:nvSpPr>
          <p:cNvPr id="41" name="TextBox 40"/>
          <p:cNvSpPr txBox="1"/>
          <p:nvPr/>
        </p:nvSpPr>
        <p:spPr>
          <a:xfrm>
            <a:off x="4419600" y="3012019"/>
            <a:ext cx="838200" cy="369332"/>
          </a:xfrm>
          <a:prstGeom prst="rect">
            <a:avLst/>
          </a:prstGeom>
          <a:noFill/>
        </p:spPr>
        <p:txBody>
          <a:bodyPr wrap="square" rtlCol="0">
            <a:spAutoFit/>
          </a:bodyPr>
          <a:lstStyle/>
          <a:p>
            <a:r>
              <a:rPr lang="en-US" dirty="0"/>
              <a:t>2.</a:t>
            </a:r>
          </a:p>
        </p:txBody>
      </p:sp>
      <p:grpSp>
        <p:nvGrpSpPr>
          <p:cNvPr id="42" name="Group 5"/>
          <p:cNvGrpSpPr>
            <a:grpSpLocks noChangeAspect="1"/>
          </p:cNvGrpSpPr>
          <p:nvPr/>
        </p:nvGrpSpPr>
        <p:grpSpPr bwMode="auto">
          <a:xfrm>
            <a:off x="5334000" y="3974250"/>
            <a:ext cx="1224119" cy="1207350"/>
            <a:chOff x="144" y="144"/>
            <a:chExt cx="1152" cy="1136"/>
          </a:xfrm>
        </p:grpSpPr>
        <p:sp>
          <p:nvSpPr>
            <p:cNvPr id="43"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4"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45"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46"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-2</a:t>
              </a:r>
            </a:p>
          </p:txBody>
        </p:sp>
        <p:sp>
          <p:nvSpPr>
            <p:cNvPr id="47"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48"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2</a:t>
              </a:r>
            </a:p>
          </p:txBody>
        </p:sp>
        <p:sp>
          <p:nvSpPr>
            <p:cNvPr id="49"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0"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51"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2"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3"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6"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7"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8"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9"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grpSp>
        <p:nvGrpSpPr>
          <p:cNvPr id="60" name="Group 5"/>
          <p:cNvGrpSpPr>
            <a:grpSpLocks/>
          </p:cNvGrpSpPr>
          <p:nvPr/>
        </p:nvGrpSpPr>
        <p:grpSpPr bwMode="auto">
          <a:xfrm>
            <a:off x="7269257" y="5360894"/>
            <a:ext cx="1447800" cy="1150244"/>
            <a:chOff x="3799" y="2064"/>
            <a:chExt cx="1433" cy="1136"/>
          </a:xfrm>
        </p:grpSpPr>
        <p:grpSp>
          <p:nvGrpSpPr>
            <p:cNvPr id="61" name="Group 6"/>
            <p:cNvGrpSpPr>
              <a:grpSpLocks/>
            </p:cNvGrpSpPr>
            <p:nvPr/>
          </p:nvGrpSpPr>
          <p:grpSpPr bwMode="auto">
            <a:xfrm>
              <a:off x="4080" y="2064"/>
              <a:ext cx="1152" cy="1136"/>
              <a:chOff x="144" y="144"/>
              <a:chExt cx="1152" cy="1136"/>
            </a:xfrm>
          </p:grpSpPr>
          <p:sp>
            <p:nvSpPr>
              <p:cNvPr id="63" name="Rectangle 7"/>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64" name="Rectangle 8"/>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65" name="Rectangle 9"/>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66" name="Rectangle 10"/>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67" name="Rectangle 11"/>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68" name="Rectangle 12"/>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69" name="Rectangle 13"/>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70" name="Rectangle 14"/>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71" name="Rectangle 15"/>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72" name="Line 16"/>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73" name="Line 17"/>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74" name="Line 18"/>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75" name="Line 19"/>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76" name="Line 20"/>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77" name="Line 21"/>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78" name="Line 22"/>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79" name="Line 23"/>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62" name="Picture 24"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25"/>
          <p:cNvGrpSpPr>
            <a:grpSpLocks/>
          </p:cNvGrpSpPr>
          <p:nvPr/>
        </p:nvGrpSpPr>
        <p:grpSpPr bwMode="auto">
          <a:xfrm>
            <a:off x="5329517" y="5360894"/>
            <a:ext cx="1241611" cy="1105421"/>
            <a:chOff x="144" y="144"/>
            <a:chExt cx="1152" cy="1136"/>
          </a:xfrm>
        </p:grpSpPr>
        <p:sp>
          <p:nvSpPr>
            <p:cNvPr id="81" name="Rectangle 2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2" name="Rectangle 2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3" name="Rectangle 2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4" name="Rectangle 2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5" name="Rectangle 3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2</a:t>
              </a:r>
            </a:p>
          </p:txBody>
        </p:sp>
        <p:sp>
          <p:nvSpPr>
            <p:cNvPr id="86" name="Rectangle 3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7" name="Rectangle 3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8" name="Rectangle 3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89" name="Rectangle 3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90" name="Line 3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91" name="Line 3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92" name="Line 3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93" name="Line 3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94" name="Line 3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95" name="Line 4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96" name="Line 4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97" name="Line 4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sp>
        <p:nvSpPr>
          <p:cNvPr id="98" name="Text Box 43"/>
          <p:cNvSpPr txBox="1">
            <a:spLocks noChangeArrowheads="1"/>
          </p:cNvSpPr>
          <p:nvPr/>
        </p:nvSpPr>
        <p:spPr bwMode="auto">
          <a:xfrm>
            <a:off x="6701118" y="5323315"/>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b="1">
                <a:solidFill>
                  <a:prstClr val="black"/>
                </a:solidFill>
                <a:latin typeface="Times" panose="02020603050405020304" pitchFamily="18" charset="0"/>
              </a:rPr>
              <a:t>-</a:t>
            </a:r>
          </a:p>
        </p:txBody>
      </p:sp>
      <p:sp>
        <p:nvSpPr>
          <p:cNvPr id="99" name="TextBox 98"/>
          <p:cNvSpPr txBox="1"/>
          <p:nvPr/>
        </p:nvSpPr>
        <p:spPr>
          <a:xfrm>
            <a:off x="4419600" y="4393258"/>
            <a:ext cx="838200" cy="369332"/>
          </a:xfrm>
          <a:prstGeom prst="rect">
            <a:avLst/>
          </a:prstGeom>
          <a:noFill/>
        </p:spPr>
        <p:txBody>
          <a:bodyPr wrap="square" rtlCol="0">
            <a:spAutoFit/>
          </a:bodyPr>
          <a:lstStyle/>
          <a:p>
            <a:r>
              <a:rPr lang="en-US" dirty="0"/>
              <a:t>3.</a:t>
            </a:r>
          </a:p>
        </p:txBody>
      </p:sp>
      <p:sp>
        <p:nvSpPr>
          <p:cNvPr id="100" name="TextBox 99"/>
          <p:cNvSpPr txBox="1"/>
          <p:nvPr/>
        </p:nvSpPr>
        <p:spPr>
          <a:xfrm>
            <a:off x="4419401" y="5728185"/>
            <a:ext cx="8382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55562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t>1. Practice with linear filters</a:t>
            </a:r>
          </a:p>
        </p:txBody>
      </p:sp>
      <p:grpSp>
        <p:nvGrpSpPr>
          <p:cNvPr id="47107" name="Group 3"/>
          <p:cNvGrpSpPr>
            <a:grpSpLocks/>
          </p:cNvGrpSpPr>
          <p:nvPr/>
        </p:nvGrpSpPr>
        <p:grpSpPr bwMode="auto">
          <a:xfrm>
            <a:off x="3886200" y="2971800"/>
            <a:ext cx="1225550" cy="1295400"/>
            <a:chOff x="144" y="144"/>
            <a:chExt cx="1152" cy="1136"/>
          </a:xfrm>
        </p:grpSpPr>
        <p:sp>
          <p:nvSpPr>
            <p:cNvPr id="47112" name="Rectangle 4"/>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13" name="Rectangle 5"/>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14" name="Rectangle 6"/>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15" name="Rectangle 7"/>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16" name="Rectangle 8"/>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47117" name="Rectangle 9"/>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18" name="Rectangle 10"/>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19" name="Rectangle 11"/>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20" name="Rectangle 12"/>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7121" name="Line 13"/>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7122" name="Line 14"/>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7123" name="Line 15"/>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7124" name="Line 16"/>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7125" name="Line 17"/>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7126" name="Line 18"/>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7127" name="Line 19"/>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7128" name="Line 20"/>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sp>
        <p:nvSpPr>
          <p:cNvPr id="47108" name="Text Box 22"/>
          <p:cNvSpPr txBox="1">
            <a:spLocks noChangeArrowheads="1"/>
          </p:cNvSpPr>
          <p:nvPr/>
        </p:nvSpPr>
        <p:spPr bwMode="auto">
          <a:xfrm>
            <a:off x="1127125" y="4689475"/>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Original</a:t>
            </a:r>
          </a:p>
        </p:txBody>
      </p:sp>
      <p:sp>
        <p:nvSpPr>
          <p:cNvPr id="47109" name="Text Box 23"/>
          <p:cNvSpPr txBox="1">
            <a:spLocks noChangeArrowheads="1"/>
          </p:cNvSpPr>
          <p:nvPr/>
        </p:nvSpPr>
        <p:spPr bwMode="auto">
          <a:xfrm>
            <a:off x="6858000" y="2971800"/>
            <a:ext cx="56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b="1">
                <a:solidFill>
                  <a:prstClr val="black"/>
                </a:solidFill>
                <a:latin typeface="Times" panose="02020603050405020304" pitchFamily="18" charset="0"/>
              </a:rPr>
              <a:t>?</a:t>
            </a:r>
          </a:p>
        </p:txBody>
      </p:sp>
      <p:pic>
        <p:nvPicPr>
          <p:cNvPr id="4711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67000"/>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7111" name="Text Box 25"/>
          <p:cNvSpPr txBox="1">
            <a:spLocks noChangeArrowheads="1"/>
          </p:cNvSpPr>
          <p:nvPr/>
        </p:nvSpPr>
        <p:spPr bwMode="auto">
          <a:xfrm>
            <a:off x="7467600" y="65532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D. Lowe</a:t>
            </a:r>
          </a:p>
        </p:txBody>
      </p:sp>
    </p:spTree>
    <p:extLst>
      <p:ext uri="{BB962C8B-B14F-4D97-AF65-F5344CB8AC3E}">
        <p14:creationId xmlns:p14="http://schemas.microsoft.com/office/powerpoint/2010/main" val="1592897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a:defRPr/>
            </a:pPr>
            <a:r>
              <a:rPr lang="en-US" dirty="0"/>
              <a:t>This week: three views of filtering</a:t>
            </a:r>
          </a:p>
        </p:txBody>
      </p:sp>
      <p:sp>
        <p:nvSpPr>
          <p:cNvPr id="18435" name="Content Placeholder 2"/>
          <p:cNvSpPr>
            <a:spLocks noGrp="1"/>
          </p:cNvSpPr>
          <p:nvPr>
            <p:ph idx="1"/>
          </p:nvPr>
        </p:nvSpPr>
        <p:spPr/>
        <p:txBody>
          <a:bodyPr>
            <a:normAutofit fontScale="92500" lnSpcReduction="20000"/>
          </a:bodyPr>
          <a:lstStyle/>
          <a:p>
            <a:pPr>
              <a:buFont typeface="Arial" charset="0"/>
              <a:buChar char="•"/>
              <a:defRPr/>
            </a:pPr>
            <a:endParaRPr lang="en-US" dirty="0"/>
          </a:p>
          <a:p>
            <a:pPr>
              <a:buFont typeface="Arial" charset="0"/>
              <a:buChar char="•"/>
              <a:defRPr/>
            </a:pPr>
            <a:r>
              <a:rPr lang="en-US" dirty="0"/>
              <a:t>Image filters in spatial domain</a:t>
            </a:r>
          </a:p>
          <a:p>
            <a:pPr lvl="1">
              <a:buFont typeface="Arial" charset="0"/>
              <a:buChar char="–"/>
              <a:defRPr/>
            </a:pPr>
            <a:r>
              <a:rPr lang="en-US" dirty="0"/>
              <a:t>Filter is a mathematical operation of a grid of numbers</a:t>
            </a:r>
          </a:p>
          <a:p>
            <a:pPr lvl="1">
              <a:buFont typeface="Arial" charset="0"/>
              <a:buChar char="–"/>
              <a:defRPr/>
            </a:pPr>
            <a:r>
              <a:rPr lang="en-US" dirty="0"/>
              <a:t>Smoothing, sharpening, measuring texture</a:t>
            </a:r>
          </a:p>
          <a:p>
            <a:pPr>
              <a:buFont typeface="Arial" charset="0"/>
              <a:buChar char="•"/>
              <a:defRPr/>
            </a:pPr>
            <a:endParaRPr lang="en-US" dirty="0"/>
          </a:p>
          <a:p>
            <a:pPr>
              <a:buFont typeface="Arial" charset="0"/>
              <a:buChar char="•"/>
              <a:defRPr/>
            </a:pPr>
            <a:r>
              <a:rPr lang="en-US" dirty="0"/>
              <a:t>Image filters in the frequency domain</a:t>
            </a:r>
          </a:p>
          <a:p>
            <a:pPr lvl="1">
              <a:buFont typeface="Arial" charset="0"/>
              <a:buChar char="–"/>
              <a:defRPr/>
            </a:pPr>
            <a:r>
              <a:rPr lang="en-US" dirty="0"/>
              <a:t>Filtering is a way to modify the frequencies of images</a:t>
            </a:r>
          </a:p>
          <a:p>
            <a:pPr lvl="1">
              <a:buFont typeface="Arial" charset="0"/>
              <a:buChar char="–"/>
              <a:defRPr/>
            </a:pPr>
            <a:r>
              <a:rPr lang="en-US" dirty="0" err="1"/>
              <a:t>Denoising</a:t>
            </a:r>
            <a:r>
              <a:rPr lang="en-US" dirty="0"/>
              <a:t>, sampling, image compression</a:t>
            </a:r>
          </a:p>
          <a:p>
            <a:pPr lvl="1">
              <a:buFont typeface="Arial" charset="0"/>
              <a:buChar char="–"/>
              <a:defRPr/>
            </a:pPr>
            <a:endParaRPr lang="en-US" dirty="0"/>
          </a:p>
          <a:p>
            <a:pPr>
              <a:buFont typeface="Arial" charset="0"/>
              <a:buChar char="•"/>
              <a:defRPr/>
            </a:pPr>
            <a:r>
              <a:rPr lang="en-US" dirty="0"/>
              <a:t>Image pyramids</a:t>
            </a:r>
          </a:p>
          <a:p>
            <a:pPr lvl="1">
              <a:buFont typeface="Arial" charset="0"/>
              <a:buChar char="–"/>
              <a:defRPr/>
            </a:pPr>
            <a:r>
              <a:rPr lang="en-US" dirty="0"/>
              <a:t>Scale-space representation allows coarse-to-fine operations</a:t>
            </a:r>
          </a:p>
        </p:txBody>
      </p:sp>
      <p:sp>
        <p:nvSpPr>
          <p:cNvPr id="4" name="Rectangle 3"/>
          <p:cNvSpPr/>
          <p:nvPr/>
        </p:nvSpPr>
        <p:spPr>
          <a:xfrm>
            <a:off x="8276856" y="6573913"/>
            <a:ext cx="900118" cy="276999"/>
          </a:xfrm>
          <a:prstGeom prst="rect">
            <a:avLst/>
          </a:prstGeom>
        </p:spPr>
        <p:txBody>
          <a:bodyPr wrap="none">
            <a:spAutoFit/>
          </a:bodyPr>
          <a:lstStyle/>
          <a:p>
            <a:r>
              <a:rPr lang="en-US" sz="1200" dirty="0">
                <a:latin typeface="+mn-lt"/>
              </a:rPr>
              <a:t>James Hays</a:t>
            </a:r>
          </a:p>
        </p:txBody>
      </p:sp>
    </p:spTree>
    <p:extLst>
      <p:ext uri="{BB962C8B-B14F-4D97-AF65-F5344CB8AC3E}">
        <p14:creationId xmlns:p14="http://schemas.microsoft.com/office/powerpoint/2010/main" val="425174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1. Practice with linear filters</a:t>
            </a:r>
          </a:p>
        </p:txBody>
      </p:sp>
      <p:grpSp>
        <p:nvGrpSpPr>
          <p:cNvPr id="48131" name="Group 3"/>
          <p:cNvGrpSpPr>
            <a:grpSpLocks/>
          </p:cNvGrpSpPr>
          <p:nvPr/>
        </p:nvGrpSpPr>
        <p:grpSpPr bwMode="auto">
          <a:xfrm>
            <a:off x="3886200" y="2971800"/>
            <a:ext cx="1225550" cy="1295400"/>
            <a:chOff x="144" y="144"/>
            <a:chExt cx="1152" cy="1136"/>
          </a:xfrm>
        </p:grpSpPr>
        <p:sp>
          <p:nvSpPr>
            <p:cNvPr id="48137" name="Rectangle 4"/>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38" name="Rectangle 5"/>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39" name="Rectangle 6"/>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40" name="Rectangle 7"/>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41" name="Rectangle 8"/>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48142" name="Rectangle 9"/>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43" name="Rectangle 10"/>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44" name="Rectangle 11"/>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45" name="Rectangle 12"/>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8146" name="Line 13"/>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8147" name="Line 14"/>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8148" name="Line 15"/>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8149" name="Line 16"/>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8150" name="Line 17"/>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8151" name="Line 18"/>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8152" name="Line 19"/>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8153" name="Line 20"/>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813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667000"/>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8133" name="Text Box 23"/>
          <p:cNvSpPr txBox="1">
            <a:spLocks noChangeArrowheads="1"/>
          </p:cNvSpPr>
          <p:nvPr/>
        </p:nvSpPr>
        <p:spPr bwMode="auto">
          <a:xfrm>
            <a:off x="1127125" y="4689475"/>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Original</a:t>
            </a:r>
          </a:p>
        </p:txBody>
      </p:sp>
      <p:sp>
        <p:nvSpPr>
          <p:cNvPr id="48134" name="Text Box 24"/>
          <p:cNvSpPr txBox="1">
            <a:spLocks noChangeArrowheads="1"/>
          </p:cNvSpPr>
          <p:nvPr/>
        </p:nvSpPr>
        <p:spPr bwMode="auto">
          <a:xfrm>
            <a:off x="6324600" y="47244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Filtered </a:t>
            </a:r>
          </a:p>
          <a:p>
            <a:pPr eaLnBrk="1" hangingPunct="1"/>
            <a:r>
              <a:rPr lang="en-US" altLang="en-US">
                <a:solidFill>
                  <a:prstClr val="black"/>
                </a:solidFill>
                <a:latin typeface="Times" panose="02020603050405020304" pitchFamily="18" charset="0"/>
              </a:rPr>
              <a:t>(no change)</a:t>
            </a:r>
          </a:p>
        </p:txBody>
      </p:sp>
      <p:pic>
        <p:nvPicPr>
          <p:cNvPr id="4813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67000"/>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8136" name="Text Box 26"/>
          <p:cNvSpPr txBox="1">
            <a:spLocks noChangeArrowheads="1"/>
          </p:cNvSpPr>
          <p:nvPr/>
        </p:nvSpPr>
        <p:spPr bwMode="auto">
          <a:xfrm>
            <a:off x="7467600" y="65532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D. Lowe</a:t>
            </a:r>
          </a:p>
        </p:txBody>
      </p:sp>
    </p:spTree>
    <p:extLst>
      <p:ext uri="{BB962C8B-B14F-4D97-AF65-F5344CB8AC3E}">
        <p14:creationId xmlns:p14="http://schemas.microsoft.com/office/powerpoint/2010/main" val="2677262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a:t>2. Practice with linear filters</a:t>
            </a:r>
          </a:p>
        </p:txBody>
      </p:sp>
      <p:grpSp>
        <p:nvGrpSpPr>
          <p:cNvPr id="49155" name="Group 3"/>
          <p:cNvGrpSpPr>
            <a:grpSpLocks/>
          </p:cNvGrpSpPr>
          <p:nvPr/>
        </p:nvGrpSpPr>
        <p:grpSpPr bwMode="auto">
          <a:xfrm>
            <a:off x="3886200" y="2971800"/>
            <a:ext cx="1225550" cy="1295400"/>
            <a:chOff x="144" y="144"/>
            <a:chExt cx="1152" cy="1136"/>
          </a:xfrm>
        </p:grpSpPr>
        <p:sp>
          <p:nvSpPr>
            <p:cNvPr id="49160" name="Rectangle 4"/>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1" name="Rectangle 5"/>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2" name="Rectangle 6"/>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3" name="Rectangle 7"/>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49164" name="Rectangle 8"/>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5" name="Rectangle 9"/>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6" name="Rectangle 10"/>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7" name="Rectangle 11"/>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8" name="Rectangle 12"/>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49169" name="Line 13"/>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9170" name="Line 14"/>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9171" name="Line 15"/>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9172" name="Line 16"/>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9173" name="Line 17"/>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9174" name="Line 18"/>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9175" name="Line 19"/>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49176" name="Line 20"/>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4915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67000"/>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9157" name="Text Box 22"/>
          <p:cNvSpPr txBox="1">
            <a:spLocks noChangeArrowheads="1"/>
          </p:cNvSpPr>
          <p:nvPr/>
        </p:nvSpPr>
        <p:spPr bwMode="auto">
          <a:xfrm>
            <a:off x="1127125" y="4689475"/>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Original</a:t>
            </a:r>
          </a:p>
        </p:txBody>
      </p:sp>
      <p:sp>
        <p:nvSpPr>
          <p:cNvPr id="49158" name="Text Box 23"/>
          <p:cNvSpPr txBox="1">
            <a:spLocks noChangeArrowheads="1"/>
          </p:cNvSpPr>
          <p:nvPr/>
        </p:nvSpPr>
        <p:spPr bwMode="auto">
          <a:xfrm>
            <a:off x="6858000" y="2971800"/>
            <a:ext cx="56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b="1">
                <a:solidFill>
                  <a:prstClr val="black"/>
                </a:solidFill>
                <a:latin typeface="Times" panose="02020603050405020304" pitchFamily="18" charset="0"/>
              </a:rPr>
              <a:t>?</a:t>
            </a:r>
          </a:p>
        </p:txBody>
      </p:sp>
      <p:sp>
        <p:nvSpPr>
          <p:cNvPr id="49159" name="Text Box 24"/>
          <p:cNvSpPr txBox="1">
            <a:spLocks noChangeArrowheads="1"/>
          </p:cNvSpPr>
          <p:nvPr/>
        </p:nvSpPr>
        <p:spPr bwMode="auto">
          <a:xfrm>
            <a:off x="7467600" y="65532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D. Lowe</a:t>
            </a:r>
          </a:p>
        </p:txBody>
      </p:sp>
    </p:spTree>
    <p:extLst>
      <p:ext uri="{BB962C8B-B14F-4D97-AF65-F5344CB8AC3E}">
        <p14:creationId xmlns:p14="http://schemas.microsoft.com/office/powerpoint/2010/main" val="1523621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2. Practice with linear filters</a:t>
            </a:r>
          </a:p>
        </p:txBody>
      </p:sp>
      <p:grpSp>
        <p:nvGrpSpPr>
          <p:cNvPr id="50179" name="Group 3"/>
          <p:cNvGrpSpPr>
            <a:grpSpLocks/>
          </p:cNvGrpSpPr>
          <p:nvPr/>
        </p:nvGrpSpPr>
        <p:grpSpPr bwMode="auto">
          <a:xfrm>
            <a:off x="3886200" y="2971800"/>
            <a:ext cx="1225550" cy="1295400"/>
            <a:chOff x="144" y="144"/>
            <a:chExt cx="1152" cy="1136"/>
          </a:xfrm>
        </p:grpSpPr>
        <p:sp>
          <p:nvSpPr>
            <p:cNvPr id="50186" name="Rectangle 4"/>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87" name="Rectangle 5"/>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88" name="Rectangle 6"/>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89" name="Rectangle 7"/>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0190" name="Rectangle 8"/>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91" name="Rectangle 9"/>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92" name="Rectangle 10"/>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93" name="Rectangle 11"/>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94" name="Rectangle 12"/>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0195" name="Line 13"/>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0196" name="Line 14"/>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0197" name="Line 15"/>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0198" name="Line 16"/>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0199" name="Line 17"/>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0200" name="Line 18"/>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0201" name="Line 19"/>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0202" name="Line 20"/>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5018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67000"/>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181" name="Text Box 22"/>
          <p:cNvSpPr txBox="1">
            <a:spLocks noChangeArrowheads="1"/>
          </p:cNvSpPr>
          <p:nvPr/>
        </p:nvSpPr>
        <p:spPr bwMode="auto">
          <a:xfrm>
            <a:off x="1127125" y="4689475"/>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Original</a:t>
            </a:r>
          </a:p>
        </p:txBody>
      </p:sp>
      <p:pic>
        <p:nvPicPr>
          <p:cNvPr id="50182" name="Picture 23"/>
          <p:cNvPicPr>
            <a:picLocks noChangeAspect="1" noChangeArrowheads="1"/>
          </p:cNvPicPr>
          <p:nvPr/>
        </p:nvPicPr>
        <p:blipFill>
          <a:blip r:embed="rId3">
            <a:extLst>
              <a:ext uri="{28A0092B-C50C-407E-A947-70E740481C1C}">
                <a14:useLocalDpi xmlns:a14="http://schemas.microsoft.com/office/drawing/2010/main" val="0"/>
              </a:ext>
            </a:extLst>
          </a:blip>
          <a:srcRect l="8000"/>
          <a:stretch>
            <a:fillRect/>
          </a:stretch>
        </p:blipFill>
        <p:spPr bwMode="auto">
          <a:xfrm>
            <a:off x="6477000" y="2667000"/>
            <a:ext cx="18288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50183" name="Rectangle 24"/>
          <p:cNvSpPr>
            <a:spLocks noChangeArrowheads="1"/>
          </p:cNvSpPr>
          <p:nvPr/>
        </p:nvSpPr>
        <p:spPr bwMode="auto">
          <a:xfrm>
            <a:off x="6477000" y="2667000"/>
            <a:ext cx="1905000" cy="1828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sp>
        <p:nvSpPr>
          <p:cNvPr id="50184" name="Text Box 25"/>
          <p:cNvSpPr txBox="1">
            <a:spLocks noChangeArrowheads="1"/>
          </p:cNvSpPr>
          <p:nvPr/>
        </p:nvSpPr>
        <p:spPr bwMode="auto">
          <a:xfrm>
            <a:off x="6553200" y="4724400"/>
            <a:ext cx="1544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Shifted left</a:t>
            </a:r>
          </a:p>
          <a:p>
            <a:pPr eaLnBrk="1" hangingPunct="1"/>
            <a:r>
              <a:rPr lang="en-US" altLang="en-US">
                <a:solidFill>
                  <a:prstClr val="black"/>
                </a:solidFill>
                <a:latin typeface="Times" panose="02020603050405020304" pitchFamily="18" charset="0"/>
              </a:rPr>
              <a:t>By 1 pixel</a:t>
            </a:r>
          </a:p>
        </p:txBody>
      </p:sp>
      <p:sp>
        <p:nvSpPr>
          <p:cNvPr id="50185" name="Text Box 26"/>
          <p:cNvSpPr txBox="1">
            <a:spLocks noChangeArrowheads="1"/>
          </p:cNvSpPr>
          <p:nvPr/>
        </p:nvSpPr>
        <p:spPr bwMode="auto">
          <a:xfrm>
            <a:off x="7467600" y="65532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D. Lowe</a:t>
            </a:r>
          </a:p>
        </p:txBody>
      </p:sp>
    </p:spTree>
    <p:extLst>
      <p:ext uri="{BB962C8B-B14F-4D97-AF65-F5344CB8AC3E}">
        <p14:creationId xmlns:p14="http://schemas.microsoft.com/office/powerpoint/2010/main" val="1629956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dirty="0"/>
              <a:t>3. Practice with linear filters</a:t>
            </a:r>
          </a:p>
        </p:txBody>
      </p:sp>
      <p:grpSp>
        <p:nvGrpSpPr>
          <p:cNvPr id="54275" name="Group 5"/>
          <p:cNvGrpSpPr>
            <a:grpSpLocks noChangeAspect="1"/>
          </p:cNvGrpSpPr>
          <p:nvPr/>
        </p:nvGrpSpPr>
        <p:grpSpPr bwMode="auto">
          <a:xfrm>
            <a:off x="3886200" y="3200400"/>
            <a:ext cx="1390650" cy="1371600"/>
            <a:chOff x="144" y="144"/>
            <a:chExt cx="1152" cy="1136"/>
          </a:xfrm>
        </p:grpSpPr>
        <p:sp>
          <p:nvSpPr>
            <p:cNvPr id="54280"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4281"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54282"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4283"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-2</a:t>
              </a:r>
            </a:p>
          </p:txBody>
        </p:sp>
        <p:sp>
          <p:nvSpPr>
            <p:cNvPr id="54284"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54285"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2</a:t>
              </a:r>
            </a:p>
          </p:txBody>
        </p:sp>
        <p:sp>
          <p:nvSpPr>
            <p:cNvPr id="54286"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4287"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54288"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4289"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290"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291"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292"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293"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294"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295"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4296"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54276" name="Picture 4" descr="C:\Documents and Settings\Derek Hoiem\My Documents\Classes\Spring10 - Computer Vision\figs\einste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36290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5" descr="C:\Documents and Settings\Derek Hoiem\My Documents\Classes\Spring10 - Computer Vision\figs\einstein_sobel_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975" y="1371600"/>
            <a:ext cx="36290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a:spLocks noChangeArrowheads="1"/>
          </p:cNvSpPr>
          <p:nvPr/>
        </p:nvSpPr>
        <p:spPr bwMode="auto">
          <a:xfrm>
            <a:off x="6477000" y="6019800"/>
            <a:ext cx="2009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solidFill>
                  <a:prstClr val="black"/>
                </a:solidFill>
              </a:rPr>
              <a:t>Vertical Edge</a:t>
            </a:r>
          </a:p>
          <a:p>
            <a:pPr algn="ctr" eaLnBrk="1" hangingPunct="1"/>
            <a:r>
              <a:rPr lang="en-US" altLang="en-US" sz="2000">
                <a:solidFill>
                  <a:prstClr val="black"/>
                </a:solidFill>
              </a:rPr>
              <a:t>(absolute value)</a:t>
            </a:r>
          </a:p>
        </p:txBody>
      </p:sp>
      <p:sp>
        <p:nvSpPr>
          <p:cNvPr id="69" name="TextBox 68"/>
          <p:cNvSpPr txBox="1">
            <a:spLocks noChangeArrowheads="1"/>
          </p:cNvSpPr>
          <p:nvPr/>
        </p:nvSpPr>
        <p:spPr bwMode="auto">
          <a:xfrm>
            <a:off x="4178300" y="46482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rPr>
              <a:t>Sobel</a:t>
            </a:r>
          </a:p>
        </p:txBody>
      </p:sp>
      <p:sp>
        <p:nvSpPr>
          <p:cNvPr id="25" name="Rectangle 24"/>
          <p:cNvSpPr/>
          <p:nvPr/>
        </p:nvSpPr>
        <p:spPr>
          <a:xfrm>
            <a:off x="8276856" y="6573913"/>
            <a:ext cx="901529" cy="276999"/>
          </a:xfrm>
          <a:prstGeom prst="rect">
            <a:avLst/>
          </a:prstGeom>
        </p:spPr>
        <p:txBody>
          <a:bodyPr wrap="none">
            <a:spAutoFit/>
          </a:bodyPr>
          <a:lstStyle/>
          <a:p>
            <a:r>
              <a:rPr lang="en-US" sz="1200" dirty="0">
                <a:latin typeface="+mn-lt"/>
              </a:rPr>
              <a:t>David Lowe</a:t>
            </a:r>
          </a:p>
        </p:txBody>
      </p:sp>
    </p:spTree>
    <p:extLst>
      <p:ext uri="{BB962C8B-B14F-4D97-AF65-F5344CB8AC3E}">
        <p14:creationId xmlns:p14="http://schemas.microsoft.com/office/powerpoint/2010/main" val="2384148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dirty="0"/>
              <a:t>3. Practice with linear filters</a:t>
            </a:r>
          </a:p>
        </p:txBody>
      </p:sp>
      <p:grpSp>
        <p:nvGrpSpPr>
          <p:cNvPr id="55299" name="Group 5"/>
          <p:cNvGrpSpPr>
            <a:grpSpLocks noChangeAspect="1"/>
          </p:cNvGrpSpPr>
          <p:nvPr/>
        </p:nvGrpSpPr>
        <p:grpSpPr bwMode="auto">
          <a:xfrm>
            <a:off x="3886200" y="3211513"/>
            <a:ext cx="1390650" cy="1371600"/>
            <a:chOff x="144" y="144"/>
            <a:chExt cx="1152" cy="1136"/>
          </a:xfrm>
        </p:grpSpPr>
        <p:sp>
          <p:nvSpPr>
            <p:cNvPr id="55304"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5305"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-2</a:t>
              </a:r>
            </a:p>
          </p:txBody>
        </p:sp>
        <p:sp>
          <p:nvSpPr>
            <p:cNvPr id="55306"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5307"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55308"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55309"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0</a:t>
              </a:r>
            </a:p>
          </p:txBody>
        </p:sp>
        <p:sp>
          <p:nvSpPr>
            <p:cNvPr id="55310"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5311"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2</a:t>
              </a:r>
            </a:p>
          </p:txBody>
        </p:sp>
        <p:sp>
          <p:nvSpPr>
            <p:cNvPr id="55312"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55313"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314"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315"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316"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317"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318"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319"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5320"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sp>
        <p:nvSpPr>
          <p:cNvPr id="67" name="TextBox 66"/>
          <p:cNvSpPr txBox="1">
            <a:spLocks noChangeArrowheads="1"/>
          </p:cNvSpPr>
          <p:nvPr/>
        </p:nvSpPr>
        <p:spPr bwMode="auto">
          <a:xfrm>
            <a:off x="6477000" y="6019800"/>
            <a:ext cx="2009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solidFill>
                  <a:prstClr val="black"/>
                </a:solidFill>
              </a:rPr>
              <a:t>Horizontal Edge</a:t>
            </a:r>
          </a:p>
          <a:p>
            <a:pPr algn="ctr" eaLnBrk="1" hangingPunct="1"/>
            <a:r>
              <a:rPr lang="en-US" altLang="en-US" sz="2000">
                <a:solidFill>
                  <a:prstClr val="black"/>
                </a:solidFill>
              </a:rPr>
              <a:t>(absolute value)</a:t>
            </a:r>
          </a:p>
        </p:txBody>
      </p:sp>
      <p:pic>
        <p:nvPicPr>
          <p:cNvPr id="55301" name="Picture 4" descr="C:\Documents and Settings\Derek Hoiem\My Documents\Classes\Spring10 - Computer Vision\figs\einste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36290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587" name="Picture 3" descr="C:\Documents and Settings\Derek Hoiem\My Documents\Classes\Spring10 - Computer Vision\figs\einstein_sobel_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4975" y="1371600"/>
            <a:ext cx="36290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a:spLocks noChangeArrowheads="1"/>
          </p:cNvSpPr>
          <p:nvPr/>
        </p:nvSpPr>
        <p:spPr bwMode="auto">
          <a:xfrm>
            <a:off x="4178300" y="465931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rPr>
              <a:t>Sobel</a:t>
            </a:r>
          </a:p>
        </p:txBody>
      </p:sp>
      <p:sp>
        <p:nvSpPr>
          <p:cNvPr id="25" name="Rectangle 24"/>
          <p:cNvSpPr/>
          <p:nvPr/>
        </p:nvSpPr>
        <p:spPr>
          <a:xfrm>
            <a:off x="8276856" y="6573913"/>
            <a:ext cx="901529" cy="276999"/>
          </a:xfrm>
          <a:prstGeom prst="rect">
            <a:avLst/>
          </a:prstGeom>
        </p:spPr>
        <p:txBody>
          <a:bodyPr wrap="none">
            <a:spAutoFit/>
          </a:bodyPr>
          <a:lstStyle/>
          <a:p>
            <a:r>
              <a:rPr lang="en-US" sz="1200" dirty="0">
                <a:latin typeface="+mn-lt"/>
              </a:rPr>
              <a:t>David Lowe</a:t>
            </a:r>
          </a:p>
        </p:txBody>
      </p:sp>
    </p:spTree>
    <p:extLst>
      <p:ext uri="{BB962C8B-B14F-4D97-AF65-F5344CB8AC3E}">
        <p14:creationId xmlns:p14="http://schemas.microsoft.com/office/powerpoint/2010/main" val="1523384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5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t>4. Practice with linear filters</a:t>
            </a:r>
          </a:p>
        </p:txBody>
      </p:sp>
      <p:pic>
        <p:nvPicPr>
          <p:cNvPr id="512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90800"/>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204" name="Text Box 4"/>
          <p:cNvSpPr txBox="1">
            <a:spLocks noChangeArrowheads="1"/>
          </p:cNvSpPr>
          <p:nvPr/>
        </p:nvSpPr>
        <p:spPr bwMode="auto">
          <a:xfrm>
            <a:off x="669925" y="4613275"/>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Original</a:t>
            </a:r>
          </a:p>
        </p:txBody>
      </p:sp>
      <p:grpSp>
        <p:nvGrpSpPr>
          <p:cNvPr id="51205" name="Group 5"/>
          <p:cNvGrpSpPr>
            <a:grpSpLocks/>
          </p:cNvGrpSpPr>
          <p:nvPr/>
        </p:nvGrpSpPr>
        <p:grpSpPr bwMode="auto">
          <a:xfrm>
            <a:off x="4953000" y="2895600"/>
            <a:ext cx="1371600" cy="1066800"/>
            <a:chOff x="3799" y="2064"/>
            <a:chExt cx="1433" cy="1136"/>
          </a:xfrm>
        </p:grpSpPr>
        <p:grpSp>
          <p:nvGrpSpPr>
            <p:cNvPr id="51228" name="Group 6"/>
            <p:cNvGrpSpPr>
              <a:grpSpLocks/>
            </p:cNvGrpSpPr>
            <p:nvPr/>
          </p:nvGrpSpPr>
          <p:grpSpPr bwMode="auto">
            <a:xfrm>
              <a:off x="4080" y="2064"/>
              <a:ext cx="1152" cy="1136"/>
              <a:chOff x="144" y="144"/>
              <a:chExt cx="1152" cy="1136"/>
            </a:xfrm>
          </p:grpSpPr>
          <p:sp>
            <p:nvSpPr>
              <p:cNvPr id="51230" name="Rectangle 7"/>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1" name="Rectangle 8"/>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2" name="Rectangle 9"/>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3" name="Rectangle 10"/>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4" name="Rectangle 11"/>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5" name="Rectangle 12"/>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6" name="Rectangle 13"/>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7" name="Rectangle 14"/>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8" name="Rectangle 15"/>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1239" name="Line 16"/>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40" name="Line 17"/>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41" name="Line 18"/>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42" name="Line 19"/>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43" name="Line 20"/>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44" name="Line 21"/>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45" name="Line 22"/>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46" name="Line 23"/>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51229" name="Picture 24" descr="txp_fig"/>
            <p:cNvPicPr>
              <a:picLocks noChangeAspect="1" noChangeArrowheads="1"/>
            </p:cNvPicPr>
            <p:nvPr>
              <p:custDataLst>
                <p:tags r:id="rId1"/>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6" name="Group 25"/>
          <p:cNvGrpSpPr>
            <a:grpSpLocks/>
          </p:cNvGrpSpPr>
          <p:nvPr/>
        </p:nvGrpSpPr>
        <p:grpSpPr bwMode="auto">
          <a:xfrm>
            <a:off x="2971800" y="2895600"/>
            <a:ext cx="1149350" cy="1066800"/>
            <a:chOff x="144" y="144"/>
            <a:chExt cx="1152" cy="1136"/>
          </a:xfrm>
        </p:grpSpPr>
        <p:sp>
          <p:nvSpPr>
            <p:cNvPr id="51211" name="Rectangle 2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12" name="Rectangle 2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13" name="Rectangle 2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14" name="Rectangle 2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15" name="Rectangle 3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2</a:t>
              </a:r>
            </a:p>
          </p:txBody>
        </p:sp>
        <p:sp>
          <p:nvSpPr>
            <p:cNvPr id="51216" name="Rectangle 3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17" name="Rectangle 3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18" name="Rectangle 3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19" name="Rectangle 3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1220" name="Line 3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21" name="Line 3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22" name="Line 3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23" name="Line 3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24" name="Line 3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25" name="Line 4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26" name="Line 4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1227" name="Line 4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sp>
        <p:nvSpPr>
          <p:cNvPr id="51207" name="Text Box 43"/>
          <p:cNvSpPr txBox="1">
            <a:spLocks noChangeArrowheads="1"/>
          </p:cNvSpPr>
          <p:nvPr/>
        </p:nvSpPr>
        <p:spPr bwMode="auto">
          <a:xfrm>
            <a:off x="4343400" y="281940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b="1">
                <a:solidFill>
                  <a:prstClr val="black"/>
                </a:solidFill>
                <a:latin typeface="Times" panose="02020603050405020304" pitchFamily="18" charset="0"/>
              </a:rPr>
              <a:t>-</a:t>
            </a:r>
          </a:p>
        </p:txBody>
      </p:sp>
      <p:sp>
        <p:nvSpPr>
          <p:cNvPr id="51208" name="Text Box 44"/>
          <p:cNvSpPr txBox="1">
            <a:spLocks noChangeArrowheads="1"/>
          </p:cNvSpPr>
          <p:nvPr/>
        </p:nvSpPr>
        <p:spPr bwMode="auto">
          <a:xfrm>
            <a:off x="7467600" y="2895600"/>
            <a:ext cx="56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b="1">
                <a:solidFill>
                  <a:prstClr val="black"/>
                </a:solidFill>
                <a:latin typeface="Times" panose="02020603050405020304" pitchFamily="18" charset="0"/>
              </a:rPr>
              <a:t>?</a:t>
            </a:r>
          </a:p>
        </p:txBody>
      </p:sp>
      <p:sp>
        <p:nvSpPr>
          <p:cNvPr id="51209" name="Text Box 45"/>
          <p:cNvSpPr txBox="1">
            <a:spLocks noChangeArrowheads="1"/>
          </p:cNvSpPr>
          <p:nvPr/>
        </p:nvSpPr>
        <p:spPr bwMode="auto">
          <a:xfrm>
            <a:off x="2895600" y="43434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(Note that filter sums to 1)</a:t>
            </a:r>
          </a:p>
        </p:txBody>
      </p:sp>
      <p:sp>
        <p:nvSpPr>
          <p:cNvPr id="51210" name="Text Box 46"/>
          <p:cNvSpPr txBox="1">
            <a:spLocks noChangeArrowheads="1"/>
          </p:cNvSpPr>
          <p:nvPr/>
        </p:nvSpPr>
        <p:spPr bwMode="auto">
          <a:xfrm>
            <a:off x="7467600" y="65532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D. Lowe</a:t>
            </a:r>
          </a:p>
        </p:txBody>
      </p:sp>
    </p:spTree>
    <p:extLst>
      <p:ext uri="{BB962C8B-B14F-4D97-AF65-F5344CB8AC3E}">
        <p14:creationId xmlns:p14="http://schemas.microsoft.com/office/powerpoint/2010/main" val="1373614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t>4. Practice with linear filters</a:t>
            </a:r>
          </a:p>
        </p:txBody>
      </p:sp>
      <p:pic>
        <p:nvPicPr>
          <p:cNvPr id="522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90800"/>
            <a:ext cx="1876425" cy="185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2228" name="Text Box 4"/>
          <p:cNvSpPr txBox="1">
            <a:spLocks noChangeArrowheads="1"/>
          </p:cNvSpPr>
          <p:nvPr/>
        </p:nvSpPr>
        <p:spPr bwMode="auto">
          <a:xfrm>
            <a:off x="669925" y="4613275"/>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imes" panose="02020603050405020304" pitchFamily="18" charset="0"/>
              </a:rPr>
              <a:t>Original</a:t>
            </a:r>
          </a:p>
        </p:txBody>
      </p:sp>
      <p:grpSp>
        <p:nvGrpSpPr>
          <p:cNvPr id="52229" name="Group 5"/>
          <p:cNvGrpSpPr>
            <a:grpSpLocks/>
          </p:cNvGrpSpPr>
          <p:nvPr/>
        </p:nvGrpSpPr>
        <p:grpSpPr bwMode="auto">
          <a:xfrm>
            <a:off x="4953000" y="2895600"/>
            <a:ext cx="1371600" cy="1066800"/>
            <a:chOff x="3799" y="2064"/>
            <a:chExt cx="1433" cy="1136"/>
          </a:xfrm>
        </p:grpSpPr>
        <p:grpSp>
          <p:nvGrpSpPr>
            <p:cNvPr id="52252" name="Group 6"/>
            <p:cNvGrpSpPr>
              <a:grpSpLocks/>
            </p:cNvGrpSpPr>
            <p:nvPr/>
          </p:nvGrpSpPr>
          <p:grpSpPr bwMode="auto">
            <a:xfrm>
              <a:off x="4080" y="2064"/>
              <a:ext cx="1152" cy="1136"/>
              <a:chOff x="144" y="144"/>
              <a:chExt cx="1152" cy="1136"/>
            </a:xfrm>
          </p:grpSpPr>
          <p:sp>
            <p:nvSpPr>
              <p:cNvPr id="52254" name="Rectangle 7"/>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55" name="Rectangle 8"/>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56" name="Rectangle 9"/>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57" name="Rectangle 10"/>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58" name="Rectangle 11"/>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59" name="Rectangle 12"/>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60" name="Rectangle 13"/>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61" name="Rectangle 14"/>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62" name="Rectangle 15"/>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1</a:t>
                </a:r>
              </a:p>
            </p:txBody>
          </p:sp>
          <p:sp>
            <p:nvSpPr>
              <p:cNvPr id="52263" name="Line 16"/>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64" name="Line 17"/>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65" name="Line 18"/>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66" name="Line 19"/>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67" name="Line 20"/>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68" name="Line 21"/>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69" name="Line 22"/>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70" name="Line 23"/>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52253" name="Picture 24" descr="txp_fig"/>
            <p:cNvPicPr>
              <a:picLocks noChangeAspect="1" noChangeArrowheads="1"/>
            </p:cNvPicPr>
            <p:nvPr>
              <p:custDataLst>
                <p:tags r:id="rId1"/>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30" name="Group 25"/>
          <p:cNvGrpSpPr>
            <a:grpSpLocks/>
          </p:cNvGrpSpPr>
          <p:nvPr/>
        </p:nvGrpSpPr>
        <p:grpSpPr bwMode="auto">
          <a:xfrm>
            <a:off x="2971800" y="2895600"/>
            <a:ext cx="1149350" cy="1066800"/>
            <a:chOff x="144" y="144"/>
            <a:chExt cx="1152" cy="1136"/>
          </a:xfrm>
        </p:grpSpPr>
        <p:sp>
          <p:nvSpPr>
            <p:cNvPr id="52235" name="Rectangle 2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36" name="Rectangle 2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37" name="Rectangle 2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38" name="Rectangle 2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39" name="Rectangle 3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2</a:t>
              </a:r>
            </a:p>
          </p:txBody>
        </p:sp>
        <p:sp>
          <p:nvSpPr>
            <p:cNvPr id="52240" name="Rectangle 3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41" name="Rectangle 3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42" name="Rectangle 3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43" name="Rectangle 3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a:solidFill>
                    <a:prstClr val="black"/>
                  </a:solidFill>
                </a:rPr>
                <a:t>0</a:t>
              </a:r>
            </a:p>
          </p:txBody>
        </p:sp>
        <p:sp>
          <p:nvSpPr>
            <p:cNvPr id="52244" name="Line 3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45" name="Line 3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46" name="Line 3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47" name="Line 3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48" name="Line 3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49" name="Line 4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50" name="Line 4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52251" name="Line 4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sp>
        <p:nvSpPr>
          <p:cNvPr id="52231" name="Text Box 43"/>
          <p:cNvSpPr txBox="1">
            <a:spLocks noChangeArrowheads="1"/>
          </p:cNvSpPr>
          <p:nvPr/>
        </p:nvSpPr>
        <p:spPr bwMode="auto">
          <a:xfrm>
            <a:off x="4343400" y="281940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b="1">
                <a:solidFill>
                  <a:prstClr val="black"/>
                </a:solidFill>
                <a:latin typeface="Times" panose="02020603050405020304" pitchFamily="18" charset="0"/>
              </a:rPr>
              <a:t>-</a:t>
            </a:r>
          </a:p>
        </p:txBody>
      </p:sp>
      <p:sp>
        <p:nvSpPr>
          <p:cNvPr id="52232" name="Text Box 44"/>
          <p:cNvSpPr txBox="1">
            <a:spLocks noChangeArrowheads="1"/>
          </p:cNvSpPr>
          <p:nvPr/>
        </p:nvSpPr>
        <p:spPr bwMode="auto">
          <a:xfrm>
            <a:off x="4419600" y="4724400"/>
            <a:ext cx="441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prstClr val="black"/>
                </a:solidFill>
              </a:rPr>
              <a:t>Sharpening filter</a:t>
            </a:r>
          </a:p>
          <a:p>
            <a:pPr lvl="1" eaLnBrk="1" hangingPunct="1">
              <a:buFontTx/>
              <a:buChar char="-"/>
            </a:pPr>
            <a:r>
              <a:rPr lang="en-US" altLang="en-US" dirty="0">
                <a:solidFill>
                  <a:prstClr val="black"/>
                </a:solidFill>
              </a:rPr>
              <a:t> Accentuates differences with local average</a:t>
            </a:r>
          </a:p>
        </p:txBody>
      </p:sp>
      <p:pic>
        <p:nvPicPr>
          <p:cNvPr id="52233"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514600"/>
            <a:ext cx="18764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Text Box 46"/>
          <p:cNvSpPr txBox="1">
            <a:spLocks noChangeArrowheads="1"/>
          </p:cNvSpPr>
          <p:nvPr/>
        </p:nvSpPr>
        <p:spPr bwMode="auto">
          <a:xfrm>
            <a:off x="7467600" y="65532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D. Lowe</a:t>
            </a:r>
          </a:p>
        </p:txBody>
      </p:sp>
    </p:spTree>
    <p:extLst>
      <p:ext uri="{BB962C8B-B14F-4D97-AF65-F5344CB8AC3E}">
        <p14:creationId xmlns:p14="http://schemas.microsoft.com/office/powerpoint/2010/main" val="276284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t="18013"/>
          <a:stretch>
            <a:fillRect/>
          </a:stretch>
        </p:blipFill>
        <p:spPr bwMode="auto">
          <a:xfrm>
            <a:off x="762000" y="1676400"/>
            <a:ext cx="7586663"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noChangeArrowheads="1"/>
          </p:cNvSpPr>
          <p:nvPr>
            <p:ph type="title"/>
          </p:nvPr>
        </p:nvSpPr>
        <p:spPr/>
        <p:txBody>
          <a:bodyPr/>
          <a:lstStyle/>
          <a:p>
            <a:r>
              <a:rPr lang="en-US" altLang="en-US" dirty="0"/>
              <a:t>4. Practice with linear filters</a:t>
            </a:r>
          </a:p>
        </p:txBody>
      </p:sp>
      <p:sp>
        <p:nvSpPr>
          <p:cNvPr id="53252" name="Text Box 5"/>
          <p:cNvSpPr txBox="1">
            <a:spLocks noChangeArrowheads="1"/>
          </p:cNvSpPr>
          <p:nvPr/>
        </p:nvSpPr>
        <p:spPr bwMode="auto">
          <a:xfrm>
            <a:off x="7467600" y="65532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D. Lowe</a:t>
            </a:r>
          </a:p>
        </p:txBody>
      </p:sp>
    </p:spTree>
    <p:extLst>
      <p:ext uri="{BB962C8B-B14F-4D97-AF65-F5344CB8AC3E}">
        <p14:creationId xmlns:p14="http://schemas.microsoft.com/office/powerpoint/2010/main" val="1294424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a:t>How could we synthesize motion blur?</a:t>
            </a:r>
          </a:p>
        </p:txBody>
      </p:sp>
      <p:sp>
        <p:nvSpPr>
          <p:cNvPr id="3" name="Content Placeholder 2"/>
          <p:cNvSpPr>
            <a:spLocks noGrp="1"/>
          </p:cNvSpPr>
          <p:nvPr>
            <p:ph idx="1"/>
          </p:nvPr>
        </p:nvSpPr>
        <p:spPr>
          <a:xfrm>
            <a:off x="457200" y="3352800"/>
            <a:ext cx="8229600" cy="2773363"/>
          </a:xfrm>
        </p:spPr>
        <p:txBody>
          <a:bodyPr/>
          <a:lstStyle/>
          <a:p>
            <a:pPr>
              <a:buFont typeface="Arial" panose="020B0604020202020204" pitchFamily="34" charset="0"/>
              <a:buNone/>
            </a:pPr>
            <a:r>
              <a:rPr lang="en-US" altLang="en-US" sz="1400">
                <a:latin typeface="Courier New" panose="02070309020205020404" pitchFamily="49" charset="0"/>
                <a:cs typeface="Courier New" panose="02070309020205020404" pitchFamily="49" charset="0"/>
              </a:rPr>
              <a:t>theta = 30; len = 20;</a:t>
            </a:r>
          </a:p>
          <a:p>
            <a:pPr>
              <a:buFont typeface="Arial" panose="020B0604020202020204" pitchFamily="34" charset="0"/>
              <a:buNone/>
            </a:pPr>
            <a:r>
              <a:rPr lang="en-US" altLang="en-US" sz="1400">
                <a:latin typeface="Courier New" panose="02070309020205020404" pitchFamily="49" charset="0"/>
                <a:cs typeface="Courier New" panose="02070309020205020404" pitchFamily="49" charset="0"/>
              </a:rPr>
              <a:t>fil = imrotate(ones(1, len), theta, 'bilinear');</a:t>
            </a:r>
          </a:p>
          <a:p>
            <a:pPr>
              <a:buFont typeface="Arial" panose="020B0604020202020204" pitchFamily="34" charset="0"/>
              <a:buNone/>
            </a:pPr>
            <a:r>
              <a:rPr lang="en-US" altLang="en-US" sz="1400">
                <a:latin typeface="Courier New" panose="02070309020205020404" pitchFamily="49" charset="0"/>
                <a:cs typeface="Courier New" panose="02070309020205020404" pitchFamily="49" charset="0"/>
              </a:rPr>
              <a:t>fil = fil / sum(fil(:));</a:t>
            </a:r>
          </a:p>
          <a:p>
            <a:pPr>
              <a:buFont typeface="Arial" panose="020B0604020202020204" pitchFamily="34" charset="0"/>
              <a:buNone/>
            </a:pPr>
            <a:r>
              <a:rPr lang="en-US" altLang="en-US" sz="1400">
                <a:latin typeface="Courier New" panose="02070309020205020404" pitchFamily="49" charset="0"/>
                <a:cs typeface="Courier New" panose="02070309020205020404" pitchFamily="49" charset="0"/>
              </a:rPr>
              <a:t>figure(2), imshow(imfilter(im, fil));</a:t>
            </a:r>
          </a:p>
        </p:txBody>
      </p:sp>
    </p:spTree>
    <p:extLst>
      <p:ext uri="{BB962C8B-B14F-4D97-AF65-F5344CB8AC3E}">
        <p14:creationId xmlns:p14="http://schemas.microsoft.com/office/powerpoint/2010/main" val="3483430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Correlation and Convolution</a:t>
            </a:r>
          </a:p>
        </p:txBody>
      </p:sp>
      <p:sp>
        <p:nvSpPr>
          <p:cNvPr id="57347" name="Content Placeholder 2"/>
          <p:cNvSpPr>
            <a:spLocks noGrp="1"/>
          </p:cNvSpPr>
          <p:nvPr>
            <p:ph idx="1"/>
          </p:nvPr>
        </p:nvSpPr>
        <p:spPr>
          <a:xfrm>
            <a:off x="457200" y="990600"/>
            <a:ext cx="8229600" cy="5715000"/>
          </a:xfrm>
        </p:spPr>
        <p:txBody>
          <a:bodyPr/>
          <a:lstStyle/>
          <a:p>
            <a:r>
              <a:rPr lang="en-US" altLang="en-US" dirty="0"/>
              <a:t>2d correlation</a:t>
            </a:r>
          </a:p>
          <a:p>
            <a:pPr lvl="1"/>
            <a:endParaRPr lang="en-US" altLang="en-US" dirty="0"/>
          </a:p>
          <a:p>
            <a:pPr>
              <a:buFont typeface="Arial" panose="020B0604020202020204" pitchFamily="34" charset="0"/>
              <a:buNone/>
            </a:pPr>
            <a:endParaRPr lang="en-US" altLang="en-US" dirty="0"/>
          </a:p>
          <a:p>
            <a:endParaRPr lang="en-US" altLang="en-US" dirty="0"/>
          </a:p>
          <a:p>
            <a:pPr lvl="1"/>
            <a:endParaRPr lang="en-US" altLang="en-US" dirty="0"/>
          </a:p>
        </p:txBody>
      </p:sp>
      <p:graphicFrame>
        <p:nvGraphicFramePr>
          <p:cNvPr id="57353" name="Object 3"/>
          <p:cNvGraphicFramePr>
            <a:graphicFrameLocks noChangeAspect="1"/>
          </p:cNvGraphicFramePr>
          <p:nvPr>
            <p:extLst/>
          </p:nvPr>
        </p:nvGraphicFramePr>
        <p:xfrm>
          <a:off x="2187575" y="1527912"/>
          <a:ext cx="4997450" cy="874713"/>
        </p:xfrm>
        <a:graphic>
          <a:graphicData uri="http://schemas.openxmlformats.org/presentationml/2006/ole">
            <mc:AlternateContent xmlns:mc="http://schemas.openxmlformats.org/markup-compatibility/2006">
              <mc:Choice xmlns:v="urn:schemas-microsoft-com:vml" Requires="v">
                <p:oleObj spid="_x0000_s134152" name="Equation" r:id="rId4" imgW="2031840" imgH="355320" progId="Equation.3">
                  <p:embed/>
                </p:oleObj>
              </mc:Choice>
              <mc:Fallback>
                <p:oleObj name="Equation" r:id="rId4" imgW="2031840" imgH="355320" progId="Equation.3">
                  <p:embed/>
                  <p:pic>
                    <p:nvPicPr>
                      <p:cNvPr id="57353" name="Object 3"/>
                      <p:cNvPicPr>
                        <a:picLocks noChangeAspect="1" noChangeArrowheads="1"/>
                      </p:cNvPicPr>
                      <p:nvPr/>
                    </p:nvPicPr>
                    <p:blipFill>
                      <a:blip r:embed="rId5"/>
                      <a:srcRect/>
                      <a:stretch>
                        <a:fillRect/>
                      </a:stretch>
                    </p:blipFill>
                    <p:spPr bwMode="auto">
                      <a:xfrm>
                        <a:off x="2187575" y="1527912"/>
                        <a:ext cx="499745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p:nvPr/>
        </p:nvSpPr>
        <p:spPr>
          <a:xfrm>
            <a:off x="8276856" y="6573913"/>
            <a:ext cx="900118" cy="276999"/>
          </a:xfrm>
          <a:prstGeom prst="rect">
            <a:avLst/>
          </a:prstGeom>
        </p:spPr>
        <p:txBody>
          <a:bodyPr wrap="none">
            <a:spAutoFit/>
          </a:bodyPr>
          <a:lstStyle/>
          <a:p>
            <a:r>
              <a:rPr lang="en-US" sz="1200" dirty="0">
                <a:latin typeface="+mn-lt"/>
              </a:rPr>
              <a:t>James Hays</a:t>
            </a:r>
          </a:p>
        </p:txBody>
      </p:sp>
      <p:sp>
        <p:nvSpPr>
          <p:cNvPr id="2" name="Rectangle 1">
            <a:extLst>
              <a:ext uri="{FF2B5EF4-FFF2-40B4-BE49-F238E27FC236}">
                <a16:creationId xmlns="" xmlns:a16="http://schemas.microsoft.com/office/drawing/2014/main" id="{98A76FD7-AEA8-4A36-9BCE-DF2428B39512}"/>
              </a:ext>
            </a:extLst>
          </p:cNvPr>
          <p:cNvSpPr/>
          <p:nvPr/>
        </p:nvSpPr>
        <p:spPr>
          <a:xfrm>
            <a:off x="1600200" y="2430726"/>
            <a:ext cx="7239000" cy="369332"/>
          </a:xfrm>
          <a:prstGeom prst="rect">
            <a:avLst/>
          </a:prstGeom>
        </p:spPr>
        <p:txBody>
          <a:bodyPr wrap="square">
            <a:spAutoFit/>
          </a:bodyPr>
          <a:lstStyle/>
          <a:p>
            <a:pPr lvl="1"/>
            <a:r>
              <a:rPr lang="en-US" altLang="en-US" dirty="0">
                <a:latin typeface="Courier" pitchFamily="49" charset="0"/>
              </a:rPr>
              <a:t>h=filter2(</a:t>
            </a:r>
            <a:r>
              <a:rPr lang="en-US" altLang="en-US" dirty="0" err="1">
                <a:latin typeface="Courier" pitchFamily="49" charset="0"/>
              </a:rPr>
              <a:t>f,I</a:t>
            </a:r>
            <a:r>
              <a:rPr lang="en-US" altLang="en-US" dirty="0">
                <a:latin typeface="Courier" pitchFamily="49" charset="0"/>
              </a:rPr>
              <a:t>); </a:t>
            </a:r>
            <a:r>
              <a:rPr lang="en-US" altLang="en-US" sz="1400" dirty="0"/>
              <a:t>or</a:t>
            </a:r>
            <a:r>
              <a:rPr lang="en-US" altLang="en-US" dirty="0">
                <a:latin typeface="Courier" pitchFamily="49" charset="0"/>
              </a:rPr>
              <a:t> h=</a:t>
            </a:r>
            <a:r>
              <a:rPr lang="en-US" altLang="en-US" dirty="0" err="1">
                <a:latin typeface="Courier" pitchFamily="49" charset="0"/>
              </a:rPr>
              <a:t>imfilter</a:t>
            </a:r>
            <a:r>
              <a:rPr lang="en-US" altLang="en-US" dirty="0">
                <a:latin typeface="Courier" pitchFamily="49" charset="0"/>
              </a:rPr>
              <a:t>(</a:t>
            </a:r>
            <a:r>
              <a:rPr lang="en-US" altLang="en-US" dirty="0" err="1">
                <a:latin typeface="Courier" pitchFamily="49" charset="0"/>
              </a:rPr>
              <a:t>I,f</a:t>
            </a:r>
            <a:r>
              <a:rPr lang="en-US" altLang="en-US" dirty="0">
                <a:latin typeface="Courier" pitchFamily="49" charset="0"/>
              </a:rPr>
              <a:t>);</a:t>
            </a:r>
          </a:p>
        </p:txBody>
      </p:sp>
    </p:spTree>
    <p:extLst>
      <p:ext uri="{BB962C8B-B14F-4D97-AF65-F5344CB8AC3E}">
        <p14:creationId xmlns:p14="http://schemas.microsoft.com/office/powerpoint/2010/main" val="2042368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Image filtering</a:t>
            </a:r>
          </a:p>
        </p:txBody>
      </p:sp>
      <p:sp>
        <p:nvSpPr>
          <p:cNvPr id="3" name="Content Placeholder 2"/>
          <p:cNvSpPr>
            <a:spLocks noGrp="1"/>
          </p:cNvSpPr>
          <p:nvPr>
            <p:ph idx="1"/>
          </p:nvPr>
        </p:nvSpPr>
        <p:spPr>
          <a:xfrm>
            <a:off x="457200" y="990600"/>
            <a:ext cx="8229600" cy="5715000"/>
          </a:xfrm>
        </p:spPr>
        <p:txBody>
          <a:bodyPr>
            <a:normAutofit/>
          </a:bodyPr>
          <a:lstStyle/>
          <a:p>
            <a:r>
              <a:rPr lang="en-US" altLang="en-US" sz="2800" dirty="0"/>
              <a:t>Image filtering: </a:t>
            </a:r>
          </a:p>
          <a:p>
            <a:pPr lvl="1"/>
            <a:r>
              <a:rPr lang="en-US" altLang="en-US" sz="2400" dirty="0"/>
              <a:t>Compute function of local neighborhood at each position</a:t>
            </a:r>
          </a:p>
          <a:p>
            <a:endParaRPr lang="en-US" altLang="en-US" sz="2800" dirty="0"/>
          </a:p>
          <a:p>
            <a:endParaRPr lang="en-US" altLang="en-US" sz="2800" dirty="0"/>
          </a:p>
          <a:p>
            <a:endParaRPr lang="en-US" altLang="en-US" sz="2800" dirty="0"/>
          </a:p>
          <a:p>
            <a:pPr>
              <a:buFont typeface="Arial" panose="020B0604020202020204" pitchFamily="34" charset="0"/>
              <a:buNone/>
            </a:pPr>
            <a:endParaRPr lang="en-US" altLang="en-US" sz="2800" dirty="0"/>
          </a:p>
          <a:p>
            <a:endParaRPr lang="en-US" altLang="en-US" sz="2800" dirty="0"/>
          </a:p>
          <a:p>
            <a:endParaRPr lang="en-US" altLang="en-US" sz="2800" dirty="0"/>
          </a:p>
        </p:txBody>
      </p:sp>
      <p:graphicFrame>
        <p:nvGraphicFramePr>
          <p:cNvPr id="4" name="Object 5"/>
          <p:cNvGraphicFramePr>
            <a:graphicFrameLocks noChangeAspect="1"/>
          </p:cNvGraphicFramePr>
          <p:nvPr/>
        </p:nvGraphicFramePr>
        <p:xfrm>
          <a:off x="2133600" y="2514600"/>
          <a:ext cx="5027613" cy="874713"/>
        </p:xfrm>
        <a:graphic>
          <a:graphicData uri="http://schemas.openxmlformats.org/presentationml/2006/ole">
            <mc:AlternateContent xmlns:mc="http://schemas.openxmlformats.org/markup-compatibility/2006">
              <mc:Choice xmlns:v="urn:schemas-microsoft-com:vml" Requires="v">
                <p:oleObj spid="_x0000_s130063" name="Equation" r:id="rId3" imgW="2044440" imgH="355320" progId="Equation.3">
                  <p:embed/>
                </p:oleObj>
              </mc:Choice>
              <mc:Fallback>
                <p:oleObj name="Equation" r:id="rId3" imgW="2044440" imgH="355320" progId="Equation.3">
                  <p:embed/>
                  <p:pic>
                    <p:nvPicPr>
                      <p:cNvPr id="4" name="Object 5"/>
                      <p:cNvPicPr>
                        <a:picLocks noChangeAspect="1" noChangeArrowheads="1"/>
                      </p:cNvPicPr>
                      <p:nvPr/>
                    </p:nvPicPr>
                    <p:blipFill>
                      <a:blip r:embed="rId4"/>
                      <a:srcRect/>
                      <a:stretch>
                        <a:fillRect/>
                      </a:stretch>
                    </p:blipFill>
                    <p:spPr bwMode="auto">
                      <a:xfrm>
                        <a:off x="2133600" y="2514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a:xfrm>
            <a:off x="8276856" y="6573913"/>
            <a:ext cx="900118" cy="276999"/>
          </a:xfrm>
          <a:prstGeom prst="rect">
            <a:avLst/>
          </a:prstGeom>
        </p:spPr>
        <p:txBody>
          <a:bodyPr wrap="none">
            <a:spAutoFit/>
          </a:bodyPr>
          <a:lstStyle/>
          <a:p>
            <a:r>
              <a:rPr lang="en-US" sz="1200" dirty="0">
                <a:latin typeface="+mn-lt"/>
              </a:rPr>
              <a:t>James Hays</a:t>
            </a:r>
          </a:p>
        </p:txBody>
      </p:sp>
    </p:spTree>
    <p:extLst>
      <p:ext uri="{BB962C8B-B14F-4D97-AF65-F5344CB8AC3E}">
        <p14:creationId xmlns:p14="http://schemas.microsoft.com/office/powerpoint/2010/main" val="3330017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Correlation and Convolution</a:t>
            </a:r>
          </a:p>
        </p:txBody>
      </p:sp>
      <p:sp>
        <p:nvSpPr>
          <p:cNvPr id="57347" name="Content Placeholder 2"/>
          <p:cNvSpPr>
            <a:spLocks noGrp="1"/>
          </p:cNvSpPr>
          <p:nvPr>
            <p:ph idx="1"/>
          </p:nvPr>
        </p:nvSpPr>
        <p:spPr>
          <a:xfrm>
            <a:off x="457200" y="990600"/>
            <a:ext cx="8229600" cy="5715000"/>
          </a:xfrm>
        </p:spPr>
        <p:txBody>
          <a:bodyPr/>
          <a:lstStyle/>
          <a:p>
            <a:r>
              <a:rPr lang="en-US" altLang="en-US" dirty="0"/>
              <a:t>2d correlation</a:t>
            </a:r>
          </a:p>
          <a:p>
            <a:pPr lvl="1"/>
            <a:endParaRPr lang="en-US" altLang="en-US" dirty="0"/>
          </a:p>
          <a:p>
            <a:pPr>
              <a:buFont typeface="Arial" panose="020B0604020202020204" pitchFamily="34" charset="0"/>
              <a:buNone/>
            </a:pPr>
            <a:endParaRPr lang="en-US" altLang="en-US" dirty="0"/>
          </a:p>
          <a:p>
            <a:endParaRPr lang="en-US" altLang="en-US" dirty="0"/>
          </a:p>
          <a:p>
            <a:r>
              <a:rPr lang="en-US" altLang="en-US" dirty="0"/>
              <a:t>2d convolution</a:t>
            </a:r>
          </a:p>
          <a:p>
            <a:pPr lvl="1"/>
            <a:endParaRPr lang="en-US" altLang="en-US" dirty="0"/>
          </a:p>
          <a:p>
            <a:pPr lvl="1"/>
            <a:endParaRPr lang="en-US" altLang="en-US" dirty="0"/>
          </a:p>
        </p:txBody>
      </p:sp>
      <p:graphicFrame>
        <p:nvGraphicFramePr>
          <p:cNvPr id="57348" name="Object 381"/>
          <p:cNvGraphicFramePr>
            <a:graphicFrameLocks noChangeAspect="1"/>
          </p:cNvGraphicFramePr>
          <p:nvPr>
            <p:extLst>
              <p:ext uri="{D42A27DB-BD31-4B8C-83A1-F6EECF244321}">
                <p14:modId xmlns:p14="http://schemas.microsoft.com/office/powerpoint/2010/main" val="65709313"/>
              </p:ext>
            </p:extLst>
          </p:nvPr>
        </p:nvGraphicFramePr>
        <p:xfrm>
          <a:off x="2073275" y="3848100"/>
          <a:ext cx="4997450" cy="874712"/>
        </p:xfrm>
        <a:graphic>
          <a:graphicData uri="http://schemas.openxmlformats.org/presentationml/2006/ole">
            <mc:AlternateContent xmlns:mc="http://schemas.openxmlformats.org/markup-compatibility/2006">
              <mc:Choice xmlns:v="urn:schemas-microsoft-com:vml" Requires="v">
                <p:oleObj spid="_x0000_s129058" name="Equation" r:id="rId4" imgW="2031840" imgH="355320" progId="Equation.3">
                  <p:embed/>
                </p:oleObj>
              </mc:Choice>
              <mc:Fallback>
                <p:oleObj name="Equation" r:id="rId4" imgW="2031840" imgH="355320" progId="Equation.3">
                  <p:embed/>
                  <p:pic>
                    <p:nvPicPr>
                      <p:cNvPr id="57348" name="Object 381"/>
                      <p:cNvPicPr>
                        <a:picLocks noChangeAspect="1" noChangeArrowheads="1"/>
                      </p:cNvPicPr>
                      <p:nvPr/>
                    </p:nvPicPr>
                    <p:blipFill>
                      <a:blip r:embed="rId5"/>
                      <a:srcRect/>
                      <a:stretch>
                        <a:fillRect/>
                      </a:stretch>
                    </p:blipFill>
                    <p:spPr bwMode="auto">
                      <a:xfrm>
                        <a:off x="2073275" y="3848100"/>
                        <a:ext cx="4997450" cy="87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3" name="Object 3"/>
          <p:cNvGraphicFramePr>
            <a:graphicFrameLocks noChangeAspect="1"/>
          </p:cNvGraphicFramePr>
          <p:nvPr>
            <p:extLst>
              <p:ext uri="{D42A27DB-BD31-4B8C-83A1-F6EECF244321}">
                <p14:modId xmlns:p14="http://schemas.microsoft.com/office/powerpoint/2010/main" val="1168392587"/>
              </p:ext>
            </p:extLst>
          </p:nvPr>
        </p:nvGraphicFramePr>
        <p:xfrm>
          <a:off x="2187575" y="1527912"/>
          <a:ext cx="4997450" cy="874713"/>
        </p:xfrm>
        <a:graphic>
          <a:graphicData uri="http://schemas.openxmlformats.org/presentationml/2006/ole">
            <mc:AlternateContent xmlns:mc="http://schemas.openxmlformats.org/markup-compatibility/2006">
              <mc:Choice xmlns:v="urn:schemas-microsoft-com:vml" Requires="v">
                <p:oleObj spid="_x0000_s129059" name="Equation" r:id="rId6" imgW="2031840" imgH="355320" progId="Equation.3">
                  <p:embed/>
                </p:oleObj>
              </mc:Choice>
              <mc:Fallback>
                <p:oleObj name="Equation" r:id="rId6" imgW="2031840" imgH="355320" progId="Equation.3">
                  <p:embed/>
                  <p:pic>
                    <p:nvPicPr>
                      <p:cNvPr id="57353" name="Object 3"/>
                      <p:cNvPicPr>
                        <a:picLocks noChangeAspect="1" noChangeArrowheads="1"/>
                      </p:cNvPicPr>
                      <p:nvPr/>
                    </p:nvPicPr>
                    <p:blipFill>
                      <a:blip r:embed="rId7"/>
                      <a:srcRect/>
                      <a:stretch>
                        <a:fillRect/>
                      </a:stretch>
                    </p:blipFill>
                    <p:spPr bwMode="auto">
                      <a:xfrm>
                        <a:off x="2187575" y="1527912"/>
                        <a:ext cx="499745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p:nvPr/>
        </p:nvSpPr>
        <p:spPr>
          <a:xfrm>
            <a:off x="685800" y="5716386"/>
            <a:ext cx="8001000" cy="707886"/>
          </a:xfrm>
          <a:prstGeom prst="rect">
            <a:avLst/>
          </a:prstGeom>
        </p:spPr>
        <p:txBody>
          <a:bodyPr wrap="square">
            <a:spAutoFit/>
          </a:bodyPr>
          <a:lstStyle/>
          <a:p>
            <a:pPr algn="ctr"/>
            <a:r>
              <a:rPr lang="en-US" sz="2000" dirty="0">
                <a:latin typeface="Courier"/>
              </a:rPr>
              <a:t>conv2(</a:t>
            </a:r>
            <a:r>
              <a:rPr lang="en-US" sz="2000" dirty="0" err="1">
                <a:latin typeface="Courier"/>
              </a:rPr>
              <a:t>I,f</a:t>
            </a:r>
            <a:r>
              <a:rPr lang="en-US" sz="2000" dirty="0">
                <a:latin typeface="Courier"/>
              </a:rPr>
              <a:t>)</a:t>
            </a:r>
            <a:r>
              <a:rPr lang="en-US" sz="2000" dirty="0"/>
              <a:t>is the same as </a:t>
            </a:r>
            <a:r>
              <a:rPr lang="en-US" sz="2000" dirty="0">
                <a:latin typeface="Courier"/>
              </a:rPr>
              <a:t>filter2(rot90(f,2),I)</a:t>
            </a:r>
          </a:p>
          <a:p>
            <a:pPr algn="ctr"/>
            <a:r>
              <a:rPr lang="en-US" sz="2000" dirty="0">
                <a:latin typeface="+mn-lt"/>
              </a:rPr>
              <a:t>Correlation and convolution are identical when the filter is symmetric.</a:t>
            </a:r>
          </a:p>
        </p:txBody>
      </p:sp>
      <p:sp>
        <p:nvSpPr>
          <p:cNvPr id="12" name="Rectangle 11"/>
          <p:cNvSpPr/>
          <p:nvPr/>
        </p:nvSpPr>
        <p:spPr>
          <a:xfrm>
            <a:off x="8276856" y="6573913"/>
            <a:ext cx="900118" cy="276999"/>
          </a:xfrm>
          <a:prstGeom prst="rect">
            <a:avLst/>
          </a:prstGeom>
        </p:spPr>
        <p:txBody>
          <a:bodyPr wrap="none">
            <a:spAutoFit/>
          </a:bodyPr>
          <a:lstStyle/>
          <a:p>
            <a:r>
              <a:rPr lang="en-US" sz="1200" dirty="0">
                <a:latin typeface="+mn-lt"/>
              </a:rPr>
              <a:t>James Hays</a:t>
            </a:r>
          </a:p>
        </p:txBody>
      </p:sp>
      <p:sp>
        <p:nvSpPr>
          <p:cNvPr id="2" name="Rectangle 1">
            <a:extLst>
              <a:ext uri="{FF2B5EF4-FFF2-40B4-BE49-F238E27FC236}">
                <a16:creationId xmlns="" xmlns:a16="http://schemas.microsoft.com/office/drawing/2014/main" id="{98A76FD7-AEA8-4A36-9BCE-DF2428B39512}"/>
              </a:ext>
            </a:extLst>
          </p:cNvPr>
          <p:cNvSpPr/>
          <p:nvPr/>
        </p:nvSpPr>
        <p:spPr>
          <a:xfrm>
            <a:off x="1600200" y="2430726"/>
            <a:ext cx="7239000" cy="369332"/>
          </a:xfrm>
          <a:prstGeom prst="rect">
            <a:avLst/>
          </a:prstGeom>
        </p:spPr>
        <p:txBody>
          <a:bodyPr wrap="square">
            <a:spAutoFit/>
          </a:bodyPr>
          <a:lstStyle/>
          <a:p>
            <a:pPr lvl="1"/>
            <a:r>
              <a:rPr lang="en-US" altLang="en-US" dirty="0">
                <a:latin typeface="Courier" pitchFamily="49" charset="0"/>
              </a:rPr>
              <a:t>h=filter2(</a:t>
            </a:r>
            <a:r>
              <a:rPr lang="en-US" altLang="en-US" dirty="0" err="1">
                <a:latin typeface="Courier" pitchFamily="49" charset="0"/>
              </a:rPr>
              <a:t>f,I</a:t>
            </a:r>
            <a:r>
              <a:rPr lang="en-US" altLang="en-US" dirty="0">
                <a:latin typeface="Courier" pitchFamily="49" charset="0"/>
              </a:rPr>
              <a:t>); </a:t>
            </a:r>
            <a:r>
              <a:rPr lang="en-US" altLang="en-US" sz="1400" dirty="0"/>
              <a:t>or</a:t>
            </a:r>
            <a:r>
              <a:rPr lang="en-US" altLang="en-US" dirty="0">
                <a:latin typeface="Courier" pitchFamily="49" charset="0"/>
              </a:rPr>
              <a:t> h=</a:t>
            </a:r>
            <a:r>
              <a:rPr lang="en-US" altLang="en-US" dirty="0" err="1">
                <a:latin typeface="Courier" pitchFamily="49" charset="0"/>
              </a:rPr>
              <a:t>imfilter</a:t>
            </a:r>
            <a:r>
              <a:rPr lang="en-US" altLang="en-US" dirty="0">
                <a:latin typeface="Courier" pitchFamily="49" charset="0"/>
              </a:rPr>
              <a:t>(</a:t>
            </a:r>
            <a:r>
              <a:rPr lang="en-US" altLang="en-US" dirty="0" err="1">
                <a:latin typeface="Courier" pitchFamily="49" charset="0"/>
              </a:rPr>
              <a:t>I,f</a:t>
            </a:r>
            <a:r>
              <a:rPr lang="en-US" altLang="en-US" dirty="0">
                <a:latin typeface="Courier" pitchFamily="49" charset="0"/>
              </a:rPr>
              <a:t>);</a:t>
            </a:r>
          </a:p>
        </p:txBody>
      </p:sp>
      <p:sp>
        <p:nvSpPr>
          <p:cNvPr id="4" name="Rectangle 3">
            <a:extLst>
              <a:ext uri="{FF2B5EF4-FFF2-40B4-BE49-F238E27FC236}">
                <a16:creationId xmlns="" xmlns:a16="http://schemas.microsoft.com/office/drawing/2014/main" id="{F3500A89-CE98-47CA-A70F-E0EE451844AA}"/>
              </a:ext>
            </a:extLst>
          </p:cNvPr>
          <p:cNvSpPr/>
          <p:nvPr/>
        </p:nvSpPr>
        <p:spPr>
          <a:xfrm>
            <a:off x="1391322" y="4868041"/>
            <a:ext cx="7362456" cy="369332"/>
          </a:xfrm>
          <a:prstGeom prst="rect">
            <a:avLst/>
          </a:prstGeom>
        </p:spPr>
        <p:txBody>
          <a:bodyPr wrap="square">
            <a:spAutoFit/>
          </a:bodyPr>
          <a:lstStyle/>
          <a:p>
            <a:pPr lvl="1"/>
            <a:r>
              <a:rPr lang="en-US" altLang="en-US" dirty="0">
                <a:latin typeface="Courier" pitchFamily="49" charset="0"/>
              </a:rPr>
              <a:t>h=conv2(</a:t>
            </a:r>
            <a:r>
              <a:rPr lang="en-US" altLang="en-US" dirty="0" err="1">
                <a:latin typeface="Courier" pitchFamily="49" charset="0"/>
              </a:rPr>
              <a:t>f,I</a:t>
            </a:r>
            <a:r>
              <a:rPr lang="en-US" altLang="en-US" dirty="0">
                <a:latin typeface="Courier" pitchFamily="49" charset="0"/>
              </a:rPr>
              <a:t>); or h=</a:t>
            </a:r>
            <a:r>
              <a:rPr lang="en-US" altLang="en-US" dirty="0" err="1">
                <a:latin typeface="Courier" pitchFamily="49" charset="0"/>
              </a:rPr>
              <a:t>imfilter</a:t>
            </a:r>
            <a:r>
              <a:rPr lang="en-US" altLang="en-US" dirty="0">
                <a:latin typeface="Courier" pitchFamily="49" charset="0"/>
              </a:rPr>
              <a:t>(</a:t>
            </a:r>
            <a:r>
              <a:rPr lang="en-US" altLang="en-US" dirty="0" err="1">
                <a:latin typeface="Courier" pitchFamily="49" charset="0"/>
              </a:rPr>
              <a:t>I,f,’conv</a:t>
            </a:r>
            <a:r>
              <a:rPr lang="en-US" altLang="en-US" dirty="0">
                <a:latin typeface="Courier" pitchFamily="49" charset="0"/>
              </a:rPr>
              <a:t>’);</a:t>
            </a:r>
          </a:p>
        </p:txBody>
      </p:sp>
    </p:spTree>
    <p:extLst>
      <p:ext uri="{BB962C8B-B14F-4D97-AF65-F5344CB8AC3E}">
        <p14:creationId xmlns:p14="http://schemas.microsoft.com/office/powerpoint/2010/main" val="1891827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Key properties of linear filters</a:t>
            </a:r>
          </a:p>
        </p:txBody>
      </p:sp>
      <p:sp>
        <p:nvSpPr>
          <p:cNvPr id="834563" name="Rectangle 3"/>
          <p:cNvSpPr>
            <a:spLocks noGrp="1" noChangeArrowheads="1"/>
          </p:cNvSpPr>
          <p:nvPr>
            <p:ph type="body" idx="1"/>
          </p:nvPr>
        </p:nvSpPr>
        <p:spPr>
          <a:xfrm>
            <a:off x="762000" y="914400"/>
            <a:ext cx="8153400" cy="5791200"/>
          </a:xfrm>
        </p:spPr>
        <p:txBody>
          <a:bodyPr>
            <a:normAutofit lnSpcReduction="10000"/>
          </a:bodyPr>
          <a:lstStyle/>
          <a:p>
            <a:pPr marL="0">
              <a:buFont typeface="Arial" panose="020B0604020202020204" pitchFamily="34" charset="0"/>
              <a:buNone/>
              <a:defRPr/>
            </a:pPr>
            <a:endParaRPr lang="en-US" b="1" dirty="0"/>
          </a:p>
          <a:p>
            <a:pPr marL="0">
              <a:buFont typeface="Arial" panose="020B0604020202020204" pitchFamily="34" charset="0"/>
              <a:buNone/>
              <a:defRPr/>
            </a:pPr>
            <a:r>
              <a:rPr lang="en-US" b="1" dirty="0"/>
              <a:t>Linearity:</a:t>
            </a:r>
            <a:r>
              <a:rPr lang="en-US" dirty="0"/>
              <a:t> </a:t>
            </a:r>
          </a:p>
          <a:p>
            <a:pPr marL="0">
              <a:buFont typeface="Arial" panose="020B0604020202020204" pitchFamily="34" charset="0"/>
              <a:buNone/>
              <a:defRPr/>
            </a:pPr>
            <a:r>
              <a:rPr lang="en-US" sz="2400" dirty="0" err="1">
                <a:latin typeface="Courier New" pitchFamily="49" charset="0"/>
                <a:cs typeface="Courier New" pitchFamily="49" charset="0"/>
              </a:rPr>
              <a:t>imfilter</a:t>
            </a:r>
            <a:r>
              <a:rPr lang="en-US" sz="2400" dirty="0">
                <a:latin typeface="Courier New" pitchFamily="49" charset="0"/>
                <a:cs typeface="Courier New" pitchFamily="49" charset="0"/>
              </a:rPr>
              <a:t>(I, f</a:t>
            </a:r>
            <a:r>
              <a:rPr lang="en-US" sz="2400" baseline="-25000" dirty="0">
                <a:latin typeface="Courier New" pitchFamily="49" charset="0"/>
                <a:cs typeface="Courier New" pitchFamily="49" charset="0"/>
              </a:rPr>
              <a:t>1</a:t>
            </a:r>
            <a:r>
              <a:rPr lang="en-US" sz="2400" dirty="0">
                <a:latin typeface="Courier New" pitchFamily="49" charset="0"/>
                <a:cs typeface="Courier New" pitchFamily="49" charset="0"/>
              </a:rPr>
              <a:t> + f</a:t>
            </a:r>
            <a:r>
              <a:rPr lang="en-US" sz="2400" baseline="-25000" dirty="0">
                <a:latin typeface="Courier New" pitchFamily="49" charset="0"/>
                <a:cs typeface="Courier New" pitchFamily="49" charset="0"/>
              </a:rPr>
              <a:t>2</a:t>
            </a:r>
            <a:r>
              <a:rPr lang="en-US" sz="2400" dirty="0">
                <a:latin typeface="Courier New" pitchFamily="49" charset="0"/>
                <a:cs typeface="Courier New" pitchFamily="49" charset="0"/>
              </a:rPr>
              <a:t>) = </a:t>
            </a:r>
          </a:p>
          <a:p>
            <a:pPr marL="0">
              <a:buFont typeface="Arial" panose="020B0604020202020204" pitchFamily="34" charset="0"/>
              <a:buNone/>
              <a:defRPr/>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imfilter</a:t>
            </a:r>
            <a:r>
              <a:rPr lang="en-US" sz="2400" dirty="0">
                <a:latin typeface="Courier New" pitchFamily="49" charset="0"/>
                <a:cs typeface="Courier New" pitchFamily="49" charset="0"/>
              </a:rPr>
              <a:t>(I,f</a:t>
            </a:r>
            <a:r>
              <a:rPr lang="en-US" sz="2400" baseline="-25000" dirty="0">
                <a:latin typeface="Courier New" pitchFamily="49" charset="0"/>
                <a:cs typeface="Courier New" pitchFamily="49" charset="0"/>
              </a:rPr>
              <a:t>1</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imfilter</a:t>
            </a:r>
            <a:r>
              <a:rPr lang="en-US" sz="2400" dirty="0">
                <a:latin typeface="Courier New" pitchFamily="49" charset="0"/>
                <a:cs typeface="Courier New" pitchFamily="49" charset="0"/>
              </a:rPr>
              <a:t>(I,f</a:t>
            </a:r>
            <a:r>
              <a:rPr lang="en-US" sz="2400" baseline="-25000" dirty="0">
                <a:latin typeface="Courier New" pitchFamily="49" charset="0"/>
                <a:cs typeface="Courier New" pitchFamily="49" charset="0"/>
              </a:rPr>
              <a:t>2</a:t>
            </a:r>
            <a:r>
              <a:rPr lang="en-US" sz="2400" dirty="0">
                <a:latin typeface="Courier New" pitchFamily="49" charset="0"/>
                <a:cs typeface="Courier New" pitchFamily="49" charset="0"/>
              </a:rPr>
              <a:t>)</a:t>
            </a:r>
            <a:endParaRPr lang="en-US" sz="3600" dirty="0">
              <a:latin typeface="Courier New" pitchFamily="49" charset="0"/>
              <a:cs typeface="Courier New" pitchFamily="49" charset="0"/>
            </a:endParaRPr>
          </a:p>
          <a:p>
            <a:pPr marL="0">
              <a:buFont typeface="Arial" panose="020B0604020202020204" pitchFamily="34" charset="0"/>
              <a:buNone/>
              <a:defRPr/>
            </a:pPr>
            <a:endParaRPr lang="en-US" b="1" dirty="0"/>
          </a:p>
          <a:p>
            <a:pPr marL="0">
              <a:buFont typeface="Arial" panose="020B0604020202020204" pitchFamily="34" charset="0"/>
              <a:buNone/>
              <a:defRPr/>
            </a:pPr>
            <a:r>
              <a:rPr lang="en-US" b="1" dirty="0"/>
              <a:t>Shift invariance:</a:t>
            </a:r>
            <a:r>
              <a:rPr lang="en-US" dirty="0"/>
              <a:t> </a:t>
            </a:r>
            <a:br>
              <a:rPr lang="en-US" dirty="0"/>
            </a:br>
            <a:r>
              <a:rPr lang="en-US" dirty="0"/>
              <a:t>Same behavior regardless of pixel location</a:t>
            </a:r>
          </a:p>
          <a:p>
            <a:pPr marL="0">
              <a:buFont typeface="Arial" panose="020B0604020202020204" pitchFamily="34" charset="0"/>
              <a:buNone/>
              <a:defRPr/>
            </a:pPr>
            <a:r>
              <a:rPr lang="en-US" sz="2400" dirty="0" err="1">
                <a:latin typeface="Courier New" pitchFamily="49" charset="0"/>
                <a:cs typeface="Courier New" pitchFamily="49" charset="0"/>
              </a:rPr>
              <a:t>imfilter</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I,shift</a:t>
            </a:r>
            <a:r>
              <a:rPr lang="en-US" sz="2400" dirty="0">
                <a:latin typeface="Courier New" pitchFamily="49" charset="0"/>
                <a:cs typeface="Courier New" pitchFamily="49" charset="0"/>
              </a:rPr>
              <a:t>(f)) = shift(</a:t>
            </a:r>
            <a:r>
              <a:rPr lang="en-US" sz="2400" dirty="0" err="1">
                <a:latin typeface="Courier New" pitchFamily="49" charset="0"/>
                <a:cs typeface="Courier New" pitchFamily="49" charset="0"/>
              </a:rPr>
              <a:t>imfilter</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I,f</a:t>
            </a:r>
            <a:r>
              <a:rPr lang="en-US" sz="2400" dirty="0">
                <a:latin typeface="Courier New" pitchFamily="49" charset="0"/>
                <a:cs typeface="Courier New" pitchFamily="49" charset="0"/>
              </a:rPr>
              <a:t>))</a:t>
            </a:r>
          </a:p>
          <a:p>
            <a:pPr marL="0">
              <a:buFont typeface="Arial" panose="020B0604020202020204" pitchFamily="34" charset="0"/>
              <a:buNone/>
              <a:defRPr/>
            </a:pPr>
            <a:endParaRPr lang="en-US" dirty="0"/>
          </a:p>
          <a:p>
            <a:pPr marL="0">
              <a:buFont typeface="Arial" panose="020B0604020202020204" pitchFamily="34" charset="0"/>
              <a:buNone/>
              <a:defRPr/>
            </a:pPr>
            <a:r>
              <a:rPr lang="en-US" dirty="0"/>
              <a:t>Any linear, shift-invariant operator can be represented as a convolution.</a:t>
            </a:r>
          </a:p>
          <a:p>
            <a:pPr>
              <a:buFontTx/>
              <a:buChar char="•"/>
              <a:defRPr/>
            </a:pPr>
            <a:endParaRPr lang="en-US" dirty="0"/>
          </a:p>
        </p:txBody>
      </p:sp>
      <p:sp>
        <p:nvSpPr>
          <p:cNvPr id="58372" name="TextBox 3"/>
          <p:cNvSpPr txBox="1">
            <a:spLocks noChangeArrowheads="1"/>
          </p:cNvSpPr>
          <p:nvPr/>
        </p:nvSpPr>
        <p:spPr bwMode="auto">
          <a:xfrm>
            <a:off x="7356475" y="6550025"/>
            <a:ext cx="1787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S. Lazebnik</a:t>
            </a:r>
          </a:p>
        </p:txBody>
      </p:sp>
    </p:spTree>
    <p:extLst>
      <p:ext uri="{BB962C8B-B14F-4D97-AF65-F5344CB8AC3E}">
        <p14:creationId xmlns:p14="http://schemas.microsoft.com/office/powerpoint/2010/main" val="3193500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45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456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45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456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456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45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a:t>Convolution properties</a:t>
            </a:r>
          </a:p>
        </p:txBody>
      </p:sp>
      <p:sp>
        <p:nvSpPr>
          <p:cNvPr id="1057795" name="Rectangle 3"/>
          <p:cNvSpPr>
            <a:spLocks noGrp="1" noChangeArrowheads="1"/>
          </p:cNvSpPr>
          <p:nvPr>
            <p:ph type="body" idx="1"/>
          </p:nvPr>
        </p:nvSpPr>
        <p:spPr>
          <a:xfrm>
            <a:off x="228600" y="914400"/>
            <a:ext cx="8915400" cy="5715000"/>
          </a:xfrm>
        </p:spPr>
        <p:txBody>
          <a:bodyPr>
            <a:normAutofit/>
          </a:bodyPr>
          <a:lstStyle/>
          <a:p>
            <a:pPr marL="0" indent="0">
              <a:buNone/>
              <a:defRPr/>
            </a:pPr>
            <a:r>
              <a:rPr lang="en-US" sz="2800" dirty="0"/>
              <a:t>Commutative: </a:t>
            </a:r>
            <a:r>
              <a:rPr lang="en-US" sz="2800" i="1" dirty="0"/>
              <a:t>a</a:t>
            </a:r>
            <a:r>
              <a:rPr lang="en-US" sz="2800" dirty="0"/>
              <a:t> * </a:t>
            </a:r>
            <a:r>
              <a:rPr lang="en-US" sz="2800" i="1" dirty="0"/>
              <a:t>b</a:t>
            </a:r>
            <a:r>
              <a:rPr lang="en-US" sz="2800" dirty="0"/>
              <a:t> = </a:t>
            </a:r>
            <a:r>
              <a:rPr lang="en-US" sz="2800" i="1" dirty="0"/>
              <a:t>b</a:t>
            </a:r>
            <a:r>
              <a:rPr lang="en-US" sz="2800" dirty="0"/>
              <a:t> * </a:t>
            </a:r>
            <a:r>
              <a:rPr lang="en-US" sz="2800" i="1" dirty="0"/>
              <a:t>a</a:t>
            </a:r>
          </a:p>
          <a:p>
            <a:pPr lvl="1">
              <a:defRPr/>
            </a:pPr>
            <a:r>
              <a:rPr lang="en-US" sz="2400" dirty="0"/>
              <a:t>Conceptually no difference between filter and signal</a:t>
            </a:r>
          </a:p>
          <a:p>
            <a:pPr lvl="1">
              <a:defRPr/>
            </a:pPr>
            <a:r>
              <a:rPr lang="en-US" sz="2400" dirty="0"/>
              <a:t>But particular filtering implementations might break this equality, e.g., image edges</a:t>
            </a:r>
          </a:p>
          <a:p>
            <a:pPr>
              <a:buFontTx/>
              <a:buChar char="•"/>
              <a:defRPr/>
            </a:pPr>
            <a:endParaRPr lang="en-US" sz="2800" dirty="0"/>
          </a:p>
          <a:p>
            <a:pPr marL="0" indent="0">
              <a:buNone/>
              <a:defRPr/>
            </a:pPr>
            <a:r>
              <a:rPr lang="en-US" sz="2800" dirty="0"/>
              <a:t>Associative: </a:t>
            </a:r>
            <a:r>
              <a:rPr lang="en-US" sz="2800" i="1" dirty="0"/>
              <a:t>a</a:t>
            </a:r>
            <a:r>
              <a:rPr lang="en-US" sz="2800" dirty="0"/>
              <a:t> * (</a:t>
            </a:r>
            <a:r>
              <a:rPr lang="en-US" sz="2800" i="1" dirty="0"/>
              <a:t>b</a:t>
            </a:r>
            <a:r>
              <a:rPr lang="en-US" sz="2800" dirty="0"/>
              <a:t> * </a:t>
            </a:r>
            <a:r>
              <a:rPr lang="en-US" sz="2800" i="1" dirty="0"/>
              <a:t>c</a:t>
            </a:r>
            <a:r>
              <a:rPr lang="en-US" sz="2800" dirty="0"/>
              <a:t>) = (</a:t>
            </a:r>
            <a:r>
              <a:rPr lang="en-US" sz="2800" i="1" dirty="0"/>
              <a:t>a</a:t>
            </a:r>
            <a:r>
              <a:rPr lang="en-US" sz="2800" dirty="0"/>
              <a:t> * </a:t>
            </a:r>
            <a:r>
              <a:rPr lang="en-US" sz="2800" i="1" dirty="0"/>
              <a:t>b</a:t>
            </a:r>
            <a:r>
              <a:rPr lang="en-US" sz="2800" dirty="0"/>
              <a:t>) * </a:t>
            </a:r>
            <a:r>
              <a:rPr lang="en-US" sz="2800" i="1" dirty="0"/>
              <a:t>c</a:t>
            </a:r>
          </a:p>
          <a:p>
            <a:pPr lvl="1">
              <a:defRPr/>
            </a:pPr>
            <a:r>
              <a:rPr lang="en-US" sz="2400" dirty="0"/>
              <a:t>Often apply several filters one after another: (((</a:t>
            </a:r>
            <a:r>
              <a:rPr lang="en-US" sz="2400" i="1" dirty="0"/>
              <a:t>a</a:t>
            </a:r>
            <a:r>
              <a:rPr lang="en-US" sz="2400" dirty="0"/>
              <a:t> * </a:t>
            </a:r>
            <a:r>
              <a:rPr lang="en-US" sz="2400" i="1" dirty="0"/>
              <a:t>b</a:t>
            </a:r>
            <a:r>
              <a:rPr lang="en-US" sz="2400" baseline="-25000" dirty="0"/>
              <a:t>1</a:t>
            </a:r>
            <a:r>
              <a:rPr lang="en-US" sz="2400" dirty="0"/>
              <a:t>) * </a:t>
            </a:r>
            <a:r>
              <a:rPr lang="en-US" sz="2400" i="1" dirty="0"/>
              <a:t>b</a:t>
            </a:r>
            <a:r>
              <a:rPr lang="en-US" sz="2400" baseline="-25000" dirty="0"/>
              <a:t>2</a:t>
            </a:r>
            <a:r>
              <a:rPr lang="en-US" sz="2400" dirty="0"/>
              <a:t>) * </a:t>
            </a:r>
            <a:r>
              <a:rPr lang="en-US" sz="2400" i="1" dirty="0"/>
              <a:t>b</a:t>
            </a:r>
            <a:r>
              <a:rPr lang="en-US" sz="2400" baseline="-25000" dirty="0"/>
              <a:t>3</a:t>
            </a:r>
            <a:r>
              <a:rPr lang="en-US" sz="2400" dirty="0"/>
              <a:t>)</a:t>
            </a:r>
          </a:p>
          <a:p>
            <a:pPr lvl="1">
              <a:defRPr/>
            </a:pPr>
            <a:r>
              <a:rPr lang="en-US" sz="2400" dirty="0"/>
              <a:t>This is equivalent to applying one filter: a * (</a:t>
            </a:r>
            <a:r>
              <a:rPr lang="en-US" sz="2400" i="1" dirty="0"/>
              <a:t>b</a:t>
            </a:r>
            <a:r>
              <a:rPr lang="en-US" sz="2400" baseline="-25000" dirty="0"/>
              <a:t>1</a:t>
            </a:r>
            <a:r>
              <a:rPr lang="en-US" sz="2400" dirty="0"/>
              <a:t> * </a:t>
            </a:r>
            <a:r>
              <a:rPr lang="en-US" sz="2400" i="1" dirty="0"/>
              <a:t>b</a:t>
            </a:r>
            <a:r>
              <a:rPr lang="en-US" sz="2400" baseline="-25000" dirty="0"/>
              <a:t>2</a:t>
            </a:r>
            <a:r>
              <a:rPr lang="en-US" sz="2400" dirty="0"/>
              <a:t> * </a:t>
            </a:r>
            <a:r>
              <a:rPr lang="en-US" sz="2400" i="1" dirty="0"/>
              <a:t>b</a:t>
            </a:r>
            <a:r>
              <a:rPr lang="en-US" sz="2400" baseline="-25000" dirty="0"/>
              <a:t>3</a:t>
            </a:r>
            <a:r>
              <a:rPr lang="en-US" sz="2400" dirty="0"/>
              <a:t>)</a:t>
            </a:r>
          </a:p>
        </p:txBody>
      </p:sp>
      <p:sp>
        <p:nvSpPr>
          <p:cNvPr id="59396" name="TextBox 3"/>
          <p:cNvSpPr txBox="1">
            <a:spLocks noChangeArrowheads="1"/>
          </p:cNvSpPr>
          <p:nvPr/>
        </p:nvSpPr>
        <p:spPr bwMode="auto">
          <a:xfrm>
            <a:off x="7356475" y="6550025"/>
            <a:ext cx="1787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S. Lazebnik</a:t>
            </a:r>
          </a:p>
        </p:txBody>
      </p:sp>
    </p:spTree>
    <p:extLst>
      <p:ext uri="{BB962C8B-B14F-4D97-AF65-F5344CB8AC3E}">
        <p14:creationId xmlns:p14="http://schemas.microsoft.com/office/powerpoint/2010/main" val="3205536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7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7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a:t>Convolution properties</a:t>
            </a:r>
          </a:p>
        </p:txBody>
      </p:sp>
      <p:sp>
        <p:nvSpPr>
          <p:cNvPr id="1057795" name="Rectangle 3"/>
          <p:cNvSpPr>
            <a:spLocks noGrp="1" noChangeArrowheads="1"/>
          </p:cNvSpPr>
          <p:nvPr>
            <p:ph type="body" idx="1"/>
          </p:nvPr>
        </p:nvSpPr>
        <p:spPr>
          <a:xfrm>
            <a:off x="228600" y="914400"/>
            <a:ext cx="8915400" cy="5715000"/>
          </a:xfrm>
        </p:spPr>
        <p:txBody>
          <a:bodyPr>
            <a:normAutofit/>
          </a:bodyPr>
          <a:lstStyle/>
          <a:p>
            <a:pPr marL="0" indent="0">
              <a:buNone/>
              <a:defRPr/>
            </a:pPr>
            <a:r>
              <a:rPr lang="en-US" sz="2800" dirty="0"/>
              <a:t>Commutative: </a:t>
            </a:r>
            <a:r>
              <a:rPr lang="en-US" sz="2800" i="1" dirty="0"/>
              <a:t>a</a:t>
            </a:r>
            <a:r>
              <a:rPr lang="en-US" sz="2800" dirty="0"/>
              <a:t> * </a:t>
            </a:r>
            <a:r>
              <a:rPr lang="en-US" sz="2800" i="1" dirty="0"/>
              <a:t>b</a:t>
            </a:r>
            <a:r>
              <a:rPr lang="en-US" sz="2800" dirty="0"/>
              <a:t> = </a:t>
            </a:r>
            <a:r>
              <a:rPr lang="en-US" sz="2800" i="1" dirty="0"/>
              <a:t>b</a:t>
            </a:r>
            <a:r>
              <a:rPr lang="en-US" sz="2800" dirty="0"/>
              <a:t> * </a:t>
            </a:r>
            <a:r>
              <a:rPr lang="en-US" sz="2800" i="1" dirty="0"/>
              <a:t>a</a:t>
            </a:r>
          </a:p>
          <a:p>
            <a:pPr lvl="1">
              <a:defRPr/>
            </a:pPr>
            <a:r>
              <a:rPr lang="en-US" sz="2400" dirty="0"/>
              <a:t>Conceptually no difference between filter and signal</a:t>
            </a:r>
          </a:p>
          <a:p>
            <a:pPr lvl="1">
              <a:defRPr/>
            </a:pPr>
            <a:r>
              <a:rPr lang="en-US" sz="2400" dirty="0"/>
              <a:t>But particular filtering implementations might break this equality, e.g., image edges</a:t>
            </a:r>
          </a:p>
          <a:p>
            <a:pPr>
              <a:buFontTx/>
              <a:buChar char="•"/>
              <a:defRPr/>
            </a:pPr>
            <a:endParaRPr lang="en-US" sz="2800" dirty="0"/>
          </a:p>
          <a:p>
            <a:pPr marL="0" indent="0">
              <a:buNone/>
              <a:defRPr/>
            </a:pPr>
            <a:r>
              <a:rPr lang="en-US" sz="2800" dirty="0"/>
              <a:t>Associative: </a:t>
            </a:r>
            <a:r>
              <a:rPr lang="en-US" sz="2800" i="1" dirty="0"/>
              <a:t>a</a:t>
            </a:r>
            <a:r>
              <a:rPr lang="en-US" sz="2800" dirty="0"/>
              <a:t> * (</a:t>
            </a:r>
            <a:r>
              <a:rPr lang="en-US" sz="2800" i="1" dirty="0"/>
              <a:t>b</a:t>
            </a:r>
            <a:r>
              <a:rPr lang="en-US" sz="2800" dirty="0"/>
              <a:t> * </a:t>
            </a:r>
            <a:r>
              <a:rPr lang="en-US" sz="2800" i="1" dirty="0"/>
              <a:t>c</a:t>
            </a:r>
            <a:r>
              <a:rPr lang="en-US" sz="2800" dirty="0"/>
              <a:t>) = (</a:t>
            </a:r>
            <a:r>
              <a:rPr lang="en-US" sz="2800" i="1" dirty="0"/>
              <a:t>a</a:t>
            </a:r>
            <a:r>
              <a:rPr lang="en-US" sz="2800" dirty="0"/>
              <a:t> * </a:t>
            </a:r>
            <a:r>
              <a:rPr lang="en-US" sz="2800" i="1" dirty="0"/>
              <a:t>b</a:t>
            </a:r>
            <a:r>
              <a:rPr lang="en-US" sz="2800" dirty="0"/>
              <a:t>) * </a:t>
            </a:r>
            <a:r>
              <a:rPr lang="en-US" sz="2800" i="1" dirty="0"/>
              <a:t>c</a:t>
            </a:r>
          </a:p>
          <a:p>
            <a:pPr lvl="1">
              <a:defRPr/>
            </a:pPr>
            <a:r>
              <a:rPr lang="en-US" sz="2400" dirty="0"/>
              <a:t>Often apply several filters one after another: (((</a:t>
            </a:r>
            <a:r>
              <a:rPr lang="en-US" sz="2400" i="1" dirty="0"/>
              <a:t>a</a:t>
            </a:r>
            <a:r>
              <a:rPr lang="en-US" sz="2400" dirty="0"/>
              <a:t> * </a:t>
            </a:r>
            <a:r>
              <a:rPr lang="en-US" sz="2400" i="1" dirty="0"/>
              <a:t>b</a:t>
            </a:r>
            <a:r>
              <a:rPr lang="en-US" sz="2400" baseline="-25000" dirty="0"/>
              <a:t>1</a:t>
            </a:r>
            <a:r>
              <a:rPr lang="en-US" sz="2400" dirty="0"/>
              <a:t>) * </a:t>
            </a:r>
            <a:r>
              <a:rPr lang="en-US" sz="2400" i="1" dirty="0"/>
              <a:t>b</a:t>
            </a:r>
            <a:r>
              <a:rPr lang="en-US" sz="2400" baseline="-25000" dirty="0"/>
              <a:t>2</a:t>
            </a:r>
            <a:r>
              <a:rPr lang="en-US" sz="2400" dirty="0"/>
              <a:t>) * </a:t>
            </a:r>
            <a:r>
              <a:rPr lang="en-US" sz="2400" i="1" dirty="0"/>
              <a:t>b</a:t>
            </a:r>
            <a:r>
              <a:rPr lang="en-US" sz="2400" baseline="-25000" dirty="0"/>
              <a:t>3</a:t>
            </a:r>
            <a:r>
              <a:rPr lang="en-US" sz="2400" dirty="0"/>
              <a:t>)</a:t>
            </a:r>
          </a:p>
          <a:p>
            <a:pPr lvl="1">
              <a:defRPr/>
            </a:pPr>
            <a:r>
              <a:rPr lang="en-US" sz="2400" dirty="0"/>
              <a:t>This is equivalent to applying one filter: a * (</a:t>
            </a:r>
            <a:r>
              <a:rPr lang="en-US" sz="2400" i="1" dirty="0"/>
              <a:t>b</a:t>
            </a:r>
            <a:r>
              <a:rPr lang="en-US" sz="2400" baseline="-25000" dirty="0"/>
              <a:t>1</a:t>
            </a:r>
            <a:r>
              <a:rPr lang="en-US" sz="2400" dirty="0"/>
              <a:t> * </a:t>
            </a:r>
            <a:r>
              <a:rPr lang="en-US" sz="2400" i="1" dirty="0"/>
              <a:t>b</a:t>
            </a:r>
            <a:r>
              <a:rPr lang="en-US" sz="2400" baseline="-25000" dirty="0"/>
              <a:t>2</a:t>
            </a:r>
            <a:r>
              <a:rPr lang="en-US" sz="2400" dirty="0"/>
              <a:t> * </a:t>
            </a:r>
            <a:r>
              <a:rPr lang="en-US" sz="2400" i="1" dirty="0"/>
              <a:t>b</a:t>
            </a:r>
            <a:r>
              <a:rPr lang="en-US" sz="2400" baseline="-25000" dirty="0"/>
              <a:t>3</a:t>
            </a:r>
            <a:r>
              <a:rPr lang="en-US" sz="2400" dirty="0"/>
              <a:t>)</a:t>
            </a:r>
          </a:p>
          <a:p>
            <a:pPr lvl="1">
              <a:defRPr/>
            </a:pPr>
            <a:r>
              <a:rPr lang="en-US" sz="2400" dirty="0"/>
              <a:t>Correlation is _not_ associative (rotation effect)</a:t>
            </a:r>
          </a:p>
          <a:p>
            <a:pPr lvl="1">
              <a:defRPr/>
            </a:pPr>
            <a:r>
              <a:rPr lang="en-US" sz="2400" dirty="0"/>
              <a:t>Why important?</a:t>
            </a:r>
          </a:p>
        </p:txBody>
      </p:sp>
      <p:sp>
        <p:nvSpPr>
          <p:cNvPr id="59396" name="TextBox 3"/>
          <p:cNvSpPr txBox="1">
            <a:spLocks noChangeArrowheads="1"/>
          </p:cNvSpPr>
          <p:nvPr/>
        </p:nvSpPr>
        <p:spPr bwMode="auto">
          <a:xfrm>
            <a:off x="7356475" y="6550025"/>
            <a:ext cx="1787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S. Lazebnik</a:t>
            </a:r>
          </a:p>
        </p:txBody>
      </p:sp>
    </p:spTree>
    <p:extLst>
      <p:ext uri="{BB962C8B-B14F-4D97-AF65-F5344CB8AC3E}">
        <p14:creationId xmlns:p14="http://schemas.microsoft.com/office/powerpoint/2010/main" val="2434911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7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77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77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7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a:t>Convolution properties</a:t>
            </a:r>
          </a:p>
        </p:txBody>
      </p:sp>
      <p:sp>
        <p:nvSpPr>
          <p:cNvPr id="1057795" name="Rectangle 3"/>
          <p:cNvSpPr>
            <a:spLocks noGrp="1" noChangeArrowheads="1"/>
          </p:cNvSpPr>
          <p:nvPr>
            <p:ph type="body" idx="1"/>
          </p:nvPr>
        </p:nvSpPr>
        <p:spPr>
          <a:xfrm>
            <a:off x="228600" y="914400"/>
            <a:ext cx="8915400" cy="5715000"/>
          </a:xfrm>
        </p:spPr>
        <p:txBody>
          <a:bodyPr>
            <a:normAutofit fontScale="85000" lnSpcReduction="20000"/>
          </a:bodyPr>
          <a:lstStyle/>
          <a:p>
            <a:pPr>
              <a:buFontTx/>
              <a:buChar char="•"/>
              <a:defRPr/>
            </a:pPr>
            <a:r>
              <a:rPr lang="en-US" sz="2800" dirty="0"/>
              <a:t>Commutative: </a:t>
            </a:r>
            <a:r>
              <a:rPr lang="en-US" sz="2800" i="1" dirty="0"/>
              <a:t>a</a:t>
            </a:r>
            <a:r>
              <a:rPr lang="en-US" sz="2800" dirty="0"/>
              <a:t> * </a:t>
            </a:r>
            <a:r>
              <a:rPr lang="en-US" sz="2800" i="1" dirty="0"/>
              <a:t>b</a:t>
            </a:r>
            <a:r>
              <a:rPr lang="en-US" sz="2800" dirty="0"/>
              <a:t> = </a:t>
            </a:r>
            <a:r>
              <a:rPr lang="en-US" sz="2800" i="1" dirty="0"/>
              <a:t>b</a:t>
            </a:r>
            <a:r>
              <a:rPr lang="en-US" sz="2800" dirty="0"/>
              <a:t> * </a:t>
            </a:r>
            <a:r>
              <a:rPr lang="en-US" sz="2800" i="1" dirty="0"/>
              <a:t>a</a:t>
            </a:r>
          </a:p>
          <a:p>
            <a:pPr lvl="1">
              <a:defRPr/>
            </a:pPr>
            <a:r>
              <a:rPr lang="en-US" sz="2400" dirty="0"/>
              <a:t>Conceptually no difference between filter and signal</a:t>
            </a:r>
          </a:p>
          <a:p>
            <a:pPr lvl="1">
              <a:defRPr/>
            </a:pPr>
            <a:r>
              <a:rPr lang="en-US" sz="2400"/>
              <a:t>But particular filtering implementations might break this equality, </a:t>
            </a:r>
            <a:br>
              <a:rPr lang="en-US" sz="2400"/>
            </a:br>
            <a:r>
              <a:rPr lang="en-US" sz="2400"/>
              <a:t>e.g., image edges</a:t>
            </a:r>
          </a:p>
          <a:p>
            <a:pPr>
              <a:buFontTx/>
              <a:buChar char="•"/>
              <a:defRPr/>
            </a:pPr>
            <a:endParaRPr lang="en-US" sz="2800" dirty="0"/>
          </a:p>
          <a:p>
            <a:pPr>
              <a:buFontTx/>
              <a:buChar char="•"/>
              <a:defRPr/>
            </a:pPr>
            <a:r>
              <a:rPr lang="en-US" sz="2800" dirty="0"/>
              <a:t>Associative: </a:t>
            </a:r>
            <a:r>
              <a:rPr lang="en-US" sz="2800" i="1" dirty="0"/>
              <a:t>a</a:t>
            </a:r>
            <a:r>
              <a:rPr lang="en-US" sz="2800" dirty="0"/>
              <a:t> * (</a:t>
            </a:r>
            <a:r>
              <a:rPr lang="en-US" sz="2800" i="1" dirty="0"/>
              <a:t>b</a:t>
            </a:r>
            <a:r>
              <a:rPr lang="en-US" sz="2800" dirty="0"/>
              <a:t> * </a:t>
            </a:r>
            <a:r>
              <a:rPr lang="en-US" sz="2800" i="1" dirty="0"/>
              <a:t>c</a:t>
            </a:r>
            <a:r>
              <a:rPr lang="en-US" sz="2800" dirty="0"/>
              <a:t>) = (</a:t>
            </a:r>
            <a:r>
              <a:rPr lang="en-US" sz="2800" i="1" dirty="0"/>
              <a:t>a</a:t>
            </a:r>
            <a:r>
              <a:rPr lang="en-US" sz="2800" dirty="0"/>
              <a:t> * </a:t>
            </a:r>
            <a:r>
              <a:rPr lang="en-US" sz="2800" i="1" dirty="0"/>
              <a:t>b</a:t>
            </a:r>
            <a:r>
              <a:rPr lang="en-US" sz="2800" dirty="0"/>
              <a:t>) * </a:t>
            </a:r>
            <a:r>
              <a:rPr lang="en-US" sz="2800" i="1" dirty="0"/>
              <a:t>c</a:t>
            </a:r>
          </a:p>
          <a:p>
            <a:pPr lvl="1">
              <a:defRPr/>
            </a:pPr>
            <a:r>
              <a:rPr lang="en-US" sz="2400" dirty="0"/>
              <a:t>Often apply several filters one after another: (((</a:t>
            </a:r>
            <a:r>
              <a:rPr lang="en-US" sz="2400" i="1" dirty="0"/>
              <a:t>a</a:t>
            </a:r>
            <a:r>
              <a:rPr lang="en-US" sz="2400" dirty="0"/>
              <a:t> * </a:t>
            </a:r>
            <a:r>
              <a:rPr lang="en-US" sz="2400" i="1" dirty="0"/>
              <a:t>b</a:t>
            </a:r>
            <a:r>
              <a:rPr lang="en-US" sz="2400" baseline="-25000" dirty="0"/>
              <a:t>1</a:t>
            </a:r>
            <a:r>
              <a:rPr lang="en-US" sz="2400" dirty="0"/>
              <a:t>) * </a:t>
            </a:r>
            <a:r>
              <a:rPr lang="en-US" sz="2400" i="1" dirty="0"/>
              <a:t>b</a:t>
            </a:r>
            <a:r>
              <a:rPr lang="en-US" sz="2400" baseline="-25000" dirty="0"/>
              <a:t>2</a:t>
            </a:r>
            <a:r>
              <a:rPr lang="en-US" sz="2400" dirty="0"/>
              <a:t>) * </a:t>
            </a:r>
            <a:r>
              <a:rPr lang="en-US" sz="2400" i="1" dirty="0"/>
              <a:t>b</a:t>
            </a:r>
            <a:r>
              <a:rPr lang="en-US" sz="2400" baseline="-25000" dirty="0"/>
              <a:t>3</a:t>
            </a:r>
            <a:r>
              <a:rPr lang="en-US" sz="2400" dirty="0"/>
              <a:t>)</a:t>
            </a:r>
          </a:p>
          <a:p>
            <a:pPr lvl="1">
              <a:defRPr/>
            </a:pPr>
            <a:r>
              <a:rPr lang="en-US" sz="2400" dirty="0"/>
              <a:t>This is equivalent to applying one filter: a * (</a:t>
            </a:r>
            <a:r>
              <a:rPr lang="en-US" sz="2400" i="1" dirty="0"/>
              <a:t>b</a:t>
            </a:r>
            <a:r>
              <a:rPr lang="en-US" sz="2400" baseline="-25000" dirty="0"/>
              <a:t>1</a:t>
            </a:r>
            <a:r>
              <a:rPr lang="en-US" sz="2400" dirty="0"/>
              <a:t> * </a:t>
            </a:r>
            <a:r>
              <a:rPr lang="en-US" sz="2400" i="1" dirty="0"/>
              <a:t>b</a:t>
            </a:r>
            <a:r>
              <a:rPr lang="en-US" sz="2400" baseline="-25000" dirty="0"/>
              <a:t>2</a:t>
            </a:r>
            <a:r>
              <a:rPr lang="en-US" sz="2400" dirty="0"/>
              <a:t> * </a:t>
            </a:r>
            <a:r>
              <a:rPr lang="en-US" sz="2400" i="1" dirty="0"/>
              <a:t>b</a:t>
            </a:r>
            <a:r>
              <a:rPr lang="en-US" sz="2400" baseline="-25000" dirty="0"/>
              <a:t>3</a:t>
            </a:r>
            <a:r>
              <a:rPr lang="en-US" sz="2400" dirty="0"/>
              <a:t>)</a:t>
            </a:r>
          </a:p>
          <a:p>
            <a:pPr lvl="1">
              <a:defRPr/>
            </a:pPr>
            <a:r>
              <a:rPr lang="en-US" sz="2400" dirty="0"/>
              <a:t>Correlation is _not_ associative (rotation effect)</a:t>
            </a:r>
          </a:p>
          <a:p>
            <a:pPr lvl="1">
              <a:defRPr/>
            </a:pPr>
            <a:r>
              <a:rPr lang="en-US" sz="2400" dirty="0"/>
              <a:t>Why important?</a:t>
            </a:r>
          </a:p>
          <a:p>
            <a:pPr>
              <a:buFontTx/>
              <a:buChar char="•"/>
              <a:defRPr/>
            </a:pPr>
            <a:endParaRPr lang="en-US" sz="2800" dirty="0"/>
          </a:p>
          <a:p>
            <a:pPr>
              <a:buFontTx/>
              <a:buChar char="•"/>
              <a:defRPr/>
            </a:pPr>
            <a:r>
              <a:rPr lang="en-US" sz="2800" dirty="0"/>
              <a:t>Distributes over addition: </a:t>
            </a:r>
            <a:r>
              <a:rPr lang="en-US" sz="2800" i="1" dirty="0"/>
              <a:t>a</a:t>
            </a:r>
            <a:r>
              <a:rPr lang="en-US" sz="2800" dirty="0"/>
              <a:t> * (</a:t>
            </a:r>
            <a:r>
              <a:rPr lang="en-US" sz="2800" i="1" dirty="0"/>
              <a:t>b</a:t>
            </a:r>
            <a:r>
              <a:rPr lang="en-US" sz="2800" dirty="0"/>
              <a:t> + </a:t>
            </a:r>
            <a:r>
              <a:rPr lang="en-US" sz="2800" i="1" dirty="0"/>
              <a:t>c</a:t>
            </a:r>
            <a:r>
              <a:rPr lang="en-US" sz="2800" dirty="0"/>
              <a:t>) = (</a:t>
            </a:r>
            <a:r>
              <a:rPr lang="en-US" sz="2800" i="1" dirty="0"/>
              <a:t>a</a:t>
            </a:r>
            <a:r>
              <a:rPr lang="en-US" sz="2800" dirty="0"/>
              <a:t> * </a:t>
            </a:r>
            <a:r>
              <a:rPr lang="en-US" sz="2800" i="1" dirty="0"/>
              <a:t>b</a:t>
            </a:r>
            <a:r>
              <a:rPr lang="en-US" sz="2800" dirty="0"/>
              <a:t>) + (</a:t>
            </a:r>
            <a:r>
              <a:rPr lang="en-US" sz="2800" i="1" dirty="0"/>
              <a:t>a</a:t>
            </a:r>
            <a:r>
              <a:rPr lang="en-US" sz="2800" dirty="0"/>
              <a:t> * </a:t>
            </a:r>
            <a:r>
              <a:rPr lang="en-US" sz="2800" i="1" dirty="0"/>
              <a:t>c</a:t>
            </a:r>
            <a:r>
              <a:rPr lang="en-US" sz="2800" dirty="0"/>
              <a:t>)</a:t>
            </a:r>
          </a:p>
          <a:p>
            <a:pPr>
              <a:buFontTx/>
              <a:buChar char="•"/>
              <a:defRPr/>
            </a:pPr>
            <a:endParaRPr lang="en-US" sz="2800" dirty="0"/>
          </a:p>
          <a:p>
            <a:pPr>
              <a:buFontTx/>
              <a:buChar char="•"/>
              <a:defRPr/>
            </a:pPr>
            <a:r>
              <a:rPr lang="en-US" sz="2800" dirty="0"/>
              <a:t>Scalars factor out: </a:t>
            </a:r>
            <a:r>
              <a:rPr lang="en-US" sz="2800" i="1" dirty="0"/>
              <a:t>ka * b = a * kb = k </a:t>
            </a:r>
            <a:r>
              <a:rPr lang="en-US" sz="2800" dirty="0"/>
              <a:t>(</a:t>
            </a:r>
            <a:r>
              <a:rPr lang="en-US" sz="2800" i="1" dirty="0"/>
              <a:t>a</a:t>
            </a:r>
            <a:r>
              <a:rPr lang="en-US" sz="2800" dirty="0"/>
              <a:t> * </a:t>
            </a:r>
            <a:r>
              <a:rPr lang="en-US" sz="2800" i="1" dirty="0"/>
              <a:t>b</a:t>
            </a:r>
            <a:r>
              <a:rPr lang="en-US" sz="2800" dirty="0"/>
              <a:t>)</a:t>
            </a:r>
          </a:p>
          <a:p>
            <a:pPr>
              <a:buFontTx/>
              <a:buChar char="•"/>
              <a:defRPr/>
            </a:pPr>
            <a:endParaRPr lang="en-US" sz="2800" dirty="0"/>
          </a:p>
          <a:p>
            <a:pPr>
              <a:buFontTx/>
              <a:buChar char="•"/>
              <a:defRPr/>
            </a:pPr>
            <a:r>
              <a:rPr lang="en-US" sz="2800" dirty="0"/>
              <a:t>Identity: unit impulse </a:t>
            </a:r>
            <a:r>
              <a:rPr lang="en-US" sz="2800" i="1" dirty="0"/>
              <a:t>e</a:t>
            </a:r>
            <a:r>
              <a:rPr lang="en-US" sz="2800" dirty="0"/>
              <a:t> = [0, 0, 1, 0, 0], </a:t>
            </a:r>
            <a:r>
              <a:rPr lang="en-US" sz="2800" i="1" dirty="0"/>
              <a:t>a</a:t>
            </a:r>
            <a:r>
              <a:rPr lang="en-US" sz="2800" dirty="0"/>
              <a:t> * </a:t>
            </a:r>
            <a:r>
              <a:rPr lang="en-US" sz="2800" i="1" dirty="0"/>
              <a:t>e</a:t>
            </a:r>
            <a:r>
              <a:rPr lang="en-US" sz="2800" dirty="0"/>
              <a:t> = </a:t>
            </a:r>
            <a:r>
              <a:rPr lang="en-US" sz="2800" i="1" dirty="0"/>
              <a:t>a</a:t>
            </a:r>
          </a:p>
          <a:p>
            <a:pPr lvl="1">
              <a:buFontTx/>
              <a:buNone/>
              <a:defRPr/>
            </a:pPr>
            <a:endParaRPr lang="en-US" sz="2400" dirty="0"/>
          </a:p>
        </p:txBody>
      </p:sp>
      <p:sp>
        <p:nvSpPr>
          <p:cNvPr id="59396" name="TextBox 3"/>
          <p:cNvSpPr txBox="1">
            <a:spLocks noChangeArrowheads="1"/>
          </p:cNvSpPr>
          <p:nvPr/>
        </p:nvSpPr>
        <p:spPr bwMode="auto">
          <a:xfrm>
            <a:off x="7356475" y="6550025"/>
            <a:ext cx="1787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S. Lazebnik</a:t>
            </a:r>
          </a:p>
        </p:txBody>
      </p:sp>
    </p:spTree>
    <p:extLst>
      <p:ext uri="{BB962C8B-B14F-4D97-AF65-F5344CB8AC3E}">
        <p14:creationId xmlns:p14="http://schemas.microsoft.com/office/powerpoint/2010/main" val="1075083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779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77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7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7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779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57795">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7795">
                                            <p:txEl>
                                              <p:pRg st="12" end="1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5779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52400" y="871725"/>
            <a:ext cx="8839200" cy="423675"/>
          </a:xfrm>
        </p:spPr>
        <p:txBody>
          <a:bodyPr/>
          <a:lstStyle/>
          <a:p>
            <a:pPr eaLnBrk="1" hangingPunct="1">
              <a:lnSpc>
                <a:spcPct val="80000"/>
              </a:lnSpc>
            </a:pPr>
            <a:r>
              <a:rPr lang="en-US" altLang="en-US" sz="2000" dirty="0"/>
              <a:t>Weight contributions of neighboring pixels by nearness</a:t>
            </a:r>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buFont typeface="Arial" panose="020B0604020202020204" pitchFamily="34" charset="0"/>
              <a:buNone/>
            </a:pPr>
            <a:endParaRPr lang="en-US" altLang="en-US" sz="2000" dirty="0"/>
          </a:p>
          <a:p>
            <a:pPr eaLnBrk="1" hangingPunct="1">
              <a:lnSpc>
                <a:spcPct val="80000"/>
              </a:lnSpc>
              <a:buFontTx/>
              <a:buNone/>
            </a:pPr>
            <a:endParaRPr lang="en-US" altLang="en-US" sz="2000" dirty="0"/>
          </a:p>
          <a:p>
            <a:pPr eaLnBrk="1" hangingPunct="1">
              <a:lnSpc>
                <a:spcPct val="80000"/>
              </a:lnSpc>
              <a:buFontTx/>
              <a:buNone/>
            </a:pPr>
            <a:endParaRPr lang="en-US" altLang="en-US" sz="2000" dirty="0">
              <a:latin typeface="Courier New" panose="02070309020205020404" pitchFamily="49" charset="0"/>
            </a:endParaRPr>
          </a:p>
        </p:txBody>
      </p:sp>
      <p:pic>
        <p:nvPicPr>
          <p:cNvPr id="60419" name="Picture 4" descr="realgaussian"/>
          <p:cNvPicPr>
            <a:picLocks noChangeAspect="1" noChangeArrowheads="1"/>
          </p:cNvPicPr>
          <p:nvPr/>
        </p:nvPicPr>
        <p:blipFill>
          <a:blip r:embed="rId4">
            <a:extLst>
              <a:ext uri="{28A0092B-C50C-407E-A947-70E740481C1C}">
                <a14:useLocalDpi xmlns:a14="http://schemas.microsoft.com/office/drawing/2010/main" val="0"/>
              </a:ext>
            </a:extLst>
          </a:blip>
          <a:srcRect l="3360" t="15573" b="4480"/>
          <a:stretch>
            <a:fillRect/>
          </a:stretch>
        </p:blipFill>
        <p:spPr bwMode="auto">
          <a:xfrm>
            <a:off x="26988" y="1405125"/>
            <a:ext cx="5032376"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776" y="479145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6" descr="txp_fig"/>
          <p:cNvPicPr>
            <a:picLocks noChangeAspect="1" noChangeArrowheads="1"/>
          </p:cNvPicPr>
          <p:nvPr>
            <p:custDataLst>
              <p:tags r:id="rId1"/>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66722" y="4850517"/>
            <a:ext cx="327580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7"/>
          <p:cNvSpPr txBox="1">
            <a:spLocks noChangeArrowheads="1"/>
          </p:cNvSpPr>
          <p:nvPr/>
        </p:nvSpPr>
        <p:spPr bwMode="auto">
          <a:xfrm>
            <a:off x="5437188" y="2343150"/>
            <a:ext cx="347821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prstClr val="black"/>
                </a:solidFill>
                <a:latin typeface="Tahoma" panose="020B0604030504040204" pitchFamily="34" charset="0"/>
              </a:rPr>
              <a:t>0.003   0.013   0.022   0.013   0.003</a:t>
            </a:r>
          </a:p>
          <a:p>
            <a:pPr eaLnBrk="1" hangingPunct="1"/>
            <a:r>
              <a:rPr lang="en-US" altLang="en-US" sz="1600" dirty="0">
                <a:solidFill>
                  <a:prstClr val="black"/>
                </a:solidFill>
                <a:latin typeface="Tahoma" panose="020B0604030504040204" pitchFamily="34" charset="0"/>
              </a:rPr>
              <a:t>0.013   0.059   0.097   0.059   0.013</a:t>
            </a:r>
          </a:p>
          <a:p>
            <a:pPr eaLnBrk="1" hangingPunct="1"/>
            <a:r>
              <a:rPr lang="en-US" altLang="en-US" sz="1600" dirty="0">
                <a:solidFill>
                  <a:prstClr val="black"/>
                </a:solidFill>
                <a:latin typeface="Tahoma" panose="020B0604030504040204" pitchFamily="34" charset="0"/>
              </a:rPr>
              <a:t>0.022   0.097   0.159   0.097   0.022</a:t>
            </a:r>
          </a:p>
          <a:p>
            <a:pPr eaLnBrk="1" hangingPunct="1"/>
            <a:r>
              <a:rPr lang="en-US" altLang="en-US" sz="1600" dirty="0">
                <a:solidFill>
                  <a:prstClr val="black"/>
                </a:solidFill>
                <a:latin typeface="Tahoma" panose="020B0604030504040204" pitchFamily="34" charset="0"/>
              </a:rPr>
              <a:t>0.013   0.059   0.097   0.059   0.013</a:t>
            </a:r>
          </a:p>
          <a:p>
            <a:pPr eaLnBrk="1" hangingPunct="1"/>
            <a:r>
              <a:rPr lang="en-US" altLang="en-US" sz="1600" dirty="0">
                <a:solidFill>
                  <a:prstClr val="black"/>
                </a:solidFill>
                <a:latin typeface="Tahoma" panose="020B0604030504040204" pitchFamily="34" charset="0"/>
              </a:rPr>
              <a:t>0.003   0.013   0.022   0.013   0.003</a:t>
            </a:r>
          </a:p>
        </p:txBody>
      </p:sp>
      <p:sp>
        <p:nvSpPr>
          <p:cNvPr id="60423" name="Text Box 8"/>
          <p:cNvSpPr txBox="1">
            <a:spLocks noChangeArrowheads="1"/>
          </p:cNvSpPr>
          <p:nvPr/>
        </p:nvSpPr>
        <p:spPr bwMode="auto">
          <a:xfrm>
            <a:off x="6591300" y="3900488"/>
            <a:ext cx="1404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prstClr val="black"/>
                </a:solidFill>
                <a:latin typeface="Tahoma" panose="020B0604030504040204" pitchFamily="34" charset="0"/>
                <a:sym typeface="Symbol" panose="05050102010706020507" pitchFamily="18" charset="2"/>
              </a:rPr>
              <a:t>5 x 5,  = 1</a:t>
            </a:r>
            <a:endParaRPr lang="en-US" altLang="en-US">
              <a:solidFill>
                <a:prstClr val="black"/>
              </a:solidFill>
              <a:latin typeface="Tahoma" panose="020B0604030504040204" pitchFamily="34" charset="0"/>
            </a:endParaRPr>
          </a:p>
        </p:txBody>
      </p:sp>
      <p:sp>
        <p:nvSpPr>
          <p:cNvPr id="60424" name="Rectangle 9"/>
          <p:cNvSpPr>
            <a:spLocks noChangeArrowheads="1"/>
          </p:cNvSpPr>
          <p:nvPr/>
        </p:nvSpPr>
        <p:spPr bwMode="auto">
          <a:xfrm>
            <a:off x="5410200" y="2057400"/>
            <a:ext cx="35052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sp>
        <p:nvSpPr>
          <p:cNvPr id="50185" name="Text Box 10"/>
          <p:cNvSpPr txBox="1">
            <a:spLocks noChangeArrowheads="1"/>
          </p:cNvSpPr>
          <p:nvPr/>
        </p:nvSpPr>
        <p:spPr bwMode="auto">
          <a:xfrm>
            <a:off x="6280150" y="6488113"/>
            <a:ext cx="2863850" cy="369887"/>
          </a:xfrm>
          <a:prstGeom prst="rect">
            <a:avLst/>
          </a:prstGeom>
          <a:noFill/>
          <a:ln w="9525">
            <a:noFill/>
            <a:miter lim="800000"/>
            <a:headEnd/>
            <a:tailEnd/>
          </a:ln>
        </p:spPr>
        <p:txBody>
          <a:bodyPr wrap="none">
            <a:spAutoFit/>
          </a:bodyPr>
          <a:lstStyle/>
          <a:p>
            <a:pPr eaLnBrk="0" hangingPunct="0">
              <a:defRPr/>
            </a:pPr>
            <a:r>
              <a:rPr lang="en-US" sz="1400" dirty="0">
                <a:solidFill>
                  <a:prstClr val="white">
                    <a:lumMod val="50000"/>
                  </a:prstClr>
                </a:solidFill>
                <a:latin typeface="Times" pitchFamily="18" charset="0"/>
                <a:cs typeface="Arial" panose="020B0604020202020204" pitchFamily="34" charset="0"/>
              </a:rPr>
              <a:t>Slide credit: Christopher Rasmussen</a:t>
            </a:r>
            <a:r>
              <a:rPr lang="en-US" dirty="0">
                <a:solidFill>
                  <a:prstClr val="white">
                    <a:lumMod val="50000"/>
                  </a:prstClr>
                </a:solidFill>
                <a:latin typeface="Times" pitchFamily="18" charset="0"/>
                <a:cs typeface="Arial" panose="020B0604020202020204" pitchFamily="34" charset="0"/>
              </a:rPr>
              <a:t> </a:t>
            </a:r>
          </a:p>
        </p:txBody>
      </p:sp>
      <p:sp>
        <p:nvSpPr>
          <p:cNvPr id="11" name="Rectangle 16"/>
          <p:cNvSpPr txBox="1">
            <a:spLocks noChangeArrowheads="1"/>
          </p:cNvSpPr>
          <p:nvPr/>
        </p:nvSpPr>
        <p:spPr>
          <a:xfrm>
            <a:off x="457200" y="0"/>
            <a:ext cx="8229600" cy="1143000"/>
          </a:xfrm>
          <a:prstGeom prst="rect">
            <a:avLst/>
          </a:prstGeom>
          <a:noFill/>
        </p:spPr>
        <p:txBody>
          <a:bodyPr/>
          <a:lstStyle/>
          <a:p>
            <a:pPr>
              <a:defRPr/>
            </a:pPr>
            <a:r>
              <a:rPr lang="en-US" sz="3600" dirty="0">
                <a:solidFill>
                  <a:prstClr val="black"/>
                </a:solidFill>
                <a:latin typeface="Calibri"/>
                <a:cs typeface="Arial" panose="020B0604020202020204" pitchFamily="34" charset="0"/>
              </a:rPr>
              <a:t>Important filter: Gaussian</a:t>
            </a:r>
          </a:p>
        </p:txBody>
      </p:sp>
      <p:sp>
        <p:nvSpPr>
          <p:cNvPr id="2" name="TextBox 1"/>
          <p:cNvSpPr txBox="1"/>
          <p:nvPr/>
        </p:nvSpPr>
        <p:spPr>
          <a:xfrm>
            <a:off x="914400" y="3962400"/>
            <a:ext cx="457200" cy="369332"/>
          </a:xfrm>
          <a:prstGeom prst="rect">
            <a:avLst/>
          </a:prstGeom>
          <a:noFill/>
        </p:spPr>
        <p:txBody>
          <a:bodyPr wrap="square" rtlCol="0">
            <a:spAutoFit/>
          </a:bodyPr>
          <a:lstStyle/>
          <a:p>
            <a:r>
              <a:rPr lang="en-US" dirty="0"/>
              <a:t>x</a:t>
            </a:r>
          </a:p>
        </p:txBody>
      </p:sp>
      <p:sp>
        <p:nvSpPr>
          <p:cNvPr id="3" name="TextBox 2"/>
          <p:cNvSpPr txBox="1"/>
          <p:nvPr/>
        </p:nvSpPr>
        <p:spPr>
          <a:xfrm>
            <a:off x="3581400" y="4083844"/>
            <a:ext cx="504824" cy="369332"/>
          </a:xfrm>
          <a:prstGeom prst="rect">
            <a:avLst/>
          </a:prstGeom>
          <a:noFill/>
        </p:spPr>
        <p:txBody>
          <a:bodyPr wrap="square" rtlCol="0">
            <a:spAutoFit/>
          </a:bodyPr>
          <a:lstStyle/>
          <a:p>
            <a:r>
              <a:rPr lang="en-US" dirty="0"/>
              <a:t>y</a:t>
            </a:r>
          </a:p>
        </p:txBody>
      </p:sp>
      <p:sp>
        <p:nvSpPr>
          <p:cNvPr id="13" name="TextBox 12"/>
          <p:cNvSpPr txBox="1"/>
          <p:nvPr/>
        </p:nvSpPr>
        <p:spPr>
          <a:xfrm>
            <a:off x="7030265" y="1688068"/>
            <a:ext cx="457200" cy="369332"/>
          </a:xfrm>
          <a:prstGeom prst="rect">
            <a:avLst/>
          </a:prstGeom>
          <a:noFill/>
        </p:spPr>
        <p:txBody>
          <a:bodyPr wrap="square" rtlCol="0">
            <a:spAutoFit/>
          </a:bodyPr>
          <a:lstStyle/>
          <a:p>
            <a:r>
              <a:rPr lang="en-US" dirty="0"/>
              <a:t>x</a:t>
            </a:r>
          </a:p>
        </p:txBody>
      </p:sp>
      <p:sp>
        <p:nvSpPr>
          <p:cNvPr id="14" name="TextBox 13"/>
          <p:cNvSpPr txBox="1"/>
          <p:nvPr/>
        </p:nvSpPr>
        <p:spPr>
          <a:xfrm>
            <a:off x="5086352" y="2782559"/>
            <a:ext cx="504824"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180641520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8288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362200"/>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62200"/>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Smoothing with Gaussian filter</a:t>
            </a:r>
          </a:p>
        </p:txBody>
      </p:sp>
      <p:sp>
        <p:nvSpPr>
          <p:cNvPr id="6" name="Rectangle 5"/>
          <p:cNvSpPr/>
          <p:nvPr/>
        </p:nvSpPr>
        <p:spPr>
          <a:xfrm>
            <a:off x="8243882" y="0"/>
            <a:ext cx="900118" cy="276999"/>
          </a:xfrm>
          <a:prstGeom prst="rect">
            <a:avLst/>
          </a:prstGeom>
        </p:spPr>
        <p:txBody>
          <a:bodyPr wrap="none">
            <a:spAutoFit/>
          </a:bodyPr>
          <a:lstStyle/>
          <a:p>
            <a:r>
              <a:rPr lang="en-US" sz="1200" dirty="0">
                <a:solidFill>
                  <a:schemeClr val="bg1">
                    <a:lumMod val="50000"/>
                  </a:schemeClr>
                </a:solidFill>
                <a:latin typeface="+mn-lt"/>
              </a:rPr>
              <a:t>James Hays</a:t>
            </a:r>
          </a:p>
        </p:txBody>
      </p:sp>
    </p:spTree>
    <p:extLst>
      <p:ext uri="{BB962C8B-B14F-4D97-AF65-F5344CB8AC3E}">
        <p14:creationId xmlns:p14="http://schemas.microsoft.com/office/powerpoint/2010/main" val="407032872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200"/>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362200"/>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8288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Smoothing with box filter</a:t>
            </a:r>
          </a:p>
        </p:txBody>
      </p:sp>
      <p:sp>
        <p:nvSpPr>
          <p:cNvPr id="7" name="Rectangle 6">
            <a:extLst>
              <a:ext uri="{FF2B5EF4-FFF2-40B4-BE49-F238E27FC236}">
                <a16:creationId xmlns="" xmlns:a16="http://schemas.microsoft.com/office/drawing/2014/main" id="{335748DC-E644-42C3-A9F9-89B69932F667}"/>
              </a:ext>
            </a:extLst>
          </p:cNvPr>
          <p:cNvSpPr/>
          <p:nvPr/>
        </p:nvSpPr>
        <p:spPr>
          <a:xfrm>
            <a:off x="8243882" y="0"/>
            <a:ext cx="900118" cy="276999"/>
          </a:xfrm>
          <a:prstGeom prst="rect">
            <a:avLst/>
          </a:prstGeom>
        </p:spPr>
        <p:txBody>
          <a:bodyPr wrap="none">
            <a:spAutoFit/>
          </a:bodyPr>
          <a:lstStyle/>
          <a:p>
            <a:r>
              <a:rPr lang="en-US" sz="1200" dirty="0">
                <a:solidFill>
                  <a:schemeClr val="bg1">
                    <a:lumMod val="50000"/>
                  </a:schemeClr>
                </a:solidFill>
                <a:latin typeface="+mn-lt"/>
              </a:rPr>
              <a:t>James Hays</a:t>
            </a:r>
          </a:p>
        </p:txBody>
      </p:sp>
    </p:spTree>
    <p:extLst>
      <p:ext uri="{BB962C8B-B14F-4D97-AF65-F5344CB8AC3E}">
        <p14:creationId xmlns:p14="http://schemas.microsoft.com/office/powerpoint/2010/main" val="43815544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Gaussian filters</a:t>
            </a:r>
          </a:p>
        </p:txBody>
      </p:sp>
      <p:sp>
        <p:nvSpPr>
          <p:cNvPr id="1035267" name="Rectangle 3"/>
          <p:cNvSpPr>
            <a:spLocks noGrp="1" noChangeArrowheads="1"/>
          </p:cNvSpPr>
          <p:nvPr>
            <p:ph type="body" idx="1"/>
          </p:nvPr>
        </p:nvSpPr>
        <p:spPr/>
        <p:txBody>
          <a:bodyPr>
            <a:normAutofit fontScale="92500" lnSpcReduction="10000"/>
          </a:bodyPr>
          <a:lstStyle/>
          <a:p>
            <a:pPr>
              <a:buFontTx/>
              <a:buChar char="•"/>
              <a:defRPr/>
            </a:pPr>
            <a:r>
              <a:rPr lang="en-US" dirty="0"/>
              <a:t>Remove “high-frequency” components from the image (low-pass filter)</a:t>
            </a:r>
          </a:p>
          <a:p>
            <a:pPr lvl="1">
              <a:defRPr/>
            </a:pPr>
            <a:r>
              <a:rPr lang="en-US" dirty="0"/>
              <a:t>Images become more smooth</a:t>
            </a:r>
          </a:p>
          <a:p>
            <a:pPr>
              <a:buFontTx/>
              <a:buChar char="•"/>
              <a:defRPr/>
            </a:pPr>
            <a:r>
              <a:rPr lang="en-US" dirty="0"/>
              <a:t>Gaussian convolved with Gaussian…</a:t>
            </a:r>
            <a:br>
              <a:rPr lang="en-US" dirty="0"/>
            </a:br>
            <a:r>
              <a:rPr lang="en-US" dirty="0"/>
              <a:t>					…is another Gaussian</a:t>
            </a:r>
          </a:p>
          <a:p>
            <a:pPr lvl="1">
              <a:buFont typeface="Arial" charset="0"/>
              <a:buChar char="–"/>
              <a:defRPr/>
            </a:pPr>
            <a:r>
              <a:rPr lang="en-US" dirty="0"/>
              <a:t>So can smooth with small-width kernel, repeat, and get same result as larger-width kernel would have</a:t>
            </a:r>
          </a:p>
          <a:p>
            <a:pPr lvl="1">
              <a:buFont typeface="Arial" charset="0"/>
              <a:buChar char="–"/>
              <a:defRPr/>
            </a:pPr>
            <a:r>
              <a:rPr lang="en-US" dirty="0"/>
              <a:t>Convolving two times with Gaussian kernel of width </a:t>
            </a:r>
            <a:r>
              <a:rPr lang="en-US" i="1" dirty="0"/>
              <a:t>σ</a:t>
            </a:r>
            <a:r>
              <a:rPr lang="en-US" dirty="0"/>
              <a:t> is same as convolving once with kernel of width  </a:t>
            </a:r>
            <a:r>
              <a:rPr lang="en-US" i="1" dirty="0"/>
              <a:t>σ</a:t>
            </a:r>
            <a:r>
              <a:rPr lang="en-US" dirty="0"/>
              <a:t>√2 </a:t>
            </a:r>
            <a:endParaRPr lang="en-US" i="1" dirty="0"/>
          </a:p>
          <a:p>
            <a:pPr>
              <a:buFontTx/>
              <a:buChar char="•"/>
              <a:defRPr/>
            </a:pPr>
            <a:r>
              <a:rPr lang="en-US" i="1" dirty="0"/>
              <a:t>Separable </a:t>
            </a:r>
            <a:r>
              <a:rPr lang="en-US" dirty="0"/>
              <a:t>kernel</a:t>
            </a:r>
          </a:p>
          <a:p>
            <a:pPr lvl="1">
              <a:buFont typeface="Arial" charset="0"/>
              <a:buChar char="–"/>
              <a:defRPr/>
            </a:pPr>
            <a:r>
              <a:rPr lang="en-US" dirty="0"/>
              <a:t>Factors into product of two 1D Gaussians</a:t>
            </a:r>
          </a:p>
        </p:txBody>
      </p:sp>
      <p:sp>
        <p:nvSpPr>
          <p:cNvPr id="51204" name="Text Box 5"/>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pPr>
              <a:defRPr/>
            </a:pPr>
            <a:r>
              <a:rPr lang="en-US" sz="1400" dirty="0">
                <a:solidFill>
                  <a:prstClr val="white">
                    <a:lumMod val="50000"/>
                  </a:prstClr>
                </a:solidFill>
                <a:cs typeface="Arial" panose="020B0604020202020204" pitchFamily="34" charset="0"/>
              </a:rPr>
              <a:t>Source: K. </a:t>
            </a:r>
            <a:r>
              <a:rPr lang="en-US" sz="1400" dirty="0" err="1">
                <a:solidFill>
                  <a:prstClr val="white">
                    <a:lumMod val="50000"/>
                  </a:prstClr>
                </a:solidFill>
                <a:cs typeface="Arial" panose="020B0604020202020204" pitchFamily="34" charset="0"/>
              </a:rPr>
              <a:t>Grauman</a:t>
            </a:r>
            <a:endParaRPr lang="en-US" sz="1400" dirty="0">
              <a:solidFill>
                <a:prstClr val="white">
                  <a:lumMod val="50000"/>
                </a:prstClr>
              </a:solidFill>
              <a:cs typeface="Arial" panose="020B0604020202020204" pitchFamily="34" charset="0"/>
            </a:endParaRPr>
          </a:p>
        </p:txBody>
      </p:sp>
    </p:spTree>
    <p:extLst>
      <p:ext uri="{BB962C8B-B14F-4D97-AF65-F5344CB8AC3E}">
        <p14:creationId xmlns:p14="http://schemas.microsoft.com/office/powerpoint/2010/main" val="1115846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5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52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52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52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526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526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6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76200"/>
            <a:ext cx="7772400" cy="762000"/>
          </a:xfrm>
        </p:spPr>
        <p:txBody>
          <a:bodyPr/>
          <a:lstStyle/>
          <a:p>
            <a:r>
              <a:rPr lang="en-US" altLang="en-US"/>
              <a:t>Separability of the Gaussian filter</a:t>
            </a:r>
          </a:p>
        </p:txBody>
      </p:sp>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t="9268"/>
          <a:stretch>
            <a:fillRect/>
          </a:stretch>
        </p:blipFill>
        <p:spPr bwMode="auto">
          <a:xfrm>
            <a:off x="762000" y="1295400"/>
            <a:ext cx="7542213"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5"/>
          <p:cNvSpPr txBox="1">
            <a:spLocks noChangeArrowheads="1"/>
          </p:cNvSpPr>
          <p:nvPr/>
        </p:nvSpPr>
        <p:spPr bwMode="auto">
          <a:xfrm>
            <a:off x="7648575" y="6553200"/>
            <a:ext cx="1495425" cy="304800"/>
          </a:xfrm>
          <a:prstGeom prst="rect">
            <a:avLst/>
          </a:prstGeom>
          <a:noFill/>
          <a:ln w="9525">
            <a:noFill/>
            <a:miter lim="800000"/>
            <a:headEnd/>
            <a:tailEnd/>
          </a:ln>
        </p:spPr>
        <p:txBody>
          <a:bodyPr wrap="none">
            <a:spAutoFit/>
          </a:bodyPr>
          <a:lstStyle/>
          <a:p>
            <a:pPr>
              <a:defRPr/>
            </a:pPr>
            <a:r>
              <a:rPr lang="en-US" sz="1400" dirty="0">
                <a:solidFill>
                  <a:prstClr val="white">
                    <a:lumMod val="50000"/>
                  </a:prstClr>
                </a:solidFill>
                <a:cs typeface="Arial" panose="020B0604020202020204" pitchFamily="34" charset="0"/>
              </a:rPr>
              <a:t>Source: D. Lowe</a:t>
            </a:r>
          </a:p>
        </p:txBody>
      </p:sp>
    </p:spTree>
    <p:extLst>
      <p:ext uri="{BB962C8B-B14F-4D97-AF65-F5344CB8AC3E}">
        <p14:creationId xmlns:p14="http://schemas.microsoft.com/office/powerpoint/2010/main" val="4286105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Image filtering</a:t>
            </a:r>
          </a:p>
        </p:txBody>
      </p:sp>
      <p:sp>
        <p:nvSpPr>
          <p:cNvPr id="3" name="Content Placeholder 2"/>
          <p:cNvSpPr>
            <a:spLocks noGrp="1"/>
          </p:cNvSpPr>
          <p:nvPr>
            <p:ph idx="1"/>
          </p:nvPr>
        </p:nvSpPr>
        <p:spPr>
          <a:xfrm>
            <a:off x="457200" y="990600"/>
            <a:ext cx="8229600" cy="2895600"/>
          </a:xfrm>
        </p:spPr>
        <p:txBody>
          <a:bodyPr>
            <a:normAutofit/>
          </a:bodyPr>
          <a:lstStyle/>
          <a:p>
            <a:r>
              <a:rPr lang="en-US" altLang="en-US" sz="2800" dirty="0"/>
              <a:t>Image filtering: </a:t>
            </a:r>
          </a:p>
          <a:p>
            <a:pPr lvl="1"/>
            <a:r>
              <a:rPr lang="en-US" altLang="en-US" sz="2400" dirty="0"/>
              <a:t>Compute function of local neighborhood at each position</a:t>
            </a:r>
          </a:p>
        </p:txBody>
      </p:sp>
      <p:graphicFrame>
        <p:nvGraphicFramePr>
          <p:cNvPr id="4" name="Object 5"/>
          <p:cNvGraphicFramePr>
            <a:graphicFrameLocks noChangeAspect="1"/>
          </p:cNvGraphicFramePr>
          <p:nvPr/>
        </p:nvGraphicFramePr>
        <p:xfrm>
          <a:off x="2133600" y="2514600"/>
          <a:ext cx="5027613" cy="874713"/>
        </p:xfrm>
        <a:graphic>
          <a:graphicData uri="http://schemas.openxmlformats.org/presentationml/2006/ole">
            <mc:AlternateContent xmlns:mc="http://schemas.openxmlformats.org/markup-compatibility/2006">
              <mc:Choice xmlns:v="urn:schemas-microsoft-com:vml" Requires="v">
                <p:oleObj spid="_x0000_s131088" name="Equation" r:id="rId3" imgW="2044440" imgH="355320" progId="Equation.3">
                  <p:embed/>
                </p:oleObj>
              </mc:Choice>
              <mc:Fallback>
                <p:oleObj name="Equation" r:id="rId3" imgW="2044440" imgH="355320" progId="Equation.3">
                  <p:embed/>
                  <p:pic>
                    <p:nvPicPr>
                      <p:cNvPr id="4" name="Object 5"/>
                      <p:cNvPicPr>
                        <a:picLocks noChangeAspect="1" noChangeArrowheads="1"/>
                      </p:cNvPicPr>
                      <p:nvPr/>
                    </p:nvPicPr>
                    <p:blipFill>
                      <a:blip r:embed="rId4"/>
                      <a:srcRect/>
                      <a:stretch>
                        <a:fillRect/>
                      </a:stretch>
                    </p:blipFill>
                    <p:spPr bwMode="auto">
                      <a:xfrm>
                        <a:off x="2133600" y="2514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5"/>
          <p:cNvSpPr txBox="1">
            <a:spLocks noChangeArrowheads="1"/>
          </p:cNvSpPr>
          <p:nvPr/>
        </p:nvSpPr>
        <p:spPr bwMode="auto">
          <a:xfrm>
            <a:off x="5418118" y="2128929"/>
            <a:ext cx="1149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prstClr val="black"/>
                </a:solidFill>
                <a:latin typeface="Courier"/>
              </a:rPr>
              <a:t>I=image</a:t>
            </a:r>
          </a:p>
        </p:txBody>
      </p:sp>
      <p:sp>
        <p:nvSpPr>
          <p:cNvPr id="6" name="TextBox 6"/>
          <p:cNvSpPr txBox="1">
            <a:spLocks noChangeArrowheads="1"/>
          </p:cNvSpPr>
          <p:nvPr/>
        </p:nvSpPr>
        <p:spPr bwMode="auto">
          <a:xfrm>
            <a:off x="3962400" y="2135747"/>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prstClr val="black"/>
                </a:solidFill>
                <a:latin typeface="Courier"/>
              </a:rPr>
              <a:t>f=filter</a:t>
            </a:r>
          </a:p>
        </p:txBody>
      </p:sp>
      <p:sp>
        <p:nvSpPr>
          <p:cNvPr id="7" name="TextBox 6"/>
          <p:cNvSpPr txBox="1">
            <a:spLocks noChangeArrowheads="1"/>
          </p:cNvSpPr>
          <p:nvPr/>
        </p:nvSpPr>
        <p:spPr bwMode="auto">
          <a:xfrm>
            <a:off x="1981200" y="2128373"/>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prstClr val="black"/>
                </a:solidFill>
                <a:latin typeface="Courier"/>
              </a:rPr>
              <a:t>h=output</a:t>
            </a:r>
          </a:p>
        </p:txBody>
      </p:sp>
      <p:sp>
        <p:nvSpPr>
          <p:cNvPr id="8" name="TextBox 5"/>
          <p:cNvSpPr txBox="1">
            <a:spLocks noChangeArrowheads="1"/>
          </p:cNvSpPr>
          <p:nvPr/>
        </p:nvSpPr>
        <p:spPr bwMode="auto">
          <a:xfrm>
            <a:off x="5638800" y="3402760"/>
            <a:ext cx="1976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prstClr val="black"/>
                </a:solidFill>
                <a:latin typeface="Courier"/>
              </a:rPr>
              <a:t>2d </a:t>
            </a:r>
            <a:r>
              <a:rPr lang="en-US" altLang="en-US" dirty="0" err="1">
                <a:solidFill>
                  <a:prstClr val="black"/>
                </a:solidFill>
                <a:latin typeface="Courier"/>
              </a:rPr>
              <a:t>coords</a:t>
            </a:r>
            <a:r>
              <a:rPr lang="en-US" altLang="en-US" dirty="0">
                <a:solidFill>
                  <a:prstClr val="black"/>
                </a:solidFill>
                <a:latin typeface="Courier"/>
              </a:rPr>
              <a:t>=</a:t>
            </a:r>
            <a:r>
              <a:rPr lang="en-US" altLang="en-US" dirty="0" err="1">
                <a:solidFill>
                  <a:prstClr val="black"/>
                </a:solidFill>
                <a:latin typeface="Courier"/>
              </a:rPr>
              <a:t>m,n</a:t>
            </a:r>
            <a:endParaRPr lang="en-US" altLang="en-US" dirty="0">
              <a:solidFill>
                <a:prstClr val="black"/>
              </a:solidFill>
              <a:latin typeface="Courier"/>
            </a:endParaRPr>
          </a:p>
        </p:txBody>
      </p:sp>
      <p:sp>
        <p:nvSpPr>
          <p:cNvPr id="9" name="TextBox 5"/>
          <p:cNvSpPr txBox="1">
            <a:spLocks noChangeArrowheads="1"/>
          </p:cNvSpPr>
          <p:nvPr/>
        </p:nvSpPr>
        <p:spPr bwMode="auto">
          <a:xfrm>
            <a:off x="3498426" y="3389313"/>
            <a:ext cx="1976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prstClr val="black"/>
                </a:solidFill>
                <a:latin typeface="Courier"/>
              </a:rPr>
              <a:t>2d </a:t>
            </a:r>
            <a:r>
              <a:rPr lang="en-US" altLang="en-US" dirty="0" err="1">
                <a:solidFill>
                  <a:prstClr val="black"/>
                </a:solidFill>
                <a:latin typeface="Courier"/>
              </a:rPr>
              <a:t>coords</a:t>
            </a:r>
            <a:r>
              <a:rPr lang="en-US" altLang="en-US" dirty="0">
                <a:solidFill>
                  <a:prstClr val="black"/>
                </a:solidFill>
                <a:latin typeface="Courier"/>
              </a:rPr>
              <a:t>=</a:t>
            </a:r>
            <a:r>
              <a:rPr lang="en-US" altLang="en-US" dirty="0" err="1">
                <a:solidFill>
                  <a:prstClr val="black"/>
                </a:solidFill>
                <a:latin typeface="Courier"/>
              </a:rPr>
              <a:t>k,l</a:t>
            </a:r>
            <a:endParaRPr lang="en-US" altLang="en-US" dirty="0">
              <a:solidFill>
                <a:prstClr val="black"/>
              </a:solidFill>
              <a:latin typeface="Courier"/>
            </a:endParaRPr>
          </a:p>
        </p:txBody>
      </p:sp>
      <p:sp>
        <p:nvSpPr>
          <p:cNvPr id="20" name="TextBox 19"/>
          <p:cNvSpPr txBox="1"/>
          <p:nvPr/>
        </p:nvSpPr>
        <p:spPr>
          <a:xfrm>
            <a:off x="1985682" y="4114800"/>
            <a:ext cx="1447800" cy="1107996"/>
          </a:xfrm>
          <a:prstGeom prst="rect">
            <a:avLst/>
          </a:prstGeom>
          <a:noFill/>
        </p:spPr>
        <p:txBody>
          <a:bodyPr wrap="square" rtlCol="0">
            <a:spAutoFit/>
          </a:bodyPr>
          <a:lstStyle/>
          <a:p>
            <a:r>
              <a:rPr lang="en-US" sz="6600" dirty="0"/>
              <a:t>[   ]</a:t>
            </a:r>
          </a:p>
        </p:txBody>
      </p:sp>
      <p:sp>
        <p:nvSpPr>
          <p:cNvPr id="22" name="TextBox 21"/>
          <p:cNvSpPr txBox="1"/>
          <p:nvPr/>
        </p:nvSpPr>
        <p:spPr>
          <a:xfrm>
            <a:off x="5418118" y="4114800"/>
            <a:ext cx="1447800" cy="1107996"/>
          </a:xfrm>
          <a:prstGeom prst="rect">
            <a:avLst/>
          </a:prstGeom>
          <a:noFill/>
        </p:spPr>
        <p:txBody>
          <a:bodyPr wrap="square" rtlCol="0">
            <a:spAutoFit/>
          </a:bodyPr>
          <a:lstStyle/>
          <a:p>
            <a:r>
              <a:rPr lang="en-US" sz="6600" dirty="0"/>
              <a:t>[   ]</a:t>
            </a:r>
          </a:p>
        </p:txBody>
      </p:sp>
      <p:sp>
        <p:nvSpPr>
          <p:cNvPr id="23" name="TextBox 22"/>
          <p:cNvSpPr txBox="1"/>
          <p:nvPr/>
        </p:nvSpPr>
        <p:spPr>
          <a:xfrm>
            <a:off x="4191000" y="4255061"/>
            <a:ext cx="946300" cy="400110"/>
          </a:xfrm>
          <a:prstGeom prst="rect">
            <a:avLst/>
          </a:prstGeom>
          <a:noFill/>
        </p:spPr>
        <p:txBody>
          <a:bodyPr wrap="square" rtlCol="0">
            <a:spAutoFit/>
          </a:bodyPr>
          <a:lstStyle/>
          <a:p>
            <a:r>
              <a:rPr lang="en-US" sz="2000" dirty="0"/>
              <a:t>[   ]</a:t>
            </a:r>
          </a:p>
        </p:txBody>
      </p:sp>
    </p:spTree>
    <p:extLst>
      <p:ext uri="{BB962C8B-B14F-4D97-AF65-F5344CB8AC3E}">
        <p14:creationId xmlns:p14="http://schemas.microsoft.com/office/powerpoint/2010/main" val="481935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Separability example</a:t>
            </a:r>
          </a:p>
        </p:txBody>
      </p:sp>
      <p:pic>
        <p:nvPicPr>
          <p:cNvPr id="65539" name="Picture 6" descr="se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950" y="931863"/>
            <a:ext cx="4824413"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2927350" y="3876675"/>
            <a:ext cx="4241800" cy="2590800"/>
            <a:chOff x="1216" y="2442"/>
            <a:chExt cx="2672" cy="1632"/>
          </a:xfrm>
        </p:grpSpPr>
        <p:pic>
          <p:nvPicPr>
            <p:cNvPr id="65549" name="Picture 8" descr="sep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 y="2442"/>
              <a:ext cx="267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0" name="Text Box 5"/>
            <p:cNvSpPr txBox="1">
              <a:spLocks noChangeArrowheads="1"/>
            </p:cNvSpPr>
            <p:nvPr/>
          </p:nvSpPr>
          <p:spPr bwMode="auto">
            <a:xfrm>
              <a:off x="2016" y="268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prstClr val="black"/>
                  </a:solidFill>
                </a:rPr>
                <a:t>*</a:t>
              </a:r>
            </a:p>
          </p:txBody>
        </p:sp>
        <p:sp>
          <p:nvSpPr>
            <p:cNvPr id="65551" name="Text Box 9"/>
            <p:cNvSpPr txBox="1">
              <a:spLocks noChangeArrowheads="1"/>
            </p:cNvSpPr>
            <p:nvPr/>
          </p:nvSpPr>
          <p:spPr bwMode="auto">
            <a:xfrm>
              <a:off x="2016" y="3504"/>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prstClr val="black"/>
                  </a:solidFill>
                </a:rPr>
                <a:t>*</a:t>
              </a:r>
            </a:p>
          </p:txBody>
        </p:sp>
        <p:sp>
          <p:nvSpPr>
            <p:cNvPr id="65552" name="Text Box 10"/>
            <p:cNvSpPr txBox="1">
              <a:spLocks noChangeArrowheads="1"/>
            </p:cNvSpPr>
            <p:nvPr/>
          </p:nvSpPr>
          <p:spPr bwMode="auto">
            <a:xfrm>
              <a:off x="2892" y="2688"/>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prstClr val="black"/>
                  </a:solidFill>
                </a:rPr>
                <a:t>=</a:t>
              </a:r>
            </a:p>
          </p:txBody>
        </p:sp>
        <p:sp>
          <p:nvSpPr>
            <p:cNvPr id="65553" name="Text Box 11"/>
            <p:cNvSpPr txBox="1">
              <a:spLocks noChangeArrowheads="1"/>
            </p:cNvSpPr>
            <p:nvPr/>
          </p:nvSpPr>
          <p:spPr bwMode="auto">
            <a:xfrm>
              <a:off x="2892" y="3456"/>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prstClr val="black"/>
                  </a:solidFill>
                </a:rPr>
                <a:t>=</a:t>
              </a:r>
            </a:p>
          </p:txBody>
        </p:sp>
      </p:grpSp>
      <p:sp>
        <p:nvSpPr>
          <p:cNvPr id="65543" name="Text Box 14"/>
          <p:cNvSpPr txBox="1">
            <a:spLocks noChangeArrowheads="1"/>
          </p:cNvSpPr>
          <p:nvPr/>
        </p:nvSpPr>
        <p:spPr bwMode="auto">
          <a:xfrm>
            <a:off x="520700" y="1408113"/>
            <a:ext cx="230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prstClr val="black"/>
                </a:solidFill>
              </a:rPr>
              <a:t>2D convolution</a:t>
            </a:r>
            <a:br>
              <a:rPr lang="en-US" altLang="en-US" dirty="0">
                <a:solidFill>
                  <a:prstClr val="black"/>
                </a:solidFill>
              </a:rPr>
            </a:br>
            <a:r>
              <a:rPr lang="en-US" altLang="en-US" dirty="0">
                <a:solidFill>
                  <a:prstClr val="black"/>
                </a:solidFill>
              </a:rPr>
              <a:t>(center location only)</a:t>
            </a:r>
          </a:p>
        </p:txBody>
      </p:sp>
      <p:sp>
        <p:nvSpPr>
          <p:cNvPr id="53256" name="Text Box 16"/>
          <p:cNvSpPr txBox="1">
            <a:spLocks noChangeArrowheads="1"/>
          </p:cNvSpPr>
          <p:nvPr/>
        </p:nvSpPr>
        <p:spPr bwMode="auto">
          <a:xfrm>
            <a:off x="7239000" y="6553200"/>
            <a:ext cx="1800225" cy="304800"/>
          </a:xfrm>
          <a:prstGeom prst="rect">
            <a:avLst/>
          </a:prstGeom>
          <a:noFill/>
          <a:ln w="9525">
            <a:noFill/>
            <a:miter lim="800000"/>
            <a:headEnd/>
            <a:tailEnd/>
          </a:ln>
        </p:spPr>
        <p:txBody>
          <a:bodyPr wrap="none">
            <a:spAutoFit/>
          </a:bodyPr>
          <a:lstStyle/>
          <a:p>
            <a:pPr>
              <a:defRPr/>
            </a:pPr>
            <a:r>
              <a:rPr lang="en-US" sz="1400">
                <a:solidFill>
                  <a:prstClr val="white">
                    <a:lumMod val="50000"/>
                  </a:prstClr>
                </a:solidFill>
                <a:cs typeface="Arial" panose="020B0604020202020204" pitchFamily="34" charset="0"/>
              </a:rPr>
              <a:t>Source: K. Grauman</a:t>
            </a:r>
          </a:p>
        </p:txBody>
      </p:sp>
      <p:sp>
        <p:nvSpPr>
          <p:cNvPr id="1037329" name="Text Box 17"/>
          <p:cNvSpPr txBox="1">
            <a:spLocks noChangeArrowheads="1"/>
          </p:cNvSpPr>
          <p:nvPr/>
        </p:nvSpPr>
        <p:spPr bwMode="auto">
          <a:xfrm>
            <a:off x="584200" y="2667000"/>
            <a:ext cx="2178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prstClr val="black"/>
                </a:solidFill>
              </a:rPr>
              <a:t>The filter factors</a:t>
            </a:r>
            <a:br>
              <a:rPr lang="en-US" altLang="en-US">
                <a:solidFill>
                  <a:prstClr val="black"/>
                </a:solidFill>
              </a:rPr>
            </a:br>
            <a:r>
              <a:rPr lang="en-US" altLang="en-US">
                <a:solidFill>
                  <a:prstClr val="black"/>
                </a:solidFill>
              </a:rPr>
              <a:t>into a product of 1D</a:t>
            </a:r>
            <a:br>
              <a:rPr lang="en-US" altLang="en-US">
                <a:solidFill>
                  <a:prstClr val="black"/>
                </a:solidFill>
              </a:rPr>
            </a:br>
            <a:r>
              <a:rPr lang="en-US" altLang="en-US">
                <a:solidFill>
                  <a:prstClr val="black"/>
                </a:solidFill>
              </a:rPr>
              <a:t>filters:</a:t>
            </a:r>
          </a:p>
        </p:txBody>
      </p:sp>
      <p:sp>
        <p:nvSpPr>
          <p:cNvPr id="1037330" name="Text Box 18"/>
          <p:cNvSpPr txBox="1">
            <a:spLocks noChangeArrowheads="1"/>
          </p:cNvSpPr>
          <p:nvPr/>
        </p:nvSpPr>
        <p:spPr bwMode="auto">
          <a:xfrm>
            <a:off x="552450" y="4159250"/>
            <a:ext cx="221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prstClr val="black"/>
                </a:solidFill>
              </a:rPr>
              <a:t>Perform convolution</a:t>
            </a:r>
            <a:br>
              <a:rPr lang="en-US" altLang="en-US">
                <a:solidFill>
                  <a:prstClr val="black"/>
                </a:solidFill>
              </a:rPr>
            </a:br>
            <a:r>
              <a:rPr lang="en-US" altLang="en-US">
                <a:solidFill>
                  <a:prstClr val="black"/>
                </a:solidFill>
              </a:rPr>
              <a:t>along rows:</a:t>
            </a:r>
          </a:p>
        </p:txBody>
      </p:sp>
      <p:sp>
        <p:nvSpPr>
          <p:cNvPr id="1037331" name="Text Box 19"/>
          <p:cNvSpPr txBox="1">
            <a:spLocks noChangeArrowheads="1"/>
          </p:cNvSpPr>
          <p:nvPr/>
        </p:nvSpPr>
        <p:spPr bwMode="auto">
          <a:xfrm>
            <a:off x="152400" y="5454650"/>
            <a:ext cx="305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prstClr val="black"/>
                </a:solidFill>
              </a:rPr>
              <a:t>Followed by convolution</a:t>
            </a:r>
            <a:br>
              <a:rPr lang="en-US" altLang="en-US">
                <a:solidFill>
                  <a:prstClr val="black"/>
                </a:solidFill>
              </a:rPr>
            </a:br>
            <a:r>
              <a:rPr lang="en-US" altLang="en-US">
                <a:solidFill>
                  <a:prstClr val="black"/>
                </a:solidFill>
              </a:rPr>
              <a:t>along the remaining column:</a:t>
            </a:r>
          </a:p>
        </p:txBody>
      </p:sp>
      <p:sp>
        <p:nvSpPr>
          <p:cNvPr id="1037332" name="Rectangle 20"/>
          <p:cNvSpPr>
            <a:spLocks noChangeArrowheads="1"/>
          </p:cNvSpPr>
          <p:nvPr/>
        </p:nvSpPr>
        <p:spPr bwMode="auto">
          <a:xfrm>
            <a:off x="3392930" y="5172075"/>
            <a:ext cx="3657600" cy="137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pic>
        <p:nvPicPr>
          <p:cNvPr id="19" name="Picture 8" descr="sep3"/>
          <p:cNvPicPr>
            <a:picLocks noChangeAspect="1" noChangeArrowheads="1"/>
          </p:cNvPicPr>
          <p:nvPr/>
        </p:nvPicPr>
        <p:blipFill rotWithShape="1">
          <a:blip r:embed="rId4">
            <a:extLst>
              <a:ext uri="{28A0092B-C50C-407E-A947-70E740481C1C}">
                <a14:useLocalDpi xmlns:a14="http://schemas.microsoft.com/office/drawing/2010/main" val="0"/>
              </a:ext>
            </a:extLst>
          </a:blip>
          <a:srcRect l="68843" t="48713"/>
          <a:stretch/>
        </p:blipFill>
        <p:spPr bwMode="auto">
          <a:xfrm>
            <a:off x="7778750" y="1124458"/>
            <a:ext cx="13208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1"/>
          <p:cNvSpPr txBox="1">
            <a:spLocks noChangeArrowheads="1"/>
          </p:cNvSpPr>
          <p:nvPr/>
        </p:nvSpPr>
        <p:spPr bwMode="auto">
          <a:xfrm>
            <a:off x="7518400" y="147212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prstClr val="black"/>
                </a:solidFill>
              </a:rPr>
              <a:t>=</a:t>
            </a:r>
          </a:p>
        </p:txBody>
      </p:sp>
      <p:sp>
        <p:nvSpPr>
          <p:cNvPr id="1037325" name="Rectangle 13"/>
          <p:cNvSpPr>
            <a:spLocks noChangeArrowheads="1"/>
          </p:cNvSpPr>
          <p:nvPr/>
        </p:nvSpPr>
        <p:spPr bwMode="auto">
          <a:xfrm>
            <a:off x="5721349" y="990600"/>
            <a:ext cx="3317875" cy="160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pic>
        <p:nvPicPr>
          <p:cNvPr id="1037319" name="Picture 7" descr="se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1950" y="2438400"/>
            <a:ext cx="3705225"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561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3732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73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73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73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73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37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29" grpId="0"/>
      <p:bldP spid="1037330" grpId="0"/>
      <p:bldP spid="1037331" grpId="0"/>
      <p:bldP spid="1037332" grpId="0" animBg="1"/>
      <p:bldP spid="10373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Separability</a:t>
            </a:r>
          </a:p>
        </p:txBody>
      </p:sp>
      <p:sp>
        <p:nvSpPr>
          <p:cNvPr id="66563" name="Content Placeholder 17"/>
          <p:cNvSpPr>
            <a:spLocks noGrp="1"/>
          </p:cNvSpPr>
          <p:nvPr>
            <p:ph idx="1"/>
          </p:nvPr>
        </p:nvSpPr>
        <p:spPr/>
        <p:txBody>
          <a:bodyPr/>
          <a:lstStyle/>
          <a:p>
            <a:pPr marL="0" indent="0">
              <a:buNone/>
            </a:pPr>
            <a:r>
              <a:rPr lang="en-US" altLang="en-US" dirty="0"/>
              <a:t>Why is separability useful in practice?</a:t>
            </a:r>
          </a:p>
        </p:txBody>
      </p:sp>
    </p:spTree>
    <p:extLst>
      <p:ext uri="{BB962C8B-B14F-4D97-AF65-F5344CB8AC3E}">
        <p14:creationId xmlns:p14="http://schemas.microsoft.com/office/powerpoint/2010/main" val="293452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Separability</a:t>
            </a:r>
          </a:p>
        </p:txBody>
      </p:sp>
      <p:sp>
        <p:nvSpPr>
          <p:cNvPr id="66563" name="Content Placeholder 17"/>
          <p:cNvSpPr>
            <a:spLocks noGrp="1"/>
          </p:cNvSpPr>
          <p:nvPr>
            <p:ph idx="1"/>
          </p:nvPr>
        </p:nvSpPr>
        <p:spPr/>
        <p:txBody>
          <a:bodyPr>
            <a:normAutofit/>
          </a:bodyPr>
          <a:lstStyle/>
          <a:p>
            <a:pPr marL="0" indent="0">
              <a:buNone/>
            </a:pPr>
            <a:r>
              <a:rPr lang="en-US" altLang="en-US" dirty="0"/>
              <a:t>Why is </a:t>
            </a:r>
            <a:r>
              <a:rPr lang="en-US" altLang="en-US" dirty="0" err="1"/>
              <a:t>separability</a:t>
            </a:r>
            <a:r>
              <a:rPr lang="en-US" altLang="en-US" dirty="0"/>
              <a:t> useful in practice?</a:t>
            </a:r>
          </a:p>
          <a:p>
            <a:pPr>
              <a:buFontTx/>
              <a:buChar char="•"/>
            </a:pPr>
            <a:endParaRPr lang="en-US" altLang="en-US" dirty="0"/>
          </a:p>
          <a:p>
            <a:pPr marL="0" indent="0">
              <a:buNone/>
            </a:pPr>
            <a:r>
              <a:rPr lang="en-US" altLang="en-US" dirty="0" err="1"/>
              <a:t>MxN</a:t>
            </a:r>
            <a:r>
              <a:rPr lang="en-US" altLang="en-US" dirty="0"/>
              <a:t> image, </a:t>
            </a:r>
            <a:r>
              <a:rPr lang="en-US" altLang="en-US" dirty="0" err="1"/>
              <a:t>PxQ</a:t>
            </a:r>
            <a:r>
              <a:rPr lang="en-US" altLang="en-US" dirty="0"/>
              <a:t> filter</a:t>
            </a:r>
          </a:p>
          <a:p>
            <a:pPr>
              <a:buFontTx/>
              <a:buChar char="•"/>
            </a:pPr>
            <a:r>
              <a:rPr lang="en-US" altLang="en-US" dirty="0"/>
              <a:t>2D convolution: ~MNPQ</a:t>
            </a:r>
            <a:r>
              <a:rPr lang="en-US" altLang="en-US" baseline="30000" dirty="0"/>
              <a:t>	    </a:t>
            </a:r>
            <a:r>
              <a:rPr lang="en-US" altLang="en-US" dirty="0"/>
              <a:t>multiply-adds</a:t>
            </a:r>
          </a:p>
          <a:p>
            <a:pPr>
              <a:buFontTx/>
              <a:buChar char="•"/>
            </a:pPr>
            <a:r>
              <a:rPr lang="en-US" altLang="en-US" dirty="0"/>
              <a:t>Separable 2D:    ~MN(P+Q) multiply-adds</a:t>
            </a:r>
          </a:p>
          <a:p>
            <a:pPr>
              <a:buFontTx/>
              <a:buChar char="•"/>
            </a:pPr>
            <a:endParaRPr lang="en-US" altLang="en-US" dirty="0"/>
          </a:p>
          <a:p>
            <a:pPr marL="0" indent="0">
              <a:buNone/>
            </a:pPr>
            <a:r>
              <a:rPr lang="en-US" altLang="en-US" dirty="0"/>
              <a:t>Speed up = PQ/(P+Q)</a:t>
            </a:r>
          </a:p>
          <a:p>
            <a:pPr marL="0" indent="0">
              <a:buNone/>
            </a:pPr>
            <a:r>
              <a:rPr lang="en-US" altLang="en-US" dirty="0"/>
              <a:t>9x9 filter = ~4.5x faster</a:t>
            </a:r>
          </a:p>
        </p:txBody>
      </p:sp>
    </p:spTree>
    <p:extLst>
      <p:ext uri="{BB962C8B-B14F-4D97-AF65-F5344CB8AC3E}">
        <p14:creationId xmlns:p14="http://schemas.microsoft.com/office/powerpoint/2010/main" val="33826107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685800" y="762000"/>
            <a:ext cx="8229600" cy="4724400"/>
          </a:xfrm>
        </p:spPr>
        <p:txBody>
          <a:bodyPr/>
          <a:lstStyle/>
          <a:p>
            <a:pPr eaLnBrk="1" hangingPunct="1">
              <a:buFont typeface="Arial" panose="020B0604020202020204" pitchFamily="34" charset="0"/>
              <a:buNone/>
            </a:pPr>
            <a:r>
              <a:rPr lang="en-US" altLang="en-US" sz="3600" dirty="0"/>
              <a:t>How big should the filter be?</a:t>
            </a:r>
          </a:p>
          <a:p>
            <a:pPr eaLnBrk="1" hangingPunct="1"/>
            <a:r>
              <a:rPr lang="en-US" altLang="en-US" sz="2800" dirty="0"/>
              <a:t>Values at edges should be near zero</a:t>
            </a:r>
          </a:p>
          <a:p>
            <a:pPr eaLnBrk="1" hangingPunct="1"/>
            <a:r>
              <a:rPr lang="en-US" altLang="en-US" sz="2800" dirty="0"/>
              <a:t>Gaussians have infinite extent…</a:t>
            </a:r>
          </a:p>
          <a:p>
            <a:pPr eaLnBrk="1" hangingPunct="1"/>
            <a:r>
              <a:rPr lang="en-US" altLang="en-US" sz="2800" dirty="0"/>
              <a:t>Rule of thumb for Gaussian: set filter half-width to about 3 </a:t>
            </a:r>
            <a:r>
              <a:rPr lang="en-US" altLang="en-US" sz="2800" i="1" dirty="0"/>
              <a:t>σ</a:t>
            </a:r>
            <a:endParaRPr lang="en-US" altLang="en-US" sz="2800" dirty="0"/>
          </a:p>
          <a:p>
            <a:pPr eaLnBrk="1" hangingPunct="1"/>
            <a:endParaRPr lang="en-US" altLang="en-US" sz="2800" dirty="0"/>
          </a:p>
        </p:txBody>
      </p:sp>
      <p:sp>
        <p:nvSpPr>
          <p:cNvPr id="68611" name="Picture 4"/>
          <p:cNvSpPr>
            <a:spLocks noChangeAspect="1" noChangeArrowheads="1"/>
          </p:cNvSpPr>
          <p:nvPr/>
        </p:nvSpPr>
        <p:spPr bwMode="auto">
          <a:xfrm>
            <a:off x="2438400" y="2895600"/>
            <a:ext cx="42672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sp>
        <p:nvSpPr>
          <p:cNvPr id="68612" name="Rectangle 2"/>
          <p:cNvSpPr>
            <a:spLocks noGrp="1" noChangeArrowheads="1"/>
          </p:cNvSpPr>
          <p:nvPr>
            <p:ph type="title"/>
          </p:nvPr>
        </p:nvSpPr>
        <p:spPr/>
        <p:txBody>
          <a:bodyPr/>
          <a:lstStyle/>
          <a:p>
            <a:r>
              <a:rPr lang="en-US" altLang="en-US"/>
              <a:t>Practical matters</a:t>
            </a:r>
          </a:p>
        </p:txBody>
      </p:sp>
      <p:sp>
        <p:nvSpPr>
          <p:cNvPr id="5" name="Rectangle 4"/>
          <p:cNvSpPr/>
          <p:nvPr/>
        </p:nvSpPr>
        <p:spPr>
          <a:xfrm>
            <a:off x="8276856" y="6573913"/>
            <a:ext cx="900118" cy="276999"/>
          </a:xfrm>
          <a:prstGeom prst="rect">
            <a:avLst/>
          </a:prstGeom>
        </p:spPr>
        <p:txBody>
          <a:bodyPr wrap="none">
            <a:spAutoFit/>
          </a:bodyPr>
          <a:lstStyle/>
          <a:p>
            <a:r>
              <a:rPr lang="en-US" sz="1200" dirty="0">
                <a:latin typeface="+mn-lt"/>
              </a:rPr>
              <a:t>James Hays</a:t>
            </a:r>
          </a:p>
        </p:txBody>
      </p:sp>
    </p:spTree>
    <p:extLst>
      <p:ext uri="{BB962C8B-B14F-4D97-AF65-F5344CB8AC3E}">
        <p14:creationId xmlns:p14="http://schemas.microsoft.com/office/powerpoint/2010/main" val="503746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Practical matters</a:t>
            </a:r>
          </a:p>
        </p:txBody>
      </p:sp>
      <p:sp>
        <p:nvSpPr>
          <p:cNvPr id="69635" name="Rectangle 3"/>
          <p:cNvSpPr>
            <a:spLocks noGrp="1" noChangeArrowheads="1"/>
          </p:cNvSpPr>
          <p:nvPr>
            <p:ph type="body" idx="1"/>
          </p:nvPr>
        </p:nvSpPr>
        <p:spPr/>
        <p:txBody>
          <a:bodyPr/>
          <a:lstStyle/>
          <a:p>
            <a:r>
              <a:rPr lang="en-US" altLang="en-US"/>
              <a:t>What about near the edge?</a:t>
            </a:r>
          </a:p>
          <a:p>
            <a:pPr lvl="1"/>
            <a:r>
              <a:rPr lang="en-US" altLang="en-US"/>
              <a:t>the filter window falls off the edge of the image</a:t>
            </a:r>
          </a:p>
          <a:p>
            <a:pPr lvl="1"/>
            <a:r>
              <a:rPr lang="en-US" altLang="en-US"/>
              <a:t>need to extrapolate</a:t>
            </a:r>
          </a:p>
          <a:p>
            <a:pPr lvl="1"/>
            <a:r>
              <a:rPr lang="en-US" altLang="en-US"/>
              <a:t>methods:</a:t>
            </a:r>
          </a:p>
          <a:p>
            <a:pPr lvl="2"/>
            <a:r>
              <a:rPr lang="en-US" altLang="en-US"/>
              <a:t>clip filter (black)</a:t>
            </a:r>
          </a:p>
          <a:p>
            <a:pPr lvl="2"/>
            <a:r>
              <a:rPr lang="en-US" altLang="en-US"/>
              <a:t>wrap around</a:t>
            </a:r>
          </a:p>
          <a:p>
            <a:pPr lvl="2"/>
            <a:r>
              <a:rPr lang="en-US" altLang="en-US"/>
              <a:t>copy edge</a:t>
            </a:r>
          </a:p>
          <a:p>
            <a:pPr lvl="2"/>
            <a:r>
              <a:rPr lang="en-US" altLang="en-US"/>
              <a:t>reflect across edge</a:t>
            </a:r>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6"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7"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8"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49"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5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51"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52"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5800" y="2362200"/>
            <a:ext cx="40338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9" name="Text Box 17"/>
          <p:cNvSpPr txBox="1">
            <a:spLocks noChangeArrowheads="1"/>
          </p:cNvSpPr>
          <p:nvPr/>
        </p:nvSpPr>
        <p:spPr bwMode="auto">
          <a:xfrm>
            <a:off x="7162800" y="6553200"/>
            <a:ext cx="189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prstClr val="black"/>
                </a:solidFill>
              </a:rPr>
              <a:t>Source: S. Marschner</a:t>
            </a:r>
          </a:p>
        </p:txBody>
      </p:sp>
    </p:spTree>
    <p:extLst>
      <p:ext uri="{BB962C8B-B14F-4D97-AF65-F5344CB8AC3E}">
        <p14:creationId xmlns:p14="http://schemas.microsoft.com/office/powerpoint/2010/main" val="567916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407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40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407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407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407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407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1407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407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14074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14075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14075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140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4"/>
          <p:cNvGrpSpPr>
            <a:grpSpLocks/>
          </p:cNvGrpSpPr>
          <p:nvPr/>
        </p:nvGrpSpPr>
        <p:grpSpPr bwMode="auto">
          <a:xfrm>
            <a:off x="5486400" y="2514600"/>
            <a:ext cx="2274888" cy="1803400"/>
            <a:chOff x="3799" y="2064"/>
            <a:chExt cx="1433" cy="1136"/>
          </a:xfrm>
        </p:grpSpPr>
        <p:grpSp>
          <p:nvGrpSpPr>
            <p:cNvPr id="34822" name="Group 5"/>
            <p:cNvGrpSpPr>
              <a:grpSpLocks/>
            </p:cNvGrpSpPr>
            <p:nvPr/>
          </p:nvGrpSpPr>
          <p:grpSpPr bwMode="auto">
            <a:xfrm>
              <a:off x="4080" y="2064"/>
              <a:ext cx="1152" cy="1136"/>
              <a:chOff x="144" y="144"/>
              <a:chExt cx="1152" cy="1136"/>
            </a:xfrm>
          </p:grpSpPr>
          <p:sp>
            <p:nvSpPr>
              <p:cNvPr id="34824"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25"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26"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27"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28"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29"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30"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31"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32"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000">
                    <a:solidFill>
                      <a:prstClr val="black"/>
                    </a:solidFill>
                  </a:rPr>
                  <a:t>1</a:t>
                </a:r>
              </a:p>
            </p:txBody>
          </p:sp>
          <p:sp>
            <p:nvSpPr>
              <p:cNvPr id="34833"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834"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835"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836"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837"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838"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839"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4840"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34823" name="Picture 23" descr="txp_fig"/>
            <p:cNvPicPr>
              <a:picLocks noChangeAspect="1" noChangeArrowheads="1"/>
            </p:cNvPicPr>
            <p:nvPr>
              <p:custDataLst>
                <p:tags r:id="rId2"/>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19" name="Text Box 24"/>
          <p:cNvSpPr txBox="1">
            <a:spLocks noChangeArrowheads="1"/>
          </p:cNvSpPr>
          <p:nvPr/>
        </p:nvSpPr>
        <p:spPr bwMode="auto">
          <a:xfrm>
            <a:off x="6167009" y="6521450"/>
            <a:ext cx="301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dirty="0">
                <a:solidFill>
                  <a:schemeClr val="bg1">
                    <a:lumMod val="50000"/>
                  </a:schemeClr>
                </a:solidFill>
              </a:rPr>
              <a:t>Slide credit: David Lowe (UBC)</a:t>
            </a:r>
          </a:p>
        </p:txBody>
      </p:sp>
      <p:graphicFrame>
        <p:nvGraphicFramePr>
          <p:cNvPr id="34820" name="Object 26"/>
          <p:cNvGraphicFramePr>
            <a:graphicFrameLocks noChangeAspect="1"/>
          </p:cNvGraphicFramePr>
          <p:nvPr>
            <p:extLst>
              <p:ext uri="{D42A27DB-BD31-4B8C-83A1-F6EECF244321}">
                <p14:modId xmlns:p14="http://schemas.microsoft.com/office/powerpoint/2010/main" val="2897370537"/>
              </p:ext>
            </p:extLst>
          </p:nvPr>
        </p:nvGraphicFramePr>
        <p:xfrm>
          <a:off x="6354763" y="1752600"/>
          <a:ext cx="1090612" cy="563563"/>
        </p:xfrm>
        <a:graphic>
          <a:graphicData uri="http://schemas.openxmlformats.org/presentationml/2006/ole">
            <mc:AlternateContent xmlns:mc="http://schemas.openxmlformats.org/markup-compatibility/2006">
              <mc:Choice xmlns:v="urn:schemas-microsoft-com:vml" Requires="v">
                <p:oleObj spid="_x0000_s112667" name="Equation" r:id="rId5" imgW="393480" imgH="203040" progId="Equation.3">
                  <p:embed/>
                </p:oleObj>
              </mc:Choice>
              <mc:Fallback>
                <p:oleObj name="Equation" r:id="rId5" imgW="393480" imgH="203040" progId="Equation.3">
                  <p:embed/>
                  <p:pic>
                    <p:nvPicPr>
                      <p:cNvPr id="0" name=""/>
                      <p:cNvPicPr>
                        <a:picLocks noChangeAspect="1" noChangeArrowheads="1"/>
                      </p:cNvPicPr>
                      <p:nvPr/>
                    </p:nvPicPr>
                    <p:blipFill>
                      <a:blip r:embed="rId6"/>
                      <a:srcRect/>
                      <a:stretch>
                        <a:fillRect/>
                      </a:stretch>
                    </p:blipFill>
                    <p:spPr bwMode="auto">
                      <a:xfrm>
                        <a:off x="6354763" y="1752600"/>
                        <a:ext cx="1090612"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16"/>
          <p:cNvSpPr txBox="1">
            <a:spLocks noChangeArrowheads="1"/>
          </p:cNvSpPr>
          <p:nvPr/>
        </p:nvSpPr>
        <p:spPr>
          <a:xfrm>
            <a:off x="457200" y="0"/>
            <a:ext cx="8229600" cy="1143000"/>
          </a:xfrm>
          <a:prstGeom prst="rect">
            <a:avLst/>
          </a:prstGeom>
          <a:noFill/>
        </p:spPr>
        <p:txBody>
          <a:bodyPr/>
          <a:lstStyle/>
          <a:p>
            <a:pPr>
              <a:defRPr/>
            </a:pPr>
            <a:r>
              <a:rPr lang="en-US" sz="3600" dirty="0">
                <a:solidFill>
                  <a:prstClr val="black"/>
                </a:solidFill>
                <a:latin typeface="Calibri"/>
                <a:cs typeface="Arial" panose="020B0604020202020204" pitchFamily="34" charset="0"/>
              </a:rPr>
              <a:t>Example: box f</a:t>
            </a:r>
            <a:r>
              <a:rPr lang="en-US" sz="3600" dirty="0" err="1">
                <a:solidFill>
                  <a:prstClr val="black"/>
                </a:solidFill>
                <a:latin typeface="Calibri"/>
                <a:cs typeface="Arial" panose="020B0604020202020204" pitchFamily="34" charset="0"/>
              </a:rPr>
              <a:t>ilter</a:t>
            </a:r>
            <a:endParaRPr lang="en-US" sz="3600" dirty="0">
              <a:solidFill>
                <a:prstClr val="black"/>
              </a:solidFill>
              <a:latin typeface="Calibri"/>
              <a:cs typeface="Arial" panose="020B0604020202020204" pitchFamily="34" charset="0"/>
            </a:endParaRPr>
          </a:p>
        </p:txBody>
      </p:sp>
    </p:spTree>
    <p:extLst>
      <p:ext uri="{BB962C8B-B14F-4D97-AF65-F5344CB8AC3E}">
        <p14:creationId xmlns:p14="http://schemas.microsoft.com/office/powerpoint/2010/main" val="41522054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123" name="Group 3"/>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9"/>
                  </a:ext>
                </a:extLst>
              </a:tr>
            </a:tbl>
          </a:graphicData>
        </a:graphic>
      </p:graphicFrame>
      <p:graphicFrame>
        <p:nvGraphicFramePr>
          <p:cNvPr id="261247" name="Group 127"/>
          <p:cNvGraphicFramePr>
            <a:graphicFrameLocks noGrp="1"/>
          </p:cNvGraphicFramePr>
          <p:nvPr/>
        </p:nvGraphicFramePr>
        <p:xfrm>
          <a:off x="4724400" y="2286000"/>
          <a:ext cx="3581400" cy="3429002"/>
        </p:xfrm>
        <a:graphic>
          <a:graphicData uri="http://schemas.openxmlformats.org/drawingml/2006/table">
            <a:tbl>
              <a:tblPr/>
              <a:tblGrid>
                <a:gridCol w="358775">
                  <a:extLst>
                    <a:ext uri="{9D8B030D-6E8A-4147-A177-3AD203B41FA5}">
                      <a16:colId xmlns="" xmlns:a16="http://schemas.microsoft.com/office/drawing/2014/main" val="20000"/>
                    </a:ext>
                  </a:extLst>
                </a:gridCol>
                <a:gridCol w="358775">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8775">
                  <a:extLst>
                    <a:ext uri="{9D8B030D-6E8A-4147-A177-3AD203B41FA5}">
                      <a16:colId xmlns="" xmlns:a16="http://schemas.microsoft.com/office/drawing/2014/main" val="20003"/>
                    </a:ext>
                  </a:extLst>
                </a:gridCol>
                <a:gridCol w="358775">
                  <a:extLst>
                    <a:ext uri="{9D8B030D-6E8A-4147-A177-3AD203B41FA5}">
                      <a16:colId xmlns="" xmlns:a16="http://schemas.microsoft.com/office/drawing/2014/main" val="20004"/>
                    </a:ext>
                  </a:extLst>
                </a:gridCol>
                <a:gridCol w="358775">
                  <a:extLst>
                    <a:ext uri="{9D8B030D-6E8A-4147-A177-3AD203B41FA5}">
                      <a16:colId xmlns="" xmlns:a16="http://schemas.microsoft.com/office/drawing/2014/main" val="20005"/>
                    </a:ext>
                  </a:extLst>
                </a:gridCol>
                <a:gridCol w="358775">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58775">
                  <a:extLst>
                    <a:ext uri="{9D8B030D-6E8A-4147-A177-3AD203B41FA5}">
                      <a16:colId xmlns="" xmlns:a16="http://schemas.microsoft.com/office/drawing/2014/main" val="20008"/>
                    </a:ext>
                  </a:extLst>
                </a:gridCol>
                <a:gridCol w="358775">
                  <a:extLst>
                    <a:ext uri="{9D8B030D-6E8A-4147-A177-3AD203B41FA5}">
                      <a16:colId xmlns="" xmlns:a16="http://schemas.microsoft.com/office/drawing/2014/main" val="20009"/>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261371" name="Rectangle 251"/>
          <p:cNvSpPr>
            <a:spLocks noChangeArrowheads="1"/>
          </p:cNvSpPr>
          <p:nvPr/>
        </p:nvSpPr>
        <p:spPr bwMode="auto">
          <a:xfrm>
            <a:off x="5105400" y="2590800"/>
            <a:ext cx="365125"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261500" name="Group 380"/>
          <p:cNvGraphicFramePr>
            <a:graphicFrameLocks noGrp="1"/>
          </p:cNvGraphicFramePr>
          <p:nvPr/>
        </p:nvGraphicFramePr>
        <p:xfrm>
          <a:off x="711200" y="2287588"/>
          <a:ext cx="3556000" cy="3471863"/>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sp>
        <p:nvSpPr>
          <p:cNvPr id="261495" name="Rectangle 375"/>
          <p:cNvSpPr>
            <a:spLocks noChangeArrowheads="1"/>
          </p:cNvSpPr>
          <p:nvPr/>
        </p:nvSpPr>
        <p:spPr bwMode="auto">
          <a:xfrm>
            <a:off x="685800" y="22860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sp>
        <p:nvSpPr>
          <p:cNvPr id="36213"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sp>
        <p:nvSpPr>
          <p:cNvPr id="261499" name="Rectangle 379"/>
          <p:cNvSpPr>
            <a:spLocks noChangeArrowheads="1"/>
          </p:cNvSpPr>
          <p:nvPr/>
        </p:nvSpPr>
        <p:spPr bwMode="auto">
          <a:xfrm>
            <a:off x="5181600" y="2667000"/>
            <a:ext cx="152400" cy="228600"/>
          </a:xfrm>
          <a:prstGeom prst="rect">
            <a:avLst/>
          </a:prstGeom>
          <a:solidFill>
            <a:schemeClr val="bg1"/>
          </a:solidFill>
          <a:ln>
            <a:noFill/>
          </a:ln>
          <a:extLst>
            <a:ext uri="{91240B29-F687-4F45-9708-019B960494DF}">
              <a14:hiddenLine xmlns:a14="http://schemas.microsoft.com/office/drawing/2010/main" w="635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36216" name="Object 3"/>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13766"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217" name="Object 4"/>
          <p:cNvGraphicFramePr>
            <a:graphicFrameLocks noChangeAspect="1"/>
          </p:cNvGraphicFramePr>
          <p:nvPr>
            <p:extLst>
              <p:ext uri="{D42A27DB-BD31-4B8C-83A1-F6EECF244321}">
                <p14:modId xmlns:p14="http://schemas.microsoft.com/office/powerpoint/2010/main" val="3777964838"/>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13767"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6"/>
          <p:cNvSpPr txBox="1">
            <a:spLocks noChangeArrowheads="1"/>
          </p:cNvSpPr>
          <p:nvPr/>
        </p:nvSpPr>
        <p:spPr>
          <a:xfrm>
            <a:off x="457200" y="0"/>
            <a:ext cx="8229600" cy="1143000"/>
          </a:xfrm>
          <a:prstGeom prst="rect">
            <a:avLst/>
          </a:prstGeom>
          <a:noFill/>
        </p:spPr>
        <p:txBody>
          <a:bodyPr/>
          <a:lstStyle/>
          <a:p>
            <a:pPr>
              <a:defRPr/>
            </a:pPr>
            <a:r>
              <a:rPr lang="en-US" sz="3600" dirty="0">
                <a:solidFill>
                  <a:prstClr val="black"/>
                </a:solidFill>
                <a:latin typeface="Calibri"/>
                <a:cs typeface="Arial" panose="020B0604020202020204" pitchFamily="34" charset="0"/>
              </a:rPr>
              <a:t>Image filtering</a:t>
            </a:r>
          </a:p>
        </p:txBody>
      </p:sp>
      <p:grpSp>
        <p:nvGrpSpPr>
          <p:cNvPr id="36219" name="Group 4"/>
          <p:cNvGrpSpPr>
            <a:grpSpLocks noChangeAspect="1"/>
          </p:cNvGrpSpPr>
          <p:nvPr/>
        </p:nvGrpSpPr>
        <p:grpSpPr bwMode="auto">
          <a:xfrm>
            <a:off x="7543800" y="304800"/>
            <a:ext cx="1143000" cy="973138"/>
            <a:chOff x="3799" y="2064"/>
            <a:chExt cx="1433" cy="1136"/>
          </a:xfrm>
        </p:grpSpPr>
        <p:grpSp>
          <p:nvGrpSpPr>
            <p:cNvPr id="36221" name="Group 5"/>
            <p:cNvGrpSpPr>
              <a:grpSpLocks/>
            </p:cNvGrpSpPr>
            <p:nvPr/>
          </p:nvGrpSpPr>
          <p:grpSpPr bwMode="auto">
            <a:xfrm>
              <a:off x="4080" y="2064"/>
              <a:ext cx="1152" cy="1136"/>
              <a:chOff x="144" y="144"/>
              <a:chExt cx="1152" cy="1136"/>
            </a:xfrm>
          </p:grpSpPr>
          <p:sp>
            <p:nvSpPr>
              <p:cNvPr id="36223"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24"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25"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26"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27"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28"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29"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30"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31"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6232"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233"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234"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235"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236"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237"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238"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6239"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36222" name="Picture 23"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6220" name="Object 26"/>
          <p:cNvGraphicFramePr>
            <a:graphicFrameLocks noChangeAspect="1"/>
          </p:cNvGraphicFramePr>
          <p:nvPr>
            <p:extLst>
              <p:ext uri="{D42A27DB-BD31-4B8C-83A1-F6EECF244321}">
                <p14:modId xmlns:p14="http://schemas.microsoft.com/office/powerpoint/2010/main" val="1023030199"/>
              </p:ext>
            </p:extLst>
          </p:nvPr>
        </p:nvGraphicFramePr>
        <p:xfrm>
          <a:off x="6442075" y="533400"/>
          <a:ext cx="1092200" cy="563563"/>
        </p:xfrm>
        <a:graphic>
          <a:graphicData uri="http://schemas.openxmlformats.org/presentationml/2006/ole">
            <mc:AlternateContent xmlns:mc="http://schemas.openxmlformats.org/markup-compatibility/2006">
              <mc:Choice xmlns:v="urn:schemas-microsoft-com:vml" Requires="v">
                <p:oleObj spid="_x0000_s113768"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6442075" y="5334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5"/>
          <p:cNvGraphicFramePr>
            <a:graphicFrameLocks noChangeAspect="1"/>
          </p:cNvGraphicFramePr>
          <p:nvPr>
            <p:extLst>
              <p:ext uri="{D42A27DB-BD31-4B8C-83A1-F6EECF244321}">
                <p14:modId xmlns:p14="http://schemas.microsoft.com/office/powerpoint/2010/main" val="3525469450"/>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13769" name="Equation" r:id="rId12" imgW="2044440" imgH="355320" progId="Equation.3">
                  <p:embed/>
                </p:oleObj>
              </mc:Choice>
              <mc:Fallback>
                <p:oleObj name="Equation" r:id="rId12" imgW="2044440" imgH="355320" progId="Equation.3">
                  <p:embed/>
                  <p:pic>
                    <p:nvPicPr>
                      <p:cNvPr id="43262" name="Object 5"/>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4199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4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1371"/>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2614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371" grpId="0" animBg="1"/>
      <p:bldP spid="261495" grpId="0" animBg="1"/>
      <p:bldP spid="2614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71" name="Group 3"/>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9"/>
                  </a:ext>
                </a:extLst>
              </a:tr>
            </a:tbl>
          </a:graphicData>
        </a:graphic>
      </p:graphicFrame>
      <p:graphicFrame>
        <p:nvGraphicFramePr>
          <p:cNvPr id="263295" name="Group 127"/>
          <p:cNvGraphicFramePr>
            <a:graphicFrameLocks noGrp="1"/>
          </p:cNvGraphicFramePr>
          <p:nvPr/>
        </p:nvGraphicFramePr>
        <p:xfrm>
          <a:off x="4724400" y="2286000"/>
          <a:ext cx="3581400" cy="3429002"/>
        </p:xfrm>
        <a:graphic>
          <a:graphicData uri="http://schemas.openxmlformats.org/drawingml/2006/table">
            <a:tbl>
              <a:tblPr/>
              <a:tblGrid>
                <a:gridCol w="358775">
                  <a:extLst>
                    <a:ext uri="{9D8B030D-6E8A-4147-A177-3AD203B41FA5}">
                      <a16:colId xmlns="" xmlns:a16="http://schemas.microsoft.com/office/drawing/2014/main" val="20000"/>
                    </a:ext>
                  </a:extLst>
                </a:gridCol>
                <a:gridCol w="358775">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8775">
                  <a:extLst>
                    <a:ext uri="{9D8B030D-6E8A-4147-A177-3AD203B41FA5}">
                      <a16:colId xmlns="" xmlns:a16="http://schemas.microsoft.com/office/drawing/2014/main" val="20003"/>
                    </a:ext>
                  </a:extLst>
                </a:gridCol>
                <a:gridCol w="358775">
                  <a:extLst>
                    <a:ext uri="{9D8B030D-6E8A-4147-A177-3AD203B41FA5}">
                      <a16:colId xmlns="" xmlns:a16="http://schemas.microsoft.com/office/drawing/2014/main" val="20004"/>
                    </a:ext>
                  </a:extLst>
                </a:gridCol>
                <a:gridCol w="358775">
                  <a:extLst>
                    <a:ext uri="{9D8B030D-6E8A-4147-A177-3AD203B41FA5}">
                      <a16:colId xmlns="" xmlns:a16="http://schemas.microsoft.com/office/drawing/2014/main" val="20005"/>
                    </a:ext>
                  </a:extLst>
                </a:gridCol>
                <a:gridCol w="358775">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58775">
                  <a:extLst>
                    <a:ext uri="{9D8B030D-6E8A-4147-A177-3AD203B41FA5}">
                      <a16:colId xmlns="" xmlns:a16="http://schemas.microsoft.com/office/drawing/2014/main" val="20008"/>
                    </a:ext>
                  </a:extLst>
                </a:gridCol>
                <a:gridCol w="358775">
                  <a:extLst>
                    <a:ext uri="{9D8B030D-6E8A-4147-A177-3AD203B41FA5}">
                      <a16:colId xmlns="" xmlns:a16="http://schemas.microsoft.com/office/drawing/2014/main" val="20009"/>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37112" name="Rectangle 251"/>
          <p:cNvSpPr>
            <a:spLocks noChangeArrowheads="1"/>
          </p:cNvSpPr>
          <p:nvPr/>
        </p:nvSpPr>
        <p:spPr bwMode="auto">
          <a:xfrm>
            <a:off x="5410200" y="2590800"/>
            <a:ext cx="381000"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263420" name="Group 252"/>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sp>
        <p:nvSpPr>
          <p:cNvPr id="37236" name="Rectangle 375"/>
          <p:cNvSpPr>
            <a:spLocks noChangeArrowheads="1"/>
          </p:cNvSpPr>
          <p:nvPr/>
        </p:nvSpPr>
        <p:spPr bwMode="auto">
          <a:xfrm>
            <a:off x="1066800" y="22860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37237" name="Object 381"/>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14790"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238" name="Object 3"/>
          <p:cNvGraphicFramePr>
            <a:graphicFrameLocks noChangeAspect="1"/>
          </p:cNvGraphicFramePr>
          <p:nvPr>
            <p:extLst>
              <p:ext uri="{D42A27DB-BD31-4B8C-83A1-F6EECF244321}">
                <p14:modId xmlns:p14="http://schemas.microsoft.com/office/powerpoint/2010/main" val="326236981"/>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14791"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239"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Image filtering</a:t>
            </a:r>
          </a:p>
        </p:txBody>
      </p:sp>
      <p:grpSp>
        <p:nvGrpSpPr>
          <p:cNvPr id="37240" name="Group 4"/>
          <p:cNvGrpSpPr>
            <a:grpSpLocks noChangeAspect="1"/>
          </p:cNvGrpSpPr>
          <p:nvPr/>
        </p:nvGrpSpPr>
        <p:grpSpPr bwMode="auto">
          <a:xfrm>
            <a:off x="7543800" y="304800"/>
            <a:ext cx="1143000" cy="973138"/>
            <a:chOff x="3799" y="2064"/>
            <a:chExt cx="1433" cy="1136"/>
          </a:xfrm>
        </p:grpSpPr>
        <p:grpSp>
          <p:nvGrpSpPr>
            <p:cNvPr id="37244" name="Group 5"/>
            <p:cNvGrpSpPr>
              <a:grpSpLocks/>
            </p:cNvGrpSpPr>
            <p:nvPr/>
          </p:nvGrpSpPr>
          <p:grpSpPr bwMode="auto">
            <a:xfrm>
              <a:off x="4080" y="2064"/>
              <a:ext cx="1152" cy="1136"/>
              <a:chOff x="144" y="144"/>
              <a:chExt cx="1152" cy="1136"/>
            </a:xfrm>
          </p:grpSpPr>
          <p:sp>
            <p:nvSpPr>
              <p:cNvPr id="37246"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47"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48"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49"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50"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51"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52"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53"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54"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7255"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256"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257"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258"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259"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260"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261"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7262"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37245" name="Picture 23"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7241" name="Object 26"/>
          <p:cNvGraphicFramePr>
            <a:graphicFrameLocks noChangeAspect="1"/>
          </p:cNvGraphicFramePr>
          <p:nvPr>
            <p:extLst>
              <p:ext uri="{D42A27DB-BD31-4B8C-83A1-F6EECF244321}">
                <p14:modId xmlns:p14="http://schemas.microsoft.com/office/powerpoint/2010/main" val="3106338006"/>
              </p:ext>
            </p:extLst>
          </p:nvPr>
        </p:nvGraphicFramePr>
        <p:xfrm>
          <a:off x="6442075" y="533400"/>
          <a:ext cx="1092200" cy="563563"/>
        </p:xfrm>
        <a:graphic>
          <a:graphicData uri="http://schemas.openxmlformats.org/presentationml/2006/ole">
            <mc:AlternateContent xmlns:mc="http://schemas.openxmlformats.org/markup-compatibility/2006">
              <mc:Choice xmlns:v="urn:schemas-microsoft-com:vml" Requires="v">
                <p:oleObj spid="_x0000_s114792"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6442075" y="5334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242"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graphicFrame>
        <p:nvGraphicFramePr>
          <p:cNvPr id="33" name="Object 5"/>
          <p:cNvGraphicFramePr>
            <a:graphicFrameLocks noChangeAspect="1"/>
          </p:cNvGraphicFramePr>
          <p:nvPr>
            <p:extLst>
              <p:ext uri="{D42A27DB-BD31-4B8C-83A1-F6EECF244321}">
                <p14:modId xmlns:p14="http://schemas.microsoft.com/office/powerpoint/2010/main" val="3525469450"/>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14793" name="Equation" r:id="rId12" imgW="2044440" imgH="355320" progId="Equation.3">
                  <p:embed/>
                </p:oleObj>
              </mc:Choice>
              <mc:Fallback>
                <p:oleObj name="Equation" r:id="rId12" imgW="2044440" imgH="355320" progId="Equation.3">
                  <p:embed/>
                  <p:pic>
                    <p:nvPicPr>
                      <p:cNvPr id="43262" name="Object 5"/>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5939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19" name="Group 3"/>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9"/>
                  </a:ext>
                </a:extLst>
              </a:tr>
            </a:tbl>
          </a:graphicData>
        </a:graphic>
      </p:graphicFrame>
      <p:graphicFrame>
        <p:nvGraphicFramePr>
          <p:cNvPr id="265343" name="Group 127"/>
          <p:cNvGraphicFramePr>
            <a:graphicFrameLocks noGrp="1"/>
          </p:cNvGraphicFramePr>
          <p:nvPr/>
        </p:nvGraphicFramePr>
        <p:xfrm>
          <a:off x="4724400" y="2286000"/>
          <a:ext cx="3581400" cy="3429002"/>
        </p:xfrm>
        <a:graphic>
          <a:graphicData uri="http://schemas.openxmlformats.org/drawingml/2006/table">
            <a:tbl>
              <a:tblPr/>
              <a:tblGrid>
                <a:gridCol w="358775">
                  <a:extLst>
                    <a:ext uri="{9D8B030D-6E8A-4147-A177-3AD203B41FA5}">
                      <a16:colId xmlns="" xmlns:a16="http://schemas.microsoft.com/office/drawing/2014/main" val="20000"/>
                    </a:ext>
                  </a:extLst>
                </a:gridCol>
                <a:gridCol w="358775">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8775">
                  <a:extLst>
                    <a:ext uri="{9D8B030D-6E8A-4147-A177-3AD203B41FA5}">
                      <a16:colId xmlns="" xmlns:a16="http://schemas.microsoft.com/office/drawing/2014/main" val="20003"/>
                    </a:ext>
                  </a:extLst>
                </a:gridCol>
                <a:gridCol w="358775">
                  <a:extLst>
                    <a:ext uri="{9D8B030D-6E8A-4147-A177-3AD203B41FA5}">
                      <a16:colId xmlns="" xmlns:a16="http://schemas.microsoft.com/office/drawing/2014/main" val="20004"/>
                    </a:ext>
                  </a:extLst>
                </a:gridCol>
                <a:gridCol w="358775">
                  <a:extLst>
                    <a:ext uri="{9D8B030D-6E8A-4147-A177-3AD203B41FA5}">
                      <a16:colId xmlns="" xmlns:a16="http://schemas.microsoft.com/office/drawing/2014/main" val="20005"/>
                    </a:ext>
                  </a:extLst>
                </a:gridCol>
                <a:gridCol w="358775">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58775">
                  <a:extLst>
                    <a:ext uri="{9D8B030D-6E8A-4147-A177-3AD203B41FA5}">
                      <a16:colId xmlns="" xmlns:a16="http://schemas.microsoft.com/office/drawing/2014/main" val="20008"/>
                    </a:ext>
                  </a:extLst>
                </a:gridCol>
                <a:gridCol w="358775">
                  <a:extLst>
                    <a:ext uri="{9D8B030D-6E8A-4147-A177-3AD203B41FA5}">
                      <a16:colId xmlns="" xmlns:a16="http://schemas.microsoft.com/office/drawing/2014/main" val="20009"/>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38136" name="Rectangle 251"/>
          <p:cNvSpPr>
            <a:spLocks noChangeArrowheads="1"/>
          </p:cNvSpPr>
          <p:nvPr/>
        </p:nvSpPr>
        <p:spPr bwMode="auto">
          <a:xfrm>
            <a:off x="5791200" y="2590800"/>
            <a:ext cx="381000"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265468" name="Group 252"/>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sp>
        <p:nvSpPr>
          <p:cNvPr id="38260" name="Rectangle 375"/>
          <p:cNvSpPr>
            <a:spLocks noChangeArrowheads="1"/>
          </p:cNvSpPr>
          <p:nvPr/>
        </p:nvSpPr>
        <p:spPr bwMode="auto">
          <a:xfrm>
            <a:off x="1447800" y="22860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38261" name="Object 381"/>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15814"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262" name="Object 3"/>
          <p:cNvGraphicFramePr>
            <a:graphicFrameLocks noChangeAspect="1"/>
          </p:cNvGraphicFramePr>
          <p:nvPr>
            <p:extLst>
              <p:ext uri="{D42A27DB-BD31-4B8C-83A1-F6EECF244321}">
                <p14:modId xmlns:p14="http://schemas.microsoft.com/office/powerpoint/2010/main" val="834301057"/>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15815"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263"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Image filtering</a:t>
            </a:r>
          </a:p>
        </p:txBody>
      </p:sp>
      <p:grpSp>
        <p:nvGrpSpPr>
          <p:cNvPr id="38264" name="Group 4"/>
          <p:cNvGrpSpPr>
            <a:grpSpLocks noChangeAspect="1"/>
          </p:cNvGrpSpPr>
          <p:nvPr/>
        </p:nvGrpSpPr>
        <p:grpSpPr bwMode="auto">
          <a:xfrm>
            <a:off x="7543800" y="304800"/>
            <a:ext cx="1143000" cy="973138"/>
            <a:chOff x="3799" y="2064"/>
            <a:chExt cx="1433" cy="1136"/>
          </a:xfrm>
        </p:grpSpPr>
        <p:grpSp>
          <p:nvGrpSpPr>
            <p:cNvPr id="38268" name="Group 5"/>
            <p:cNvGrpSpPr>
              <a:grpSpLocks/>
            </p:cNvGrpSpPr>
            <p:nvPr/>
          </p:nvGrpSpPr>
          <p:grpSpPr bwMode="auto">
            <a:xfrm>
              <a:off x="4080" y="2064"/>
              <a:ext cx="1152" cy="1136"/>
              <a:chOff x="144" y="144"/>
              <a:chExt cx="1152" cy="1136"/>
            </a:xfrm>
          </p:grpSpPr>
          <p:sp>
            <p:nvSpPr>
              <p:cNvPr id="38270"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1"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2"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3"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4"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5"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6"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7"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8"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8279"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280"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281"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282"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283"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284"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285"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8286"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38269" name="Picture 23"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8265" name="Object 26"/>
          <p:cNvGraphicFramePr>
            <a:graphicFrameLocks noChangeAspect="1"/>
          </p:cNvGraphicFramePr>
          <p:nvPr>
            <p:extLst>
              <p:ext uri="{D42A27DB-BD31-4B8C-83A1-F6EECF244321}">
                <p14:modId xmlns:p14="http://schemas.microsoft.com/office/powerpoint/2010/main" val="3360328915"/>
              </p:ext>
            </p:extLst>
          </p:nvPr>
        </p:nvGraphicFramePr>
        <p:xfrm>
          <a:off x="6442075" y="533400"/>
          <a:ext cx="1092200" cy="563563"/>
        </p:xfrm>
        <a:graphic>
          <a:graphicData uri="http://schemas.openxmlformats.org/presentationml/2006/ole">
            <mc:AlternateContent xmlns:mc="http://schemas.openxmlformats.org/markup-compatibility/2006">
              <mc:Choice xmlns:v="urn:schemas-microsoft-com:vml" Requires="v">
                <p:oleObj spid="_x0000_s115816"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6442075" y="5334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266"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graphicFrame>
        <p:nvGraphicFramePr>
          <p:cNvPr id="33" name="Object 5"/>
          <p:cNvGraphicFramePr>
            <a:graphicFrameLocks noChangeAspect="1"/>
          </p:cNvGraphicFramePr>
          <p:nvPr>
            <p:extLst>
              <p:ext uri="{D42A27DB-BD31-4B8C-83A1-F6EECF244321}">
                <p14:modId xmlns:p14="http://schemas.microsoft.com/office/powerpoint/2010/main" val="3525469450"/>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15817" name="Equation" r:id="rId12" imgW="2044440" imgH="355320" progId="Equation.3">
                  <p:embed/>
                </p:oleObj>
              </mc:Choice>
              <mc:Fallback>
                <p:oleObj name="Equation" r:id="rId12" imgW="2044440" imgH="355320" progId="Equation.3">
                  <p:embed/>
                  <p:pic>
                    <p:nvPicPr>
                      <p:cNvPr id="43262" name="Object 5"/>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5917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267" name="Group 3"/>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9"/>
                  </a:ext>
                </a:extLst>
              </a:tr>
            </a:tbl>
          </a:graphicData>
        </a:graphic>
      </p:graphicFrame>
      <p:graphicFrame>
        <p:nvGraphicFramePr>
          <p:cNvPr id="267391" name="Group 127"/>
          <p:cNvGraphicFramePr>
            <a:graphicFrameLocks noGrp="1"/>
          </p:cNvGraphicFramePr>
          <p:nvPr/>
        </p:nvGraphicFramePr>
        <p:xfrm>
          <a:off x="4724400" y="2286000"/>
          <a:ext cx="3581400" cy="3429002"/>
        </p:xfrm>
        <a:graphic>
          <a:graphicData uri="http://schemas.openxmlformats.org/drawingml/2006/table">
            <a:tbl>
              <a:tblPr/>
              <a:tblGrid>
                <a:gridCol w="358775">
                  <a:extLst>
                    <a:ext uri="{9D8B030D-6E8A-4147-A177-3AD203B41FA5}">
                      <a16:colId xmlns="" xmlns:a16="http://schemas.microsoft.com/office/drawing/2014/main" val="20000"/>
                    </a:ext>
                  </a:extLst>
                </a:gridCol>
                <a:gridCol w="358775">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8775">
                  <a:extLst>
                    <a:ext uri="{9D8B030D-6E8A-4147-A177-3AD203B41FA5}">
                      <a16:colId xmlns="" xmlns:a16="http://schemas.microsoft.com/office/drawing/2014/main" val="20003"/>
                    </a:ext>
                  </a:extLst>
                </a:gridCol>
                <a:gridCol w="358775">
                  <a:extLst>
                    <a:ext uri="{9D8B030D-6E8A-4147-A177-3AD203B41FA5}">
                      <a16:colId xmlns="" xmlns:a16="http://schemas.microsoft.com/office/drawing/2014/main" val="20004"/>
                    </a:ext>
                  </a:extLst>
                </a:gridCol>
                <a:gridCol w="358775">
                  <a:extLst>
                    <a:ext uri="{9D8B030D-6E8A-4147-A177-3AD203B41FA5}">
                      <a16:colId xmlns="" xmlns:a16="http://schemas.microsoft.com/office/drawing/2014/main" val="20005"/>
                    </a:ext>
                  </a:extLst>
                </a:gridCol>
                <a:gridCol w="358775">
                  <a:extLst>
                    <a:ext uri="{9D8B030D-6E8A-4147-A177-3AD203B41FA5}">
                      <a16:colId xmlns="" xmlns:a16="http://schemas.microsoft.com/office/drawing/2014/main" val="20006"/>
                    </a:ext>
                  </a:extLst>
                </a:gridCol>
                <a:gridCol w="355600">
                  <a:extLst>
                    <a:ext uri="{9D8B030D-6E8A-4147-A177-3AD203B41FA5}">
                      <a16:colId xmlns="" xmlns:a16="http://schemas.microsoft.com/office/drawing/2014/main" val="20007"/>
                    </a:ext>
                  </a:extLst>
                </a:gridCol>
                <a:gridCol w="358775">
                  <a:extLst>
                    <a:ext uri="{9D8B030D-6E8A-4147-A177-3AD203B41FA5}">
                      <a16:colId xmlns="" xmlns:a16="http://schemas.microsoft.com/office/drawing/2014/main" val="20008"/>
                    </a:ext>
                  </a:extLst>
                </a:gridCol>
                <a:gridCol w="358775">
                  <a:extLst>
                    <a:ext uri="{9D8B030D-6E8A-4147-A177-3AD203B41FA5}">
                      <a16:colId xmlns="" xmlns:a16="http://schemas.microsoft.com/office/drawing/2014/main" val="20009"/>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30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Futura Bk BT"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39160" name="Rectangle 251"/>
          <p:cNvSpPr>
            <a:spLocks noChangeArrowheads="1"/>
          </p:cNvSpPr>
          <p:nvPr/>
        </p:nvSpPr>
        <p:spPr bwMode="auto">
          <a:xfrm>
            <a:off x="6172200" y="2590800"/>
            <a:ext cx="381000"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267516" name="Group 252"/>
          <p:cNvGraphicFramePr>
            <a:graphicFrameLocks noGrp="1"/>
          </p:cNvGraphicFramePr>
          <p:nvPr/>
        </p:nvGraphicFramePr>
        <p:xfrm>
          <a:off x="711200" y="2287588"/>
          <a:ext cx="3556000" cy="3424238"/>
        </p:xfrm>
        <a:graphic>
          <a:graphicData uri="http://schemas.openxmlformats.org/drawingml/2006/table">
            <a:tbl>
              <a:tblPr/>
              <a:tblGrid>
                <a:gridCol w="355600">
                  <a:extLst>
                    <a:ext uri="{9D8B030D-6E8A-4147-A177-3AD203B41FA5}">
                      <a16:colId xmlns="" xmlns:a16="http://schemas.microsoft.com/office/drawing/2014/main" val="20000"/>
                    </a:ext>
                  </a:extLst>
                </a:gridCol>
                <a:gridCol w="355600">
                  <a:extLst>
                    <a:ext uri="{9D8B030D-6E8A-4147-A177-3AD203B41FA5}">
                      <a16:colId xmlns="" xmlns:a16="http://schemas.microsoft.com/office/drawing/2014/main" val="20001"/>
                    </a:ext>
                  </a:extLst>
                </a:gridCol>
                <a:gridCol w="355600">
                  <a:extLst>
                    <a:ext uri="{9D8B030D-6E8A-4147-A177-3AD203B41FA5}">
                      <a16:colId xmlns="" xmlns:a16="http://schemas.microsoft.com/office/drawing/2014/main" val="20002"/>
                    </a:ext>
                  </a:extLst>
                </a:gridCol>
                <a:gridCol w="355600">
                  <a:extLst>
                    <a:ext uri="{9D8B030D-6E8A-4147-A177-3AD203B41FA5}">
                      <a16:colId xmlns="" xmlns:a16="http://schemas.microsoft.com/office/drawing/2014/main" val="20003"/>
                    </a:ext>
                  </a:extLst>
                </a:gridCol>
                <a:gridCol w="355600">
                  <a:extLst>
                    <a:ext uri="{9D8B030D-6E8A-4147-A177-3AD203B41FA5}">
                      <a16:colId xmlns="" xmlns:a16="http://schemas.microsoft.com/office/drawing/2014/main" val="20004"/>
                    </a:ext>
                  </a:extLst>
                </a:gridCol>
                <a:gridCol w="355600">
                  <a:extLst>
                    <a:ext uri="{9D8B030D-6E8A-4147-A177-3AD203B41FA5}">
                      <a16:colId xmlns="" xmlns:a16="http://schemas.microsoft.com/office/drawing/2014/main" val="20005"/>
                    </a:ext>
                  </a:extLst>
                </a:gridCol>
                <a:gridCol w="355600">
                  <a:extLst>
                    <a:ext uri="{9D8B030D-6E8A-4147-A177-3AD203B41FA5}">
                      <a16:colId xmlns="" xmlns:a16="http://schemas.microsoft.com/office/drawing/2014/main" val="20006"/>
                    </a:ext>
                  </a:extLst>
                </a:gridCol>
                <a:gridCol w="369888">
                  <a:extLst>
                    <a:ext uri="{9D8B030D-6E8A-4147-A177-3AD203B41FA5}">
                      <a16:colId xmlns="" xmlns:a16="http://schemas.microsoft.com/office/drawing/2014/main" val="20007"/>
                    </a:ext>
                  </a:extLst>
                </a:gridCol>
                <a:gridCol w="341312">
                  <a:extLst>
                    <a:ext uri="{9D8B030D-6E8A-4147-A177-3AD203B41FA5}">
                      <a16:colId xmlns="" xmlns:a16="http://schemas.microsoft.com/office/drawing/2014/main" val="20008"/>
                    </a:ext>
                  </a:extLst>
                </a:gridCol>
                <a:gridCol w="355600">
                  <a:extLst>
                    <a:ext uri="{9D8B030D-6E8A-4147-A177-3AD203B41FA5}">
                      <a16:colId xmlns="" xmlns:a16="http://schemas.microsoft.com/office/drawing/2014/main" val="20009"/>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3"/>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4"/>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5"/>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90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8"/>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Futura Bk BT" pitchFamily="34"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4D4D"/>
                    </a:solidFill>
                  </a:tcPr>
                </a:tc>
                <a:extLst>
                  <a:ext uri="{0D108BD9-81ED-4DB2-BD59-A6C34878D82A}">
                    <a16:rowId xmlns="" xmlns:a16="http://schemas.microsoft.com/office/drawing/2014/main" val="10009"/>
                  </a:ext>
                </a:extLst>
              </a:tr>
            </a:tbl>
          </a:graphicData>
        </a:graphic>
      </p:graphicFrame>
      <p:sp>
        <p:nvSpPr>
          <p:cNvPr id="39284" name="Rectangle 375"/>
          <p:cNvSpPr>
            <a:spLocks noChangeArrowheads="1"/>
          </p:cNvSpPr>
          <p:nvPr/>
        </p:nvSpPr>
        <p:spPr bwMode="auto">
          <a:xfrm>
            <a:off x="1752600" y="22860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prstClr val="black"/>
              </a:solidFill>
            </a:endParaRPr>
          </a:p>
        </p:txBody>
      </p:sp>
      <p:graphicFrame>
        <p:nvGraphicFramePr>
          <p:cNvPr id="39285" name="Object 381"/>
          <p:cNvGraphicFramePr>
            <a:graphicFrameLocks noChangeAspect="1"/>
          </p:cNvGraphicFramePr>
          <p:nvPr/>
        </p:nvGraphicFramePr>
        <p:xfrm>
          <a:off x="5708650" y="1238250"/>
          <a:ext cx="1509713" cy="935038"/>
        </p:xfrm>
        <a:graphic>
          <a:graphicData uri="http://schemas.openxmlformats.org/presentationml/2006/ole">
            <mc:AlternateContent xmlns:mc="http://schemas.openxmlformats.org/markup-compatibility/2006">
              <mc:Choice xmlns:v="urn:schemas-microsoft-com:vml" Requires="v">
                <p:oleObj spid="_x0000_s116838"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50" y="123825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286" name="Object 3"/>
          <p:cNvGraphicFramePr>
            <a:graphicFrameLocks noChangeAspect="1"/>
          </p:cNvGraphicFramePr>
          <p:nvPr>
            <p:extLst>
              <p:ext uri="{D42A27DB-BD31-4B8C-83A1-F6EECF244321}">
                <p14:modId xmlns:p14="http://schemas.microsoft.com/office/powerpoint/2010/main" val="3081186119"/>
              </p:ext>
            </p:extLst>
          </p:nvPr>
        </p:nvGraphicFramePr>
        <p:xfrm>
          <a:off x="1679575" y="1295400"/>
          <a:ext cx="1452563" cy="936625"/>
        </p:xfrm>
        <a:graphic>
          <a:graphicData uri="http://schemas.openxmlformats.org/presentationml/2006/ole">
            <mc:AlternateContent xmlns:mc="http://schemas.openxmlformats.org/markup-compatibility/2006">
              <mc:Choice xmlns:v="urn:schemas-microsoft-com:vml" Requires="v">
                <p:oleObj spid="_x0000_s116839" name="Equation" r:id="rId7" imgW="317160" imgH="203040" progId="Equation.3">
                  <p:embed/>
                </p:oleObj>
              </mc:Choice>
              <mc:Fallback>
                <p:oleObj name="Equation" r:id="rId7" imgW="317160" imgH="203040" progId="Equation.3">
                  <p:embed/>
                  <p:pic>
                    <p:nvPicPr>
                      <p:cNvPr id="0" name=""/>
                      <p:cNvPicPr>
                        <a:picLocks noChangeAspect="1" noChangeArrowheads="1"/>
                      </p:cNvPicPr>
                      <p:nvPr/>
                    </p:nvPicPr>
                    <p:blipFill>
                      <a:blip r:embed="rId8"/>
                      <a:srcRect/>
                      <a:stretch>
                        <a:fillRect/>
                      </a:stretch>
                    </p:blipFill>
                    <p:spPr bwMode="auto">
                      <a:xfrm>
                        <a:off x="1679575" y="1295400"/>
                        <a:ext cx="14525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287" name="Rectangle 16"/>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000000"/>
                </a:solidFill>
                <a:latin typeface="Calibri" panose="020F0502020204030204" pitchFamily="34" charset="0"/>
              </a:rPr>
              <a:t>Image filtering</a:t>
            </a:r>
          </a:p>
        </p:txBody>
      </p:sp>
      <p:grpSp>
        <p:nvGrpSpPr>
          <p:cNvPr id="39288" name="Group 4"/>
          <p:cNvGrpSpPr>
            <a:grpSpLocks noChangeAspect="1"/>
          </p:cNvGrpSpPr>
          <p:nvPr/>
        </p:nvGrpSpPr>
        <p:grpSpPr bwMode="auto">
          <a:xfrm>
            <a:off x="7543800" y="304800"/>
            <a:ext cx="1143000" cy="973138"/>
            <a:chOff x="3799" y="2064"/>
            <a:chExt cx="1433" cy="1136"/>
          </a:xfrm>
        </p:grpSpPr>
        <p:grpSp>
          <p:nvGrpSpPr>
            <p:cNvPr id="39292" name="Group 5"/>
            <p:cNvGrpSpPr>
              <a:grpSpLocks/>
            </p:cNvGrpSpPr>
            <p:nvPr/>
          </p:nvGrpSpPr>
          <p:grpSpPr bwMode="auto">
            <a:xfrm>
              <a:off x="4080" y="2064"/>
              <a:ext cx="1152" cy="1136"/>
              <a:chOff x="144" y="144"/>
              <a:chExt cx="1152" cy="1136"/>
            </a:xfrm>
          </p:grpSpPr>
          <p:sp>
            <p:nvSpPr>
              <p:cNvPr id="39294" name="Rectangle 6"/>
              <p:cNvSpPr>
                <a:spLocks noChangeArrowheads="1"/>
              </p:cNvSpPr>
              <p:nvPr/>
            </p:nvSpPr>
            <p:spPr bwMode="auto">
              <a:xfrm>
                <a:off x="912"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295" name="Rectangle 7"/>
              <p:cNvSpPr>
                <a:spLocks noChangeArrowheads="1"/>
              </p:cNvSpPr>
              <p:nvPr/>
            </p:nvSpPr>
            <p:spPr bwMode="auto">
              <a:xfrm>
                <a:off x="528"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296" name="Rectangle 8"/>
              <p:cNvSpPr>
                <a:spLocks noChangeArrowheads="1"/>
              </p:cNvSpPr>
              <p:nvPr/>
            </p:nvSpPr>
            <p:spPr bwMode="auto">
              <a:xfrm>
                <a:off x="144" y="901"/>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297" name="Rectangle 9"/>
              <p:cNvSpPr>
                <a:spLocks noChangeArrowheads="1"/>
              </p:cNvSpPr>
              <p:nvPr/>
            </p:nvSpPr>
            <p:spPr bwMode="auto">
              <a:xfrm>
                <a:off x="912"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298" name="Rectangle 10"/>
              <p:cNvSpPr>
                <a:spLocks noChangeArrowheads="1"/>
              </p:cNvSpPr>
              <p:nvPr/>
            </p:nvSpPr>
            <p:spPr bwMode="auto">
              <a:xfrm>
                <a:off x="528"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299" name="Rectangle 11"/>
              <p:cNvSpPr>
                <a:spLocks noChangeArrowheads="1"/>
              </p:cNvSpPr>
              <p:nvPr/>
            </p:nvSpPr>
            <p:spPr bwMode="auto">
              <a:xfrm>
                <a:off x="144" y="523"/>
                <a:ext cx="384" cy="3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300" name="Rectangle 12"/>
              <p:cNvSpPr>
                <a:spLocks noChangeArrowheads="1"/>
              </p:cNvSpPr>
              <p:nvPr/>
            </p:nvSpPr>
            <p:spPr bwMode="auto">
              <a:xfrm>
                <a:off x="912"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301" name="Rectangle 13"/>
              <p:cNvSpPr>
                <a:spLocks noChangeArrowheads="1"/>
              </p:cNvSpPr>
              <p:nvPr/>
            </p:nvSpPr>
            <p:spPr bwMode="auto">
              <a:xfrm>
                <a:off x="528"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302" name="Rectangle 14"/>
              <p:cNvSpPr>
                <a:spLocks noChangeArrowheads="1"/>
              </p:cNvSpPr>
              <p:nvPr/>
            </p:nvSpPr>
            <p:spPr bwMode="auto">
              <a:xfrm>
                <a:off x="144" y="144"/>
                <a:ext cx="384" cy="37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a:solidFill>
                      <a:prstClr val="black"/>
                    </a:solidFill>
                  </a:rPr>
                  <a:t>1</a:t>
                </a:r>
              </a:p>
            </p:txBody>
          </p:sp>
          <p:sp>
            <p:nvSpPr>
              <p:cNvPr id="39303" name="Line 15"/>
              <p:cNvSpPr>
                <a:spLocks noChangeShapeType="1"/>
              </p:cNvSpPr>
              <p:nvPr/>
            </p:nvSpPr>
            <p:spPr bwMode="auto">
              <a:xfrm>
                <a:off x="144" y="144"/>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304" name="Line 16"/>
              <p:cNvSpPr>
                <a:spLocks noChangeShapeType="1"/>
              </p:cNvSpPr>
              <p:nvPr/>
            </p:nvSpPr>
            <p:spPr bwMode="auto">
              <a:xfrm>
                <a:off x="144" y="52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305" name="Line 17"/>
              <p:cNvSpPr>
                <a:spLocks noChangeShapeType="1"/>
              </p:cNvSpPr>
              <p:nvPr/>
            </p:nvSpPr>
            <p:spPr bwMode="auto">
              <a:xfrm>
                <a:off x="144" y="901"/>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306" name="Line 18"/>
              <p:cNvSpPr>
                <a:spLocks noChangeShapeType="1"/>
              </p:cNvSpPr>
              <p:nvPr/>
            </p:nvSpPr>
            <p:spPr bwMode="auto">
              <a:xfrm>
                <a:off x="144" y="1280"/>
                <a:ext cx="115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307" name="Line 19"/>
              <p:cNvSpPr>
                <a:spLocks noChangeShapeType="1"/>
              </p:cNvSpPr>
              <p:nvPr/>
            </p:nvSpPr>
            <p:spPr bwMode="auto">
              <a:xfrm>
                <a:off x="144"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308" name="Line 20"/>
              <p:cNvSpPr>
                <a:spLocks noChangeShapeType="1"/>
              </p:cNvSpPr>
              <p:nvPr/>
            </p:nvSpPr>
            <p:spPr bwMode="auto">
              <a:xfrm>
                <a:off x="528"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309" name="Line 21"/>
              <p:cNvSpPr>
                <a:spLocks noChangeShapeType="1"/>
              </p:cNvSpPr>
              <p:nvPr/>
            </p:nvSpPr>
            <p:spPr bwMode="auto">
              <a:xfrm>
                <a:off x="912" y="144"/>
                <a:ext cx="0" cy="1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sp>
            <p:nvSpPr>
              <p:cNvPr id="39310" name="Line 22"/>
              <p:cNvSpPr>
                <a:spLocks noChangeShapeType="1"/>
              </p:cNvSpPr>
              <p:nvPr/>
            </p:nvSpPr>
            <p:spPr bwMode="auto">
              <a:xfrm>
                <a:off x="1296" y="144"/>
                <a:ext cx="0" cy="11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solidFill>
                    <a:prstClr val="black"/>
                  </a:solidFill>
                  <a:latin typeface="Arial" panose="020B0604020202020204" pitchFamily="34" charset="0"/>
                  <a:cs typeface="Arial" panose="020B0604020202020204" pitchFamily="34" charset="0"/>
                </a:endParaRPr>
              </a:p>
            </p:txBody>
          </p:sp>
        </p:grpSp>
        <p:pic>
          <p:nvPicPr>
            <p:cNvPr id="39293" name="Picture 23"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 y="2352"/>
              <a:ext cx="1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9289" name="Object 26"/>
          <p:cNvGraphicFramePr>
            <a:graphicFrameLocks noChangeAspect="1"/>
          </p:cNvGraphicFramePr>
          <p:nvPr>
            <p:extLst>
              <p:ext uri="{D42A27DB-BD31-4B8C-83A1-F6EECF244321}">
                <p14:modId xmlns:p14="http://schemas.microsoft.com/office/powerpoint/2010/main" val="2071657276"/>
              </p:ext>
            </p:extLst>
          </p:nvPr>
        </p:nvGraphicFramePr>
        <p:xfrm>
          <a:off x="6442075" y="533400"/>
          <a:ext cx="1092200" cy="563563"/>
        </p:xfrm>
        <a:graphic>
          <a:graphicData uri="http://schemas.openxmlformats.org/presentationml/2006/ole">
            <mc:AlternateContent xmlns:mc="http://schemas.openxmlformats.org/markup-compatibility/2006">
              <mc:Choice xmlns:v="urn:schemas-microsoft-com:vml" Requires="v">
                <p:oleObj spid="_x0000_s116840" name="Equation" r:id="rId10" imgW="393480" imgH="203040" progId="Equation.3">
                  <p:embed/>
                </p:oleObj>
              </mc:Choice>
              <mc:Fallback>
                <p:oleObj name="Equation" r:id="rId10" imgW="393480" imgH="203040" progId="Equation.3">
                  <p:embed/>
                  <p:pic>
                    <p:nvPicPr>
                      <p:cNvPr id="0" name=""/>
                      <p:cNvPicPr>
                        <a:picLocks noChangeAspect="1" noChangeArrowheads="1"/>
                      </p:cNvPicPr>
                      <p:nvPr/>
                    </p:nvPicPr>
                    <p:blipFill>
                      <a:blip r:embed="rId11"/>
                      <a:srcRect/>
                      <a:stretch>
                        <a:fillRect/>
                      </a:stretch>
                    </p:blipFill>
                    <p:spPr bwMode="auto">
                      <a:xfrm>
                        <a:off x="6442075" y="533400"/>
                        <a:ext cx="1092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290" name="Text Box 376"/>
          <p:cNvSpPr txBox="1">
            <a:spLocks noChangeArrowheads="1"/>
          </p:cNvSpPr>
          <p:nvPr/>
        </p:nvSpPr>
        <p:spPr bwMode="auto">
          <a:xfrm>
            <a:off x="7762875" y="6550025"/>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dirty="0">
                <a:solidFill>
                  <a:schemeClr val="bg1">
                    <a:lumMod val="50000"/>
                  </a:schemeClr>
                </a:solidFill>
              </a:rPr>
              <a:t>Credit: S. Seitz</a:t>
            </a:r>
          </a:p>
        </p:txBody>
      </p:sp>
      <p:graphicFrame>
        <p:nvGraphicFramePr>
          <p:cNvPr id="33" name="Object 5"/>
          <p:cNvGraphicFramePr>
            <a:graphicFrameLocks noChangeAspect="1"/>
          </p:cNvGraphicFramePr>
          <p:nvPr>
            <p:extLst>
              <p:ext uri="{D42A27DB-BD31-4B8C-83A1-F6EECF244321}">
                <p14:modId xmlns:p14="http://schemas.microsoft.com/office/powerpoint/2010/main" val="3525469450"/>
              </p:ext>
            </p:extLst>
          </p:nvPr>
        </p:nvGraphicFramePr>
        <p:xfrm>
          <a:off x="1866900" y="5943600"/>
          <a:ext cx="5027613" cy="874713"/>
        </p:xfrm>
        <a:graphic>
          <a:graphicData uri="http://schemas.openxmlformats.org/presentationml/2006/ole">
            <mc:AlternateContent xmlns:mc="http://schemas.openxmlformats.org/markup-compatibility/2006">
              <mc:Choice xmlns:v="urn:schemas-microsoft-com:vml" Requires="v">
                <p:oleObj spid="_x0000_s116841" name="Equation" r:id="rId12" imgW="2044440" imgH="355320" progId="Equation.3">
                  <p:embed/>
                </p:oleObj>
              </mc:Choice>
              <mc:Fallback>
                <p:oleObj name="Equation" r:id="rId12" imgW="2044440" imgH="355320" progId="Equation.3">
                  <p:embed/>
                  <p:pic>
                    <p:nvPicPr>
                      <p:cNvPr id="43262" name="Object 5"/>
                      <p:cNvPicPr>
                        <a:picLocks noChangeAspect="1" noChangeArrowheads="1"/>
                      </p:cNvPicPr>
                      <p:nvPr/>
                    </p:nvPicPr>
                    <p:blipFill>
                      <a:blip r:embed="rId13"/>
                      <a:srcRect/>
                      <a:stretch>
                        <a:fillRect/>
                      </a:stretch>
                    </p:blipFill>
                    <p:spPr bwMode="auto">
                      <a:xfrm>
                        <a:off x="1866900" y="5943600"/>
                        <a:ext cx="50276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38286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G_{\sigma} =  \frac{1}{2 \pi \sigma^{2}} e^{-\frac{(x^{2} + y^{2})}{2 \sigma^{2}}} \]&#10;\end{document}&#10;"/>
  <p:tag name="EXTERNALNAME" val="txp_fig"/>
  <p:tag name="BLEND" val="False"/>
  <p:tag name="TRANSPARENT" val="True"/>
  <p:tag name="KEEPFILES" val="False"/>
  <p:tag name="DEBUGPAUSE" val="False"/>
  <p:tag name="RESOLUTION" val="300"/>
  <p:tag name="TIMEOUT" val="(none)"/>
  <p:tag name="BOXWIDTH" val="348"/>
  <p:tag name="BOXHEIGHT" val="296"/>
  <p:tag name="BOXFONT" val="10"/>
  <p:tag name="BOXWRAP" val="False"/>
  <p:tag name="WORKAROUNDTRANSPARENCYBUG" val="False"/>
  <p:tag name="BITMAPFORMAT" val="bmpmono"/>
  <p:tag name="DEBUGINTERACTIVE" val="True"/>
  <p:tag name="ORIGWIDTH" val="194.875"/>
  <p:tag name="PICTUREFILESIZE" val="21694"/>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ill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ill Sans"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29978</TotalTime>
  <Words>3468</Words>
  <Application>Microsoft Office PowerPoint</Application>
  <PresentationFormat>全屏显示(4:3)</PresentationFormat>
  <Paragraphs>1873</Paragraphs>
  <Slides>44</Slides>
  <Notes>30</Notes>
  <HiddenSlides>2</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44</vt:i4>
      </vt:variant>
    </vt:vector>
  </HeadingPairs>
  <TitlesOfParts>
    <vt:vector size="47" baseType="lpstr">
      <vt:lpstr>1_Blank Presentation</vt:lpstr>
      <vt:lpstr>1_Office Theme</vt:lpstr>
      <vt:lpstr>Equation</vt:lpstr>
      <vt:lpstr>Image filtering</vt:lpstr>
      <vt:lpstr>This week: three views of filtering</vt:lpstr>
      <vt:lpstr>Image filtering</vt:lpstr>
      <vt:lpstr>Image filtering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Image filtering</vt:lpstr>
      <vt:lpstr>Think-Pair-Share time</vt:lpstr>
      <vt:lpstr>1. Practice with linear filters</vt:lpstr>
      <vt:lpstr>1. Practice with linear filters</vt:lpstr>
      <vt:lpstr>2. Practice with linear filters</vt:lpstr>
      <vt:lpstr>2. Practice with linear filters</vt:lpstr>
      <vt:lpstr>3. Practice with linear filters</vt:lpstr>
      <vt:lpstr>3. Practice with linear filters</vt:lpstr>
      <vt:lpstr>4. Practice with linear filters</vt:lpstr>
      <vt:lpstr>4. Practice with linear filters</vt:lpstr>
      <vt:lpstr>4. Practice with linear filters</vt:lpstr>
      <vt:lpstr>How could we synthesize motion blur?</vt:lpstr>
      <vt:lpstr>Correlation and Convolution</vt:lpstr>
      <vt:lpstr>Correlation and Convolution</vt:lpstr>
      <vt:lpstr>Key properties of linear filters</vt:lpstr>
      <vt:lpstr>Convolution properties</vt:lpstr>
      <vt:lpstr>Convolution properties</vt:lpstr>
      <vt:lpstr>Convolution properties</vt:lpstr>
      <vt:lpstr>PowerPoint 演示文稿</vt:lpstr>
      <vt:lpstr>PowerPoint 演示文稿</vt:lpstr>
      <vt:lpstr>PowerPoint 演示文稿</vt:lpstr>
      <vt:lpstr>Gaussian filters</vt:lpstr>
      <vt:lpstr>Separability of the Gaussian filter</vt:lpstr>
      <vt:lpstr>Separability example</vt:lpstr>
      <vt:lpstr>Separability</vt:lpstr>
      <vt:lpstr>Separability</vt:lpstr>
      <vt:lpstr>Practical matters</vt:lpstr>
      <vt:lpstr>Practical matters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Derek Hoiem</dc:creator>
  <cp:lastModifiedBy>lenovo</cp:lastModifiedBy>
  <cp:revision>154</cp:revision>
  <dcterms:created xsi:type="dcterms:W3CDTF">2009-12-16T02:55:56Z</dcterms:created>
  <dcterms:modified xsi:type="dcterms:W3CDTF">2018-03-22T01:26:42Z</dcterms:modified>
</cp:coreProperties>
</file>