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14" autoAdjust="0"/>
  </p:normalViewPr>
  <p:slideViewPr>
    <p:cSldViewPr>
      <p:cViewPr varScale="1">
        <p:scale>
          <a:sx n="48" d="100"/>
          <a:sy n="48" d="100"/>
        </p:scale>
        <p:origin x="-17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140BC-AFFE-405D-AC44-419D257E4BE1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93F0-8EBB-4C9C-A1F9-8D7570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8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 second filter which is an</a:t>
            </a:r>
            <a:r>
              <a:rPr lang="en-US" baseline="0" dirty="0"/>
              <a:t> ‘edge detection’ filter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numbers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Oh. Well,</a:t>
            </a:r>
            <a:r>
              <a:rPr lang="en-US" baseline="0" dirty="0"/>
              <a:t> let’s take the absolute value (the magnitude)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Add the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57577-2637-4D99-BDF4-BF55D712705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97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15173F-758C-49F9-862D-A81654BC5B13}" type="slidenum">
              <a:rPr lang="en-US" altLang="en-US">
                <a:solidFill>
                  <a:prstClr val="black"/>
                </a:solidFill>
                <a:latin typeface="Gill Sans" charset="0"/>
              </a:rPr>
              <a:pPr eaLnBrk="1" hangingPunct="1"/>
              <a:t>17</a:t>
            </a:fld>
            <a:endParaRPr lang="en-US" altLang="en-US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0138" y="673100"/>
            <a:ext cx="46037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1338"/>
            <a:ext cx="5083175" cy="413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93" tIns="44946" rIns="89893" bIns="449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Answer: Not convolution: try a region with 1’s and a 2, and then 1’s and a 3</a:t>
            </a:r>
          </a:p>
        </p:txBody>
      </p:sp>
    </p:spTree>
    <p:extLst>
      <p:ext uri="{BB962C8B-B14F-4D97-AF65-F5344CB8AC3E}">
        <p14:creationId xmlns:p14="http://schemas.microsoft.com/office/powerpoint/2010/main" val="272072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[   0   -1/4    0;</a:t>
            </a:r>
          </a:p>
          <a:p>
            <a:r>
              <a:rPr lang="en-US" altLang="en-US" dirty="0"/>
              <a:t> -1/4    1    -1/4;</a:t>
            </a:r>
          </a:p>
          <a:p>
            <a:r>
              <a:rPr lang="en-US" altLang="en-US" dirty="0"/>
              <a:t>    0   -1/4    0    ]</a:t>
            </a:r>
          </a:p>
          <a:p>
            <a:endParaRPr lang="en-US" altLang="en-US" dirty="0"/>
          </a:p>
          <a:p>
            <a:r>
              <a:rPr lang="en-US" altLang="en-US" dirty="0"/>
              <a:t>[ 0 -1  1 ]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36F3F-053C-4B7B-81E2-DC8E20B371F8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0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[   0   -1/4    0;</a:t>
            </a:r>
          </a:p>
          <a:p>
            <a:r>
              <a:rPr lang="en-US" altLang="en-US" dirty="0"/>
              <a:t> -1/4    1    -1/4;</a:t>
            </a:r>
          </a:p>
          <a:p>
            <a:r>
              <a:rPr lang="en-US" altLang="en-US" dirty="0"/>
              <a:t>    0   -1/4    0    ]</a:t>
            </a:r>
          </a:p>
          <a:p>
            <a:endParaRPr lang="en-US" altLang="en-US" dirty="0"/>
          </a:p>
          <a:p>
            <a:r>
              <a:rPr lang="en-US" altLang="en-US" dirty="0"/>
              <a:t>[ 0 -1  1 ]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36F3F-053C-4B7B-81E2-DC8E20B371F8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3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15173F-758C-49F9-862D-A81654BC5B13}" type="slidenum">
              <a:rPr lang="en-US" altLang="en-US">
                <a:solidFill>
                  <a:prstClr val="black"/>
                </a:solidFill>
                <a:latin typeface="Gill Sans" charset="0"/>
              </a:rPr>
              <a:pPr eaLnBrk="1" hangingPunct="1"/>
              <a:t>20</a:t>
            </a:fld>
            <a:endParaRPr lang="en-US" altLang="en-US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0138" y="673100"/>
            <a:ext cx="46037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1338"/>
            <a:ext cx="5083175" cy="413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93" tIns="44946" rIns="89893" bIns="449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Answer: Not convolution: try a region with 1’s and a 2, and then 1’s and a 3</a:t>
            </a:r>
          </a:p>
        </p:txBody>
      </p:sp>
    </p:spTree>
    <p:extLst>
      <p:ext uri="{BB962C8B-B14F-4D97-AF65-F5344CB8AC3E}">
        <p14:creationId xmlns:p14="http://schemas.microsoft.com/office/powerpoint/2010/main" val="610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a) G = D * B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b) A = B * C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c) F = D * 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d) I = D * 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786616-772A-48C6-9053-A43813ECC32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07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15173F-758C-49F9-862D-A81654BC5B13}" type="slidenum">
              <a:rPr lang="en-US" altLang="en-US">
                <a:solidFill>
                  <a:prstClr val="black"/>
                </a:solidFill>
                <a:latin typeface="Gill Sans" charset="0"/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0138" y="673100"/>
            <a:ext cx="46037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1338"/>
            <a:ext cx="5083175" cy="413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93" tIns="44946" rIns="89893" bIns="449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Better at salt’n’pepper noise</a:t>
            </a:r>
          </a:p>
          <a:p>
            <a:pPr eaLnBrk="1" hangingPunct="1"/>
            <a:r>
              <a:rPr lang="en-US" altLang="en-US"/>
              <a:t>Not convolution: try a region with 1’s and a 2, and then 1’s and a 3</a:t>
            </a:r>
          </a:p>
        </p:txBody>
      </p:sp>
    </p:spTree>
    <p:extLst>
      <p:ext uri="{BB962C8B-B14F-4D97-AF65-F5344CB8AC3E}">
        <p14:creationId xmlns:p14="http://schemas.microsoft.com/office/powerpoint/2010/main" val="165998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3B7F2C-1E38-4F95-965C-5A05BED0D891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0025" y="382588"/>
            <a:ext cx="7264400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94910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51B41-8DDD-491A-A25F-DCB9443C1C0B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0025" y="382588"/>
            <a:ext cx="7264400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424514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51B41-8DDD-491A-A25F-DCB9443C1C0B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0025" y="382588"/>
            <a:ext cx="7264400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Answer is 90.</a:t>
            </a:r>
          </a:p>
        </p:txBody>
      </p:sp>
    </p:spTree>
    <p:extLst>
      <p:ext uri="{BB962C8B-B14F-4D97-AF65-F5344CB8AC3E}">
        <p14:creationId xmlns:p14="http://schemas.microsoft.com/office/powerpoint/2010/main" val="397051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15173F-758C-49F9-862D-A81654BC5B13}" type="slidenum">
              <a:rPr lang="en-US" altLang="en-US">
                <a:solidFill>
                  <a:prstClr val="black"/>
                </a:solidFill>
                <a:latin typeface="Gill Sans" charset="0"/>
              </a:rPr>
              <a:pPr eaLnBrk="1" hangingPunct="1"/>
              <a:t>10</a:t>
            </a:fld>
            <a:endParaRPr lang="en-US" altLang="en-US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0138" y="673100"/>
            <a:ext cx="46037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1338"/>
            <a:ext cx="5083175" cy="413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93" tIns="44946" rIns="89893" bIns="449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Better at </a:t>
            </a:r>
            <a:r>
              <a:rPr lang="en-US" altLang="en-US" dirty="0" err="1"/>
              <a:t>salt’n’pepper</a:t>
            </a:r>
            <a:r>
              <a:rPr lang="en-US" altLang="en-US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401983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the latest smash hit from early 90’s hip hop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57577-2637-4D99-BDF4-BF55D712705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6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the latest smash hit from early 90’s hip hop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57577-2637-4D99-BDF4-BF55D712705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5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EDF7E-F0B2-46CE-8C8B-6A276220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8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2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6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0E40-485F-49DE-866C-8E4FF0450052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BCAA-D588-4428-9A9D-B8DB51C8C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9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filter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to negative numbers?</a:t>
            </a:r>
          </a:p>
          <a:p>
            <a:endParaRPr lang="en-US" dirty="0"/>
          </a:p>
          <a:p>
            <a:r>
              <a:rPr lang="en-US" dirty="0"/>
              <a:t>For visualization:</a:t>
            </a:r>
          </a:p>
          <a:p>
            <a:pPr lvl="1"/>
            <a:r>
              <a:rPr lang="en-US" dirty="0"/>
              <a:t>Shift image + 0.5</a:t>
            </a:r>
          </a:p>
          <a:p>
            <a:pPr lvl="1"/>
            <a:r>
              <a:rPr lang="en-US" dirty="0"/>
              <a:t>If gradients are small, scale edge response</a:t>
            </a:r>
          </a:p>
        </p:txBody>
      </p:sp>
    </p:spTree>
    <p:extLst>
      <p:ext uri="{BB962C8B-B14F-4D97-AF65-F5344CB8AC3E}">
        <p14:creationId xmlns:p14="http://schemas.microsoft.com/office/powerpoint/2010/main" val="6222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Median filters</a:t>
            </a:r>
          </a:p>
        </p:txBody>
      </p:sp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7938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12192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534400" cy="4649788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Operates over a window by selecting the median intensity in the window.</a:t>
            </a:r>
          </a:p>
          <a:p>
            <a:pPr eaLnBrk="1" hangingPunct="1"/>
            <a:r>
              <a:rPr lang="en-US" altLang="en-US" dirty="0"/>
              <a:t>What advantage does a median filter have over a mean filter?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51D34EC9-FB8C-45F4-9CAA-679DA21E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544469"/>
            <a:ext cx="237490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</a:rPr>
              <a:t>Steve Seitz, Steve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</a:rPr>
              <a:t>Marschner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Jack – Salt and Pepper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5638800" cy="56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Jack – 3 x 3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34CE7B5-9BB2-47E4-8E54-B804EBD0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673206" cy="56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Mean Jack – 11 x 11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DE64E4-D8A3-43E2-BC5E-1E37A90D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918139"/>
            <a:ext cx="5657466" cy="56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Jack – Salt and Pepper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5638800" cy="56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Jack – 3 x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2BAF98-3F32-44D7-B1D1-A5B371B9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6483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Median Jack – 11 x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4708D3-29FD-4339-ADE8-9E9D86BD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23" y="914400"/>
            <a:ext cx="5653777" cy="56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Median filters</a:t>
            </a:r>
          </a:p>
        </p:txBody>
      </p:sp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7938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12192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534400" cy="4649788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Operates over a window by selecting the median intensity in the window.</a:t>
            </a:r>
          </a:p>
          <a:p>
            <a:pPr eaLnBrk="1" hangingPunct="1"/>
            <a:r>
              <a:rPr lang="en-US" altLang="en-US" dirty="0"/>
              <a:t>What advantage does a median filter have over a mean filter?</a:t>
            </a:r>
          </a:p>
          <a:p>
            <a:pPr eaLnBrk="1" hangingPunct="1"/>
            <a:r>
              <a:rPr lang="en-US" altLang="en-US" dirty="0"/>
              <a:t>Is a median filter a kind of convolution?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6934200" y="6544469"/>
            <a:ext cx="237490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</a:rPr>
              <a:t>Steve Seitz, Steve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</a:rPr>
              <a:t>Marschner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questions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/>
              <a:t>Write down a 3x3 filter that both:</a:t>
            </a:r>
          </a:p>
          <a:p>
            <a:pPr marL="857250" lvl="1" indent="-457200">
              <a:buFontTx/>
              <a:buChar char="-"/>
            </a:pPr>
            <a:r>
              <a:rPr lang="en-US" altLang="en-US" dirty="0"/>
              <a:t>Returns a positive value if the average value of the 4-adjacent neighbors is less than the center,</a:t>
            </a:r>
          </a:p>
          <a:p>
            <a:pPr marL="857250" lvl="1" indent="-457200">
              <a:buFontTx/>
              <a:buChar char="-"/>
            </a:pPr>
            <a:r>
              <a:rPr lang="en-US" altLang="en-US" dirty="0"/>
              <a:t>Returns a negative value otherwise.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/>
              <a:t>Write down a filter that will compute the gradient in the x-direction: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(x+1,y) -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for each x, y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2263" y="6550025"/>
            <a:ext cx="1201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Slide: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Hoiem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questions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/>
              <a:t>Write down a 3x3 filter that both:</a:t>
            </a:r>
          </a:p>
          <a:p>
            <a:pPr marL="857250" lvl="1" indent="-457200">
              <a:buFontTx/>
              <a:buChar char="-"/>
            </a:pPr>
            <a:r>
              <a:rPr lang="en-US" altLang="en-US" dirty="0"/>
              <a:t>Returns a positive value if the average value of the 4-adjacent neighbors is less than the center,</a:t>
            </a:r>
          </a:p>
          <a:p>
            <a:pPr marL="857250" lvl="1" indent="-457200">
              <a:buFontTx/>
              <a:buChar char="-"/>
            </a:pPr>
            <a:r>
              <a:rPr lang="en-US" altLang="en-US" dirty="0"/>
              <a:t>Returns a negative value otherwise.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/>
              <a:t>Write down a filter that will compute the gradient in the x-direction: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(x+1,y) -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for each x, y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2263" y="6550025"/>
            <a:ext cx="1201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Slide: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Hoiem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5486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[ 0 -1  1 ]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2924944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[   0   -1/4    0;</a:t>
            </a:r>
          </a:p>
          <a:p>
            <a:r>
              <a:rPr lang="en-US" altLang="en-US" sz="2000" dirty="0"/>
              <a:t> -1/4    1    -1/4;</a:t>
            </a:r>
          </a:p>
          <a:p>
            <a:r>
              <a:rPr lang="en-US" altLang="en-US" sz="2000" dirty="0"/>
              <a:t>    0   -1/4    0    ]</a:t>
            </a:r>
          </a:p>
        </p:txBody>
      </p:sp>
    </p:spTree>
    <p:extLst>
      <p:ext uri="{BB962C8B-B14F-4D97-AF65-F5344CB8AC3E}">
        <p14:creationId xmlns:p14="http://schemas.microsoft.com/office/powerpoint/2010/main" val="26808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EEE00B-84AD-463E-BA25-C87D0B0F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23" y="1904999"/>
            <a:ext cx="2533911" cy="3359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99D8A8-0202-427E-A88B-51F2B3F9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4999"/>
            <a:ext cx="2522367" cy="3359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96AF30-4362-4F7E-9854-FE7FF71A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1" y="1904999"/>
            <a:ext cx="2536856" cy="3359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9E4604-CA7E-4B24-8BA6-CBB1139B2294}"/>
              </a:ext>
            </a:extLst>
          </p:cNvPr>
          <p:cNvSpPr/>
          <p:nvPr/>
        </p:nvSpPr>
        <p:spPr>
          <a:xfrm>
            <a:off x="6168391" y="145946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h + 0.5 );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22AB32-12D4-49B1-B557-5F7085E628AE}"/>
              </a:ext>
            </a:extLst>
          </p:cNvPr>
          <p:cNvSpPr/>
          <p:nvPr/>
        </p:nvSpPr>
        <p:spPr>
          <a:xfrm>
            <a:off x="3810000" y="145946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h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2B8D5CD-0939-4BF3-81BA-FA90EBEA5529}"/>
              </a:ext>
            </a:extLst>
          </p:cNvPr>
          <p:cNvSpPr/>
          <p:nvPr/>
        </p:nvSpPr>
        <p:spPr>
          <a:xfrm>
            <a:off x="157482" y="152400"/>
            <a:ext cx="6010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 = im2double(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‘luke.jpg’ )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I,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);</a:t>
            </a:r>
          </a:p>
        </p:txBody>
      </p:sp>
    </p:spTree>
    <p:extLst>
      <p:ext uri="{BB962C8B-B14F-4D97-AF65-F5344CB8AC3E}">
        <p14:creationId xmlns:p14="http://schemas.microsoft.com/office/powerpoint/2010/main" val="27722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Median filters</a:t>
            </a:r>
          </a:p>
        </p:txBody>
      </p:sp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7938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12192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534400" cy="4649788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Operates over a window by selecting the median intensity in the window.</a:t>
            </a:r>
          </a:p>
          <a:p>
            <a:pPr eaLnBrk="1" hangingPunct="1"/>
            <a:r>
              <a:rPr lang="en-US" altLang="en-US" dirty="0"/>
              <a:t>What advantage does a median filter have over a mean filter?</a:t>
            </a:r>
          </a:p>
          <a:p>
            <a:pPr eaLnBrk="1" hangingPunct="1"/>
            <a:r>
              <a:rPr lang="en-US" altLang="en-US" dirty="0"/>
              <a:t>Is a median filter a kind of convolution?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i="1" dirty="0"/>
              <a:t>Secret: </a:t>
            </a:r>
            <a:r>
              <a:rPr lang="en-US" altLang="en-US" dirty="0"/>
              <a:t>Median filtering is sorting.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4101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DE09E-2C3A-4418-A069-E90DEEFF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14400"/>
            <a:ext cx="3543300" cy="91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h(:,:,1) &lt; 0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25D27A-D6F6-4464-926A-063A09C6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2990491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580AFE-6914-4E5D-BC2A-9260FF70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28800"/>
            <a:ext cx="2971800" cy="39398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6D89AF75-12EB-45DB-845A-0D66101C83B5}"/>
              </a:ext>
            </a:extLst>
          </p:cNvPr>
          <p:cNvSpPr txBox="1">
            <a:spLocks/>
          </p:cNvSpPr>
          <p:nvPr/>
        </p:nvSpPr>
        <p:spPr bwMode="auto">
          <a:xfrm>
            <a:off x="5177790" y="914400"/>
            <a:ext cx="281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h(:,:,1) &gt; 0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337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5496" y="-162272"/>
            <a:ext cx="8229600" cy="1143000"/>
          </a:xfrm>
        </p:spPr>
        <p:txBody>
          <a:bodyPr/>
          <a:lstStyle/>
          <a:p>
            <a:r>
              <a:rPr lang="en-US" altLang="en-US" dirty="0"/>
              <a:t>Think-Pair-Share</a:t>
            </a:r>
          </a:p>
        </p:txBody>
      </p:sp>
      <p:pic>
        <p:nvPicPr>
          <p:cNvPr id="27652" name="Picture 3" descr="C:\Users\Hoiem\Documents\Classes\Computational Photography - Fall 2010\lectures\figs\filters\fil_pairs\sobel_ga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88" t="3510" r="14474" b="3510"/>
          <a:stretch>
            <a:fillRect/>
          </a:stretch>
        </p:blipFill>
        <p:spPr bwMode="auto">
          <a:xfrm>
            <a:off x="216961" y="3102557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C:\Users\Hoiem\Documents\Classes\Computational Photography - Fall 2010\lectures\figs\filters\fil_pairs\fil_sobel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667" t="4167" r="13542" b="4167"/>
          <a:stretch>
            <a:fillRect/>
          </a:stretch>
        </p:blipFill>
        <p:spPr bwMode="auto">
          <a:xfrm>
            <a:off x="1803144" y="3097487"/>
            <a:ext cx="1437905" cy="141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 descr="C:\Users\Hoiem\Documents\Classes\Computational Photography - Fall 2010\lectures\figs\filters\fil_pairs\fil_ga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08" t="5556" r="16667" b="6944"/>
          <a:stretch>
            <a:fillRect/>
          </a:stretch>
        </p:blipFill>
        <p:spPr bwMode="auto">
          <a:xfrm>
            <a:off x="275032" y="4686300"/>
            <a:ext cx="1359458" cy="135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" descr="C:\Users\Hoiem\Documents\Classes\Computational Photography - Fall 2010\lectures\figs\filters\fil_pairs\im_shif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4637" y="2895796"/>
            <a:ext cx="2663637" cy="169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7" descr="C:\Users\Hoiem\Documents\Classes\Computational Photography - Fall 2010\lectures\figs\filters\fil_pairs\im_ori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610" y="923558"/>
            <a:ext cx="2613283" cy="166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285541" y="893673"/>
            <a:ext cx="25812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a) _ = D *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 A = _ * 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c) F = D * 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d) _ = D *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-23069" y="3094937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549556" y="3047856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7660" name="TextBox 14"/>
          <p:cNvSpPr txBox="1">
            <a:spLocks noChangeArrowheads="1"/>
          </p:cNvSpPr>
          <p:nvPr/>
        </p:nvSpPr>
        <p:spPr bwMode="auto">
          <a:xfrm>
            <a:off x="-52628" y="459486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7661" name="TextBox 15"/>
          <p:cNvSpPr txBox="1">
            <a:spLocks noChangeArrowheads="1"/>
          </p:cNvSpPr>
          <p:nvPr/>
        </p:nvSpPr>
        <p:spPr bwMode="auto">
          <a:xfrm>
            <a:off x="3169920" y="866531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</a:t>
            </a:r>
          </a:p>
        </p:txBody>
      </p:sp>
      <p:pic>
        <p:nvPicPr>
          <p:cNvPr id="27662" name="Picture 8" descr="C:\Users\Hoiem\Documents\Classes\Computational Photography - Fall 2010\lectures\figs\filters\fil_pairs\fil_shift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5" t="41667" r="7292" b="41666"/>
          <a:stretch>
            <a:fillRect/>
          </a:stretch>
        </p:blipFill>
        <p:spPr bwMode="auto">
          <a:xfrm>
            <a:off x="255585" y="6194572"/>
            <a:ext cx="2438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-49215" y="6150122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</a:t>
            </a:r>
          </a:p>
        </p:txBody>
      </p:sp>
      <p:pic>
        <p:nvPicPr>
          <p:cNvPr id="27664" name="Picture 9" descr="C:\Users\Hoiem\Documents\Classes\Computational Photography - Fall 2010\lectures\figs\filters\fil_pairs\im_gau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146" y="906462"/>
            <a:ext cx="2632227" cy="16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3148672" y="2873394"/>
            <a:ext cx="374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</a:t>
            </a:r>
          </a:p>
        </p:txBody>
      </p:sp>
      <p:pic>
        <p:nvPicPr>
          <p:cNvPr id="27666" name="Picture 10" descr="C:\Users\Hoiem\Documents\Classes\Computational Photography - Fall 2010\lectures\figs\filters\fil_pairs\im_sobe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5" t="13889" r="8333" b="13889"/>
          <a:stretch>
            <a:fillRect/>
          </a:stretch>
        </p:blipFill>
        <p:spPr bwMode="auto">
          <a:xfrm>
            <a:off x="4876800" y="4788495"/>
            <a:ext cx="2786132" cy="18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7" name="TextBox 21"/>
          <p:cNvSpPr txBox="1">
            <a:spLocks noChangeArrowheads="1"/>
          </p:cNvSpPr>
          <p:nvPr/>
        </p:nvSpPr>
        <p:spPr bwMode="auto">
          <a:xfrm>
            <a:off x="4609334" y="4729905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7668" name="TextBox 22"/>
          <p:cNvSpPr txBox="1">
            <a:spLocks noChangeArrowheads="1"/>
          </p:cNvSpPr>
          <p:nvPr/>
        </p:nvSpPr>
        <p:spPr bwMode="auto">
          <a:xfrm>
            <a:off x="6179549" y="866531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H</a:t>
            </a:r>
          </a:p>
        </p:txBody>
      </p:sp>
      <p:pic>
        <p:nvPicPr>
          <p:cNvPr id="27669" name="Picture 11" descr="C:\Users\Hoiem\Documents\Classes\Computational Photography - Fall 2010\lectures\figs\filters\fil_pairs\im_im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72" t="14799" r="8974" b="18373"/>
          <a:stretch/>
        </p:blipFill>
        <p:spPr bwMode="auto">
          <a:xfrm>
            <a:off x="6455064" y="2880361"/>
            <a:ext cx="2663190" cy="170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0" name="TextBox 24"/>
          <p:cNvSpPr txBox="1">
            <a:spLocks noChangeArrowheads="1"/>
          </p:cNvSpPr>
          <p:nvPr/>
        </p:nvSpPr>
        <p:spPr bwMode="auto">
          <a:xfrm>
            <a:off x="6205826" y="2827513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27672" name="TextBox 27"/>
          <p:cNvSpPr txBox="1">
            <a:spLocks noChangeArrowheads="1"/>
          </p:cNvSpPr>
          <p:nvPr/>
        </p:nvSpPr>
        <p:spPr bwMode="auto">
          <a:xfrm>
            <a:off x="6156526" y="268565"/>
            <a:ext cx="2678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* = Convolution operator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1564" y="6550223"/>
            <a:ext cx="702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Hoiem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Median filters</a:t>
            </a:r>
          </a:p>
        </p:txBody>
      </p:sp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7938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12192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534400" cy="4649788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Operates over a window by selecting the median intensity in the window.</a:t>
            </a:r>
          </a:p>
          <a:p>
            <a:pPr eaLnBrk="1" hangingPunct="1"/>
            <a:r>
              <a:rPr lang="en-US" altLang="en-US" dirty="0"/>
              <a:t>‘Rank’ filter as based on ordering of gray levels</a:t>
            </a:r>
          </a:p>
          <a:p>
            <a:pPr lvl="1" eaLnBrk="1" hangingPunct="1"/>
            <a:r>
              <a:rPr lang="en-US" altLang="en-US" dirty="0"/>
              <a:t>E.G., min, max, range filters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C25174B2-561A-4E3C-AE59-9E6DDE9E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544469"/>
            <a:ext cx="237490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</a:rPr>
              <a:t>Steve Seitz, Steve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</a:rPr>
              <a:t>Marschner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085" name="Rectangle 127"/>
          <p:cNvSpPr>
            <a:spLocks noChangeArrowheads="1"/>
          </p:cNvSpPr>
          <p:nvPr/>
        </p:nvSpPr>
        <p:spPr bwMode="auto">
          <a:xfrm>
            <a:off x="6149050" y="4360718"/>
            <a:ext cx="381000" cy="3463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209" name="Rectangle 252"/>
          <p:cNvSpPr>
            <a:spLocks noChangeArrowheads="1"/>
          </p:cNvSpPr>
          <p:nvPr/>
        </p:nvSpPr>
        <p:spPr bwMode="auto">
          <a:xfrm>
            <a:off x="1775750" y="400275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41210" name="Object 381"/>
          <p:cNvGraphicFramePr>
            <a:graphicFrameLocks noChangeAspect="1"/>
          </p:cNvGraphicFramePr>
          <p:nvPr/>
        </p:nvGraphicFramePr>
        <p:xfrm>
          <a:off x="5708650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1" name="Object 3"/>
          <p:cNvGraphicFramePr>
            <a:graphicFrameLocks noChangeAspect="1"/>
          </p:cNvGraphicFramePr>
          <p:nvPr>
            <p:extLst/>
          </p:nvPr>
        </p:nvGraphicFramePr>
        <p:xfrm>
          <a:off x="1679575" y="1295400"/>
          <a:ext cx="14525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317160" imgH="203040" progId="Equation.3">
                  <p:embed/>
                </p:oleObj>
              </mc:Choice>
              <mc:Fallback>
                <p:oleObj name="Equation" r:id="rId7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295400"/>
                        <a:ext cx="14525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2" name="Rectangle 16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Image filtering - mean</a:t>
            </a:r>
          </a:p>
        </p:txBody>
      </p:sp>
      <p:grpSp>
        <p:nvGrpSpPr>
          <p:cNvPr id="41213" name="Group 4"/>
          <p:cNvGrpSpPr>
            <a:grpSpLocks noChangeAspect="1"/>
          </p:cNvGrpSpPr>
          <p:nvPr/>
        </p:nvGrpSpPr>
        <p:grpSpPr bwMode="auto">
          <a:xfrm>
            <a:off x="7543800" y="304800"/>
            <a:ext cx="1143000" cy="973138"/>
            <a:chOff x="3799" y="2064"/>
            <a:chExt cx="1433" cy="1136"/>
          </a:xfrm>
        </p:grpSpPr>
        <p:grpSp>
          <p:nvGrpSpPr>
            <p:cNvPr id="41218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1220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1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2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3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4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5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6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7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8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1229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0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1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2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3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4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5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36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1219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1214" name="Object 26"/>
          <p:cNvGraphicFramePr>
            <a:graphicFrameLocks noChangeAspect="1"/>
          </p:cNvGraphicFramePr>
          <p:nvPr>
            <p:extLst/>
          </p:nvPr>
        </p:nvGraphicFramePr>
        <p:xfrm>
          <a:off x="6442075" y="533400"/>
          <a:ext cx="1092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0" imgW="393480" imgH="203040" progId="Equation.3">
                  <p:embed/>
                </p:oleObj>
              </mc:Choice>
              <mc:Fallback>
                <p:oleObj name="Equation" r:id="rId10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533400"/>
                        <a:ext cx="1092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5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prstClr val="black"/>
                </a:solidFill>
              </a:rPr>
              <a:t>Credit: S. Seitz</a:t>
            </a:r>
          </a:p>
        </p:txBody>
      </p:sp>
      <p:sp>
        <p:nvSpPr>
          <p:cNvPr id="41216" name="TextBox 31"/>
          <p:cNvSpPr txBox="1">
            <a:spLocks noChangeArrowheads="1"/>
          </p:cNvSpPr>
          <p:nvPr/>
        </p:nvSpPr>
        <p:spPr bwMode="auto">
          <a:xfrm>
            <a:off x="6205075" y="4351338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prstClr val="black"/>
                </a:solidFill>
              </a:rPr>
              <a:t>?</a:t>
            </a: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/>
          </p:nvPr>
        </p:nvGraphicFramePr>
        <p:xfrm>
          <a:off x="1866900" y="5943600"/>
          <a:ext cx="50276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2" imgW="2044440" imgH="355320" progId="Equation.3">
                  <p:embed/>
                </p:oleObj>
              </mc:Choice>
              <mc:Fallback>
                <p:oleObj name="Equation" r:id="rId12" imgW="2044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943600"/>
                        <a:ext cx="50276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7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233" name="Rectangle 252"/>
          <p:cNvSpPr>
            <a:spLocks noChangeArrowheads="1"/>
          </p:cNvSpPr>
          <p:nvPr/>
        </p:nvSpPr>
        <p:spPr bwMode="auto">
          <a:xfrm>
            <a:off x="1785395" y="4000983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42234" name="Object 381"/>
          <p:cNvGraphicFramePr>
            <a:graphicFrameLocks noChangeAspect="1"/>
          </p:cNvGraphicFramePr>
          <p:nvPr/>
        </p:nvGraphicFramePr>
        <p:xfrm>
          <a:off x="5708650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35" name="Object 3"/>
          <p:cNvGraphicFramePr>
            <a:graphicFrameLocks noChangeAspect="1"/>
          </p:cNvGraphicFramePr>
          <p:nvPr>
            <p:extLst/>
          </p:nvPr>
        </p:nvGraphicFramePr>
        <p:xfrm>
          <a:off x="1679575" y="1295400"/>
          <a:ext cx="14525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317160" imgH="203040" progId="Equation.3">
                  <p:embed/>
                </p:oleObj>
              </mc:Choice>
              <mc:Fallback>
                <p:oleObj name="Equation" r:id="rId7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295400"/>
                        <a:ext cx="14525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36" name="Rectangle 16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Image filtering - mean</a:t>
            </a:r>
          </a:p>
        </p:txBody>
      </p:sp>
      <p:grpSp>
        <p:nvGrpSpPr>
          <p:cNvPr id="42237" name="Group 4"/>
          <p:cNvGrpSpPr>
            <a:grpSpLocks noChangeAspect="1"/>
          </p:cNvGrpSpPr>
          <p:nvPr/>
        </p:nvGrpSpPr>
        <p:grpSpPr bwMode="auto">
          <a:xfrm>
            <a:off x="7543800" y="304800"/>
            <a:ext cx="1143000" cy="973138"/>
            <a:chOff x="3799" y="2064"/>
            <a:chExt cx="1433" cy="1136"/>
          </a:xfrm>
        </p:grpSpPr>
        <p:grpSp>
          <p:nvGrpSpPr>
            <p:cNvPr id="42242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2244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45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46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47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48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49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50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51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52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12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2253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4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5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6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7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8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59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60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243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2238" name="Object 26"/>
          <p:cNvGraphicFramePr>
            <a:graphicFrameLocks noChangeAspect="1"/>
          </p:cNvGraphicFramePr>
          <p:nvPr>
            <p:extLst/>
          </p:nvPr>
        </p:nvGraphicFramePr>
        <p:xfrm>
          <a:off x="6442075" y="533400"/>
          <a:ext cx="1092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0" imgW="393480" imgH="203040" progId="Equation.3">
                  <p:embed/>
                </p:oleObj>
              </mc:Choice>
              <mc:Fallback>
                <p:oleObj name="Equation" r:id="rId10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533400"/>
                        <a:ext cx="1092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39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prstClr val="black"/>
                </a:solidFill>
              </a:rPr>
              <a:t>Credit: S. Seitz</a:t>
            </a: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/>
          </p:nvPr>
        </p:nvGraphicFramePr>
        <p:xfrm>
          <a:off x="1866900" y="5943600"/>
          <a:ext cx="50276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2" imgW="2044440" imgH="355320" progId="Equation.3">
                  <p:embed/>
                </p:oleObj>
              </mc:Choice>
              <mc:Fallback>
                <p:oleObj name="Equation" r:id="rId12" imgW="2044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943600"/>
                        <a:ext cx="50276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09276"/>
              </p:ext>
            </p:extLst>
          </p:nvPr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?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233" name="Rectangle 252"/>
          <p:cNvSpPr>
            <a:spLocks noChangeArrowheads="1"/>
          </p:cNvSpPr>
          <p:nvPr/>
        </p:nvSpPr>
        <p:spPr bwMode="auto">
          <a:xfrm>
            <a:off x="1785395" y="4000983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42234" name="Object 381"/>
          <p:cNvGraphicFramePr>
            <a:graphicFrameLocks noChangeAspect="1"/>
          </p:cNvGraphicFramePr>
          <p:nvPr/>
        </p:nvGraphicFramePr>
        <p:xfrm>
          <a:off x="5708650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30057" imgH="203112" progId="Equation.3">
                  <p:embed/>
                </p:oleObj>
              </mc:Choice>
              <mc:Fallback>
                <p:oleObj name="Equation" r:id="rId4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35" name="Object 3"/>
          <p:cNvGraphicFramePr>
            <a:graphicFrameLocks noChangeAspect="1"/>
          </p:cNvGraphicFramePr>
          <p:nvPr>
            <p:extLst/>
          </p:nvPr>
        </p:nvGraphicFramePr>
        <p:xfrm>
          <a:off x="1679575" y="1295400"/>
          <a:ext cx="14525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295400"/>
                        <a:ext cx="14525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36" name="Rectangle 16"/>
          <p:cNvSpPr txBox="1">
            <a:spLocks noChangeArrowheads="1"/>
          </p:cNvSpPr>
          <p:nvPr/>
        </p:nvSpPr>
        <p:spPr bwMode="auto">
          <a:xfrm>
            <a:off x="457200" y="346559"/>
            <a:ext cx="8229600" cy="74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Median filter?</a:t>
            </a:r>
          </a:p>
        </p:txBody>
      </p:sp>
      <p:sp>
        <p:nvSpPr>
          <p:cNvPr id="42239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prstClr val="black"/>
                </a:solidFill>
              </a:rPr>
              <a:t>Credit: S. Seitz</a:t>
            </a:r>
          </a:p>
        </p:txBody>
      </p:sp>
    </p:spTree>
    <p:extLst>
      <p:ext uri="{BB962C8B-B14F-4D97-AF65-F5344CB8AC3E}">
        <p14:creationId xmlns:p14="http://schemas.microsoft.com/office/powerpoint/2010/main" val="8979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1023</Words>
  <Application>Microsoft Office PowerPoint</Application>
  <PresentationFormat>全屏显示(4:3)</PresentationFormat>
  <Paragraphs>455</Paragraphs>
  <Slides>20</Slides>
  <Notes>13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Equation</vt:lpstr>
      <vt:lpstr>Sobel filter visualization</vt:lpstr>
      <vt:lpstr>PowerPoint 演示文稿</vt:lpstr>
      <vt:lpstr>h(:,:,1) &lt; 0                 </vt:lpstr>
      <vt:lpstr>Think-Pair-Share</vt:lpstr>
      <vt:lpstr>Non-linear filters</vt:lpstr>
      <vt:lpstr>Median filters</vt:lpstr>
      <vt:lpstr>PowerPoint 演示文稿</vt:lpstr>
      <vt:lpstr>PowerPoint 演示文稿</vt:lpstr>
      <vt:lpstr>PowerPoint 演示文稿</vt:lpstr>
      <vt:lpstr>Median filters</vt:lpstr>
      <vt:lpstr>Noisy Jack – Salt and Pepper</vt:lpstr>
      <vt:lpstr>Mean Jack – 3 x 3 filter</vt:lpstr>
      <vt:lpstr>Very Mean Jack – 11 x 11 filter</vt:lpstr>
      <vt:lpstr>Noisy Jack – Salt and Pepper</vt:lpstr>
      <vt:lpstr>Median Jack – 3 x 3</vt:lpstr>
      <vt:lpstr>Very Median Jack – 11 x 11</vt:lpstr>
      <vt:lpstr>Median filters</vt:lpstr>
      <vt:lpstr>Review: questions</vt:lpstr>
      <vt:lpstr>Review: questions</vt:lpstr>
      <vt:lpstr>Median filters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 filter visualization</dc:title>
  <dc:creator>lenovo</dc:creator>
  <cp:lastModifiedBy>lenovo</cp:lastModifiedBy>
  <cp:revision>3</cp:revision>
  <dcterms:created xsi:type="dcterms:W3CDTF">2018-04-05T02:11:46Z</dcterms:created>
  <dcterms:modified xsi:type="dcterms:W3CDTF">2018-04-05T02:23:02Z</dcterms:modified>
</cp:coreProperties>
</file>