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79" r:id="rId5"/>
    <p:sldId id="287" r:id="rId6"/>
    <p:sldId id="290" r:id="rId7"/>
    <p:sldId id="291" r:id="rId8"/>
    <p:sldId id="292" r:id="rId9"/>
    <p:sldId id="293" r:id="rId10"/>
    <p:sldId id="271" r:id="rId11"/>
    <p:sldId id="294"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6"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p:cViewPr varScale="1">
        <p:scale>
          <a:sx n="74" d="100"/>
          <a:sy n="74" d="100"/>
        </p:scale>
        <p:origin x="-582" y="-9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9/22/2017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9/22/2017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9/22/2017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9/22/2017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9/22/2017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9/22/2017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9/22/2017</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9/22/2017</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9/22/2017</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9/22/2017</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latin typeface="Algerian" panose="04020705040A02060702" pitchFamily="82" charset="0"/>
              </a:rPr>
              <a:t>Natural language processing</a:t>
            </a:r>
          </a:p>
        </p:txBody>
      </p:sp>
      <p:sp>
        <p:nvSpPr>
          <p:cNvPr id="2" name="Subtitle 1"/>
          <p:cNvSpPr>
            <a:spLocks noGrp="1"/>
          </p:cNvSpPr>
          <p:nvPr>
            <p:ph type="subTitle" idx="1"/>
          </p:nvPr>
        </p:nvSpPr>
        <p:spPr>
          <a:xfrm>
            <a:off x="4037012" y="5715000"/>
            <a:ext cx="9751060" cy="1016000"/>
          </a:xfrm>
        </p:spPr>
        <p:txBody>
          <a:bodyPr>
            <a:normAutofit/>
          </a:bodyPr>
          <a:lstStyle/>
          <a:p>
            <a:pPr algn="l"/>
            <a:r>
              <a:rPr lang="en-US" dirty="0"/>
              <a:t>                                                        -</a:t>
            </a:r>
            <a:r>
              <a:rPr lang="en-US" dirty="0" smtClean="0"/>
              <a:t>By  Asra</a:t>
            </a:r>
            <a:endParaRPr lang="en-US" dirty="0"/>
          </a:p>
          <a:p>
            <a:r>
              <a:rPr lang="en-US" dirty="0"/>
              <a:t>              </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84212" y="381000"/>
            <a:ext cx="10360501" cy="1219200"/>
          </a:xfrm>
        </p:spPr>
        <p:txBody>
          <a:bodyPr>
            <a:normAutofit/>
          </a:bodyPr>
          <a:lstStyle/>
          <a:p>
            <a:r>
              <a:rPr lang="en-US" sz="4400" dirty="0"/>
              <a:t>Natural language     </a:t>
            </a:r>
            <a:r>
              <a:rPr lang="en-US" sz="4400" dirty="0">
                <a:solidFill>
                  <a:srgbClr val="00B0F0"/>
                </a:solidFill>
              </a:rPr>
              <a:t>vs</a:t>
            </a:r>
            <a:r>
              <a:rPr lang="en-US" sz="4400" dirty="0"/>
              <a:t> </a:t>
            </a:r>
            <a:br>
              <a:rPr lang="en-US" sz="4400" dirty="0"/>
            </a:br>
            <a:r>
              <a:rPr lang="en-US" sz="4400" dirty="0"/>
              <a:t>                               artificial language</a:t>
            </a:r>
          </a:p>
        </p:txBody>
      </p:sp>
      <p:sp>
        <p:nvSpPr>
          <p:cNvPr id="14" name="Content Placeholder 13"/>
          <p:cNvSpPr>
            <a:spLocks noGrp="1"/>
          </p:cNvSpPr>
          <p:nvPr>
            <p:ph idx="1"/>
          </p:nvPr>
        </p:nvSpPr>
        <p:spPr>
          <a:xfrm>
            <a:off x="1370012" y="2362200"/>
            <a:ext cx="10360501" cy="2971800"/>
          </a:xfrm>
        </p:spPr>
        <p:txBody>
          <a:bodyPr/>
          <a:lstStyle/>
          <a:p>
            <a:pPr>
              <a:buFont typeface="Wingdings" panose="05000000000000000000" pitchFamily="2" charset="2"/>
              <a:buChar char="Ø"/>
            </a:pPr>
            <a:r>
              <a:rPr lang="en-US" sz="3200" dirty="0"/>
              <a:t>Natural Language example:</a:t>
            </a:r>
          </a:p>
          <a:p>
            <a:pPr marL="0" indent="0">
              <a:buNone/>
            </a:pPr>
            <a:r>
              <a:rPr lang="en-US" sz="3200" dirty="0"/>
              <a:t>                English, Hindi, Telugu, French etc.</a:t>
            </a:r>
          </a:p>
          <a:p>
            <a:pPr>
              <a:buFont typeface="Wingdings" panose="05000000000000000000" pitchFamily="2" charset="2"/>
              <a:buChar char="Ø"/>
            </a:pPr>
            <a:r>
              <a:rPr lang="en-US" sz="3200" dirty="0"/>
              <a:t>Artificial language examples:</a:t>
            </a:r>
          </a:p>
          <a:p>
            <a:pPr marL="0" indent="0">
              <a:buNone/>
            </a:pPr>
            <a:r>
              <a:rPr lang="en-US" sz="3200" dirty="0"/>
              <a:t>                C, C++, JAVA, Python etc.</a:t>
            </a:r>
          </a:p>
          <a:p>
            <a:pPr marL="0" indent="0">
              <a:buNone/>
            </a:pPr>
            <a:endParaRPr lang="en-US" dirty="0"/>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high confidence">
            <a:extLst>
              <a:ext uri="{FF2B5EF4-FFF2-40B4-BE49-F238E27FC236}">
                <a16:creationId xmlns="" xmlns:a16="http://schemas.microsoft.com/office/drawing/2014/main" id="{52520D5B-1094-484A-88C2-F1612A59F6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533400"/>
            <a:ext cx="7839075" cy="6019800"/>
          </a:xfrm>
        </p:spPr>
      </p:pic>
    </p:spTree>
    <p:extLst>
      <p:ext uri="{BB962C8B-B14F-4D97-AF65-F5344CB8AC3E}">
        <p14:creationId xmlns:p14="http://schemas.microsoft.com/office/powerpoint/2010/main" val="349483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BASIC TERMINOLOGY</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solidFill>
                  <a:srgbClr val="0070C0"/>
                </a:solidFill>
              </a:rPr>
              <a:t>NATURAL LANGUAGE PROCESSING (NLP)</a:t>
            </a:r>
          </a:p>
          <a:p>
            <a:pPr marL="514350" indent="-514350">
              <a:buFont typeface="+mj-lt"/>
              <a:buAutoNum type="arabicPeriod"/>
            </a:pPr>
            <a:r>
              <a:rPr lang="en-US" b="1" dirty="0">
                <a:solidFill>
                  <a:srgbClr val="0070C0"/>
                </a:solidFill>
              </a:rPr>
              <a:t> </a:t>
            </a:r>
            <a:r>
              <a:rPr lang="en-US" b="1" dirty="0" smtClean="0">
                <a:solidFill>
                  <a:srgbClr val="0070C0"/>
                </a:solidFill>
              </a:rPr>
              <a:t>Tokenization</a:t>
            </a:r>
          </a:p>
          <a:p>
            <a:pPr marL="514350" indent="-514350">
              <a:buFont typeface="+mj-lt"/>
              <a:buAutoNum type="arabicPeriod"/>
            </a:pPr>
            <a:r>
              <a:rPr lang="en-US" b="1" dirty="0" smtClean="0">
                <a:solidFill>
                  <a:srgbClr val="0070C0"/>
                </a:solidFill>
              </a:rPr>
              <a:t>Normalization</a:t>
            </a:r>
          </a:p>
          <a:p>
            <a:pPr marL="514350" indent="-514350">
              <a:buFont typeface="+mj-lt"/>
              <a:buAutoNum type="arabicPeriod"/>
            </a:pPr>
            <a:r>
              <a:rPr lang="en-US" b="1" dirty="0" smtClean="0">
                <a:solidFill>
                  <a:srgbClr val="0070C0"/>
                </a:solidFill>
              </a:rPr>
              <a:t>Stemming</a:t>
            </a:r>
            <a:r>
              <a:rPr lang="en-US" b="1" dirty="0" smtClean="0"/>
              <a:t>                </a:t>
            </a:r>
            <a:r>
              <a:rPr lang="en-US" dirty="0" err="1" smtClean="0">
                <a:solidFill>
                  <a:srgbClr val="92D050"/>
                </a:solidFill>
              </a:rPr>
              <a:t>eg</a:t>
            </a:r>
            <a:r>
              <a:rPr lang="en-US" dirty="0" smtClean="0">
                <a:solidFill>
                  <a:srgbClr val="92D050"/>
                </a:solidFill>
              </a:rPr>
              <a:t>: </a:t>
            </a:r>
            <a:r>
              <a:rPr lang="en-US" dirty="0">
                <a:solidFill>
                  <a:srgbClr val="92D050"/>
                </a:solidFill>
              </a:rPr>
              <a:t>running → </a:t>
            </a:r>
            <a:r>
              <a:rPr lang="en-US" dirty="0" smtClean="0">
                <a:solidFill>
                  <a:srgbClr val="92D050"/>
                </a:solidFill>
              </a:rPr>
              <a:t>run.</a:t>
            </a:r>
          </a:p>
          <a:p>
            <a:pPr marL="514350" indent="-514350">
              <a:buFont typeface="+mj-lt"/>
              <a:buAutoNum type="arabicPeriod"/>
            </a:pPr>
            <a:r>
              <a:rPr lang="en-US" b="1" dirty="0"/>
              <a:t> </a:t>
            </a:r>
            <a:r>
              <a:rPr lang="en-US" b="1" dirty="0" smtClean="0">
                <a:solidFill>
                  <a:srgbClr val="0070C0"/>
                </a:solidFill>
              </a:rPr>
              <a:t>Lemmatization     </a:t>
            </a:r>
            <a:r>
              <a:rPr lang="en-US" dirty="0" err="1" smtClean="0">
                <a:solidFill>
                  <a:srgbClr val="92D050"/>
                </a:solidFill>
              </a:rPr>
              <a:t>eg</a:t>
            </a:r>
            <a:r>
              <a:rPr lang="en-US" dirty="0" smtClean="0">
                <a:solidFill>
                  <a:srgbClr val="92D050"/>
                </a:solidFill>
              </a:rPr>
              <a:t>: </a:t>
            </a:r>
            <a:r>
              <a:rPr lang="en-US" dirty="0">
                <a:solidFill>
                  <a:srgbClr val="92D050"/>
                </a:solidFill>
              </a:rPr>
              <a:t>better → </a:t>
            </a:r>
            <a:r>
              <a:rPr lang="en-US" dirty="0" smtClean="0">
                <a:solidFill>
                  <a:srgbClr val="92D050"/>
                </a:solidFill>
              </a:rPr>
              <a:t>good.</a:t>
            </a:r>
          </a:p>
          <a:p>
            <a:pPr marL="514350" indent="-514350">
              <a:buFont typeface="+mj-lt"/>
              <a:buAutoNum type="arabicPeriod"/>
            </a:pPr>
            <a:r>
              <a:rPr lang="en-US" b="1" dirty="0">
                <a:solidFill>
                  <a:srgbClr val="0070C0"/>
                </a:solidFill>
              </a:rPr>
              <a:t>Stop </a:t>
            </a:r>
            <a:r>
              <a:rPr lang="en-US" b="1" dirty="0" smtClean="0">
                <a:solidFill>
                  <a:srgbClr val="0070C0"/>
                </a:solidFill>
              </a:rPr>
              <a:t>Words    </a:t>
            </a:r>
            <a:r>
              <a:rPr lang="en-US" dirty="0" err="1" smtClean="0">
                <a:solidFill>
                  <a:srgbClr val="92D050"/>
                </a:solidFill>
              </a:rPr>
              <a:t>eg</a:t>
            </a:r>
            <a:r>
              <a:rPr lang="en-US" dirty="0" smtClean="0">
                <a:solidFill>
                  <a:srgbClr val="92D050"/>
                </a:solidFill>
              </a:rPr>
              <a:t>: </a:t>
            </a:r>
            <a:r>
              <a:rPr lang="en-US" strike="sngStrike" dirty="0" smtClean="0">
                <a:solidFill>
                  <a:srgbClr val="92D050"/>
                </a:solidFill>
              </a:rPr>
              <a:t>The</a:t>
            </a:r>
            <a:r>
              <a:rPr lang="en-US" strike="sngStrike" dirty="0">
                <a:solidFill>
                  <a:srgbClr val="92D050"/>
                </a:solidFill>
              </a:rPr>
              <a:t> </a:t>
            </a:r>
            <a:r>
              <a:rPr lang="en-US" dirty="0">
                <a:solidFill>
                  <a:srgbClr val="92D050"/>
                </a:solidFill>
              </a:rPr>
              <a:t>quick brown fox jumps over </a:t>
            </a:r>
            <a:r>
              <a:rPr lang="en-US" strike="sngStrike" dirty="0">
                <a:solidFill>
                  <a:srgbClr val="92D050"/>
                </a:solidFill>
              </a:rPr>
              <a:t>the</a:t>
            </a:r>
            <a:r>
              <a:rPr lang="en-US" dirty="0">
                <a:solidFill>
                  <a:srgbClr val="92D050"/>
                </a:solidFill>
              </a:rPr>
              <a:t> </a:t>
            </a:r>
            <a:r>
              <a:rPr lang="en-US" dirty="0" smtClean="0">
                <a:solidFill>
                  <a:srgbClr val="92D050"/>
                </a:solidFill>
              </a:rPr>
              <a:t>lazy dog.</a:t>
            </a:r>
            <a:endParaRPr lang="en-US" dirty="0" smtClean="0">
              <a:solidFill>
                <a:srgbClr val="0070C0"/>
              </a:solidFill>
            </a:endParaRPr>
          </a:p>
          <a:p>
            <a:pPr marL="514350" indent="-514350">
              <a:buFont typeface="+mj-lt"/>
              <a:buAutoNum type="arabicPeriod"/>
            </a:pPr>
            <a:endParaRPr lang="en-US" b="1" dirty="0" smtClean="0">
              <a:solidFill>
                <a:srgbClr val="92D050"/>
              </a:solidFill>
            </a:endParaRPr>
          </a:p>
          <a:p>
            <a:pPr marL="514350" indent="-514350">
              <a:buFont typeface="+mj-lt"/>
              <a:buAutoNum type="arabicPeriod"/>
            </a:pPr>
            <a:endParaRPr lang="en-US" dirty="0">
              <a:solidFill>
                <a:srgbClr val="0070C0"/>
              </a:solidFill>
            </a:endParaRPr>
          </a:p>
        </p:txBody>
      </p:sp>
    </p:spTree>
    <p:extLst>
      <p:ext uri="{BB962C8B-B14F-4D97-AF65-F5344CB8AC3E}">
        <p14:creationId xmlns:p14="http://schemas.microsoft.com/office/powerpoint/2010/main" val="91186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t>BASIC TERMINOLOGY</a:t>
            </a:r>
          </a:p>
        </p:txBody>
      </p:sp>
      <p:sp>
        <p:nvSpPr>
          <p:cNvPr id="3" name="Content Placeholder 2"/>
          <p:cNvSpPr>
            <a:spLocks noGrp="1"/>
          </p:cNvSpPr>
          <p:nvPr>
            <p:ph idx="1"/>
          </p:nvPr>
        </p:nvSpPr>
        <p:spPr/>
        <p:txBody>
          <a:bodyPr>
            <a:normAutofit/>
          </a:bodyPr>
          <a:lstStyle/>
          <a:p>
            <a:pPr marL="514350" indent="-514350">
              <a:buAutoNum type="arabicPeriod" startAt="7"/>
            </a:pPr>
            <a:r>
              <a:rPr lang="en-US" sz="3600" b="1" dirty="0" smtClean="0">
                <a:solidFill>
                  <a:srgbClr val="0070C0"/>
                </a:solidFill>
              </a:rPr>
              <a:t>Parts-of-speech </a:t>
            </a:r>
            <a:r>
              <a:rPr lang="en-US" sz="3600" b="1" dirty="0">
                <a:solidFill>
                  <a:srgbClr val="0070C0"/>
                </a:solidFill>
              </a:rPr>
              <a:t>(POS) </a:t>
            </a:r>
            <a:r>
              <a:rPr lang="en-US" sz="3600" b="1" dirty="0" smtClean="0">
                <a:solidFill>
                  <a:srgbClr val="0070C0"/>
                </a:solidFill>
              </a:rPr>
              <a:t>Tagging</a:t>
            </a:r>
            <a:endParaRPr lang="en-US" sz="3600" dirty="0">
              <a:solidFill>
                <a:srgbClr val="0070C0"/>
              </a:solidFill>
            </a:endParaRPr>
          </a:p>
          <a:p>
            <a:pPr marL="514350" indent="-514350">
              <a:buAutoNum type="arabicPeriod" startAt="7"/>
            </a:pPr>
            <a:endParaRPr lang="en-US" sz="3600" b="1" dirty="0" smtClean="0">
              <a:solidFill>
                <a:srgbClr val="0070C0"/>
              </a:solidFill>
            </a:endParaRPr>
          </a:p>
          <a:p>
            <a:pPr marL="514350" indent="-514350">
              <a:buAutoNum type="arabicPeriod" startAt="7"/>
            </a:pPr>
            <a:r>
              <a:rPr lang="en-US" sz="3600" b="1" dirty="0">
                <a:solidFill>
                  <a:srgbClr val="0070C0"/>
                </a:solidFill>
              </a:rPr>
              <a:t> Bag of Words</a:t>
            </a:r>
            <a:r>
              <a:rPr lang="en-US" sz="3600" b="1" dirty="0" smtClean="0">
                <a:solidFill>
                  <a:srgbClr val="0070C0"/>
                </a:solidFill>
              </a:rPr>
              <a:t>       </a:t>
            </a:r>
          </a:p>
          <a:p>
            <a:pPr marL="514350" indent="-514350">
              <a:buAutoNum type="arabicPeriod" startAt="7"/>
            </a:pPr>
            <a:r>
              <a:rPr lang="en-US" sz="3600" b="1" dirty="0">
                <a:solidFill>
                  <a:srgbClr val="0070C0"/>
                </a:solidFill>
              </a:rPr>
              <a:t>n-grams</a:t>
            </a:r>
            <a:r>
              <a:rPr lang="en-US" sz="3600" b="1" dirty="0" smtClean="0">
                <a:solidFill>
                  <a:srgbClr val="0070C0"/>
                </a:solidFill>
              </a:rPr>
              <a:t>    </a:t>
            </a:r>
          </a:p>
          <a:p>
            <a:pPr marL="514350" indent="-514350">
              <a:buAutoNum type="arabicPeriod" startAt="7"/>
            </a:pPr>
            <a:r>
              <a:rPr lang="en-US" sz="3600" b="1" dirty="0">
                <a:solidFill>
                  <a:srgbClr val="0070C0"/>
                </a:solidFill>
              </a:rPr>
              <a:t> Regular </a:t>
            </a:r>
            <a:r>
              <a:rPr lang="en-US" sz="3600" b="1" dirty="0" smtClean="0">
                <a:solidFill>
                  <a:srgbClr val="0070C0"/>
                </a:solidFill>
              </a:rPr>
              <a:t>Expressions</a:t>
            </a:r>
          </a:p>
          <a:p>
            <a:pPr marL="514350" indent="-514350">
              <a:buAutoNum type="arabicPeriod" startAt="7"/>
            </a:pPr>
            <a:r>
              <a:rPr lang="en-US" sz="3600" b="1" dirty="0">
                <a:solidFill>
                  <a:srgbClr val="0070C0"/>
                </a:solidFill>
              </a:rPr>
              <a:t>Syntactic Analysis</a:t>
            </a:r>
            <a:endParaRPr lang="en-US" sz="3600" b="1" dirty="0" smtClean="0">
              <a:solidFill>
                <a:srgbClr val="0070C0"/>
              </a:solidFill>
            </a:endParaRPr>
          </a:p>
        </p:txBody>
      </p:sp>
      <p:pic>
        <p:nvPicPr>
          <p:cNvPr id="1026" name="Picture 2" descr="Image result for pos tagging i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8612" y="2438400"/>
            <a:ext cx="50292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46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BASIC TERMINOLOGY</a:t>
            </a:r>
          </a:p>
        </p:txBody>
      </p:sp>
      <p:sp>
        <p:nvSpPr>
          <p:cNvPr id="3" name="Content Placeholder 2"/>
          <p:cNvSpPr>
            <a:spLocks noGrp="1"/>
          </p:cNvSpPr>
          <p:nvPr>
            <p:ph idx="1"/>
          </p:nvPr>
        </p:nvSpPr>
        <p:spPr/>
        <p:txBody>
          <a:bodyPr/>
          <a:lstStyle/>
          <a:p>
            <a:pPr marL="514350" indent="-514350">
              <a:buAutoNum type="arabicPeriod" startAt="12"/>
            </a:pPr>
            <a:r>
              <a:rPr lang="en-US" b="1" dirty="0" smtClean="0">
                <a:solidFill>
                  <a:srgbClr val="0070C0"/>
                </a:solidFill>
              </a:rPr>
              <a:t>Semantic Analysis</a:t>
            </a:r>
          </a:p>
          <a:p>
            <a:pPr marL="514350" indent="-514350">
              <a:buAutoNum type="arabicPeriod" startAt="12"/>
            </a:pPr>
            <a:r>
              <a:rPr lang="en-US" b="1" dirty="0" smtClean="0">
                <a:solidFill>
                  <a:srgbClr val="0070C0"/>
                </a:solidFill>
              </a:rPr>
              <a:t>Sentiment Analysis</a:t>
            </a:r>
          </a:p>
          <a:p>
            <a:pPr marL="514350" indent="-514350">
              <a:buAutoNum type="arabicPeriod" startAt="12"/>
            </a:pPr>
            <a:endParaRPr lang="en-US" dirty="0">
              <a:solidFill>
                <a:srgbClr val="0070C0"/>
              </a:solidFill>
            </a:endParaRPr>
          </a:p>
        </p:txBody>
      </p:sp>
      <p:pic>
        <p:nvPicPr>
          <p:cNvPr id="2050" name="Picture 2" descr="Sentiment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2" y="3048000"/>
            <a:ext cx="66675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6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152400"/>
            <a:ext cx="9751060" cy="1992597"/>
          </a:xfrm>
        </p:spPr>
        <p:txBody>
          <a:bodyPr/>
          <a:lstStyle/>
          <a:p>
            <a:r>
              <a:rPr lang="en-US" dirty="0">
                <a:solidFill>
                  <a:srgbClr val="00B0F0"/>
                </a:solidFill>
              </a:rPr>
              <a:t>LIBRARIES FOR NLP USING PYTHON</a:t>
            </a:r>
          </a:p>
        </p:txBody>
      </p:sp>
      <p:sp>
        <p:nvSpPr>
          <p:cNvPr id="3" name="Text Placeholder 2"/>
          <p:cNvSpPr>
            <a:spLocks noGrp="1"/>
          </p:cNvSpPr>
          <p:nvPr>
            <p:ph type="body" idx="1"/>
          </p:nvPr>
        </p:nvSpPr>
        <p:spPr>
          <a:xfrm>
            <a:off x="1522412" y="2438400"/>
            <a:ext cx="9751060" cy="1016000"/>
          </a:xfrm>
        </p:spPr>
        <p:txBody>
          <a:bodyPr/>
          <a:lstStyle/>
          <a:p>
            <a:pPr marL="457200" indent="-457200" algn="l">
              <a:buFont typeface="Wingdings" panose="05000000000000000000" pitchFamily="2" charset="2"/>
              <a:buChar char="Ø"/>
            </a:pPr>
            <a:r>
              <a:rPr lang="en-US" dirty="0"/>
              <a:t>NLTK</a:t>
            </a:r>
          </a:p>
          <a:p>
            <a:pPr algn="l"/>
            <a:endParaRPr lang="en-US" dirty="0"/>
          </a:p>
          <a:p>
            <a:pPr marL="457200" indent="-457200" algn="l">
              <a:buFont typeface="Wingdings" panose="05000000000000000000" pitchFamily="2" charset="2"/>
              <a:buChar char="Ø"/>
            </a:pPr>
            <a:r>
              <a:rPr lang="en-US" dirty="0"/>
              <a:t>TEXTBLOB</a:t>
            </a:r>
          </a:p>
          <a:p>
            <a:pPr marL="457200" indent="-457200" algn="l">
              <a:buFont typeface="Wingdings" panose="05000000000000000000" pitchFamily="2" charset="2"/>
              <a:buChar char="Ø"/>
            </a:pPr>
            <a:endParaRPr lang="en-US" dirty="0"/>
          </a:p>
          <a:p>
            <a:pPr marL="457200" indent="-457200" algn="l">
              <a:buFont typeface="Wingdings" panose="05000000000000000000" pitchFamily="2" charset="2"/>
              <a:buChar char="Ø"/>
            </a:pPr>
            <a:r>
              <a:rPr lang="en-US" dirty="0"/>
              <a:t>Stanford coreNLP</a:t>
            </a:r>
          </a:p>
          <a:p>
            <a:pPr marL="457200" indent="-457200" algn="l">
              <a:buFont typeface="Wingdings" panose="05000000000000000000" pitchFamily="2" charset="2"/>
              <a:buChar char="Ø"/>
            </a:pPr>
            <a:endParaRPr lang="en-US" dirty="0"/>
          </a:p>
          <a:p>
            <a:pPr marL="457200" indent="-457200" algn="l">
              <a:buFont typeface="Wingdings" panose="05000000000000000000" pitchFamily="2" charset="2"/>
              <a:buChar char="Ø"/>
            </a:pPr>
            <a:r>
              <a:rPr lang="en-US" dirty="0"/>
              <a:t>SpaCy</a:t>
            </a:r>
          </a:p>
          <a:p>
            <a:pPr marL="457200" indent="-457200" algn="l">
              <a:buFont typeface="Wingdings" panose="05000000000000000000" pitchFamily="2" charset="2"/>
              <a:buChar char="Ø"/>
            </a:pPr>
            <a:endParaRPr lang="en-US" dirty="0"/>
          </a:p>
          <a:p>
            <a:pPr marL="457200" indent="-457200" algn="l">
              <a:buFont typeface="Wingdings" panose="05000000000000000000" pitchFamily="2" charset="2"/>
              <a:buChar char="Ø"/>
            </a:pPr>
            <a:r>
              <a:rPr lang="en-US" dirty="0"/>
              <a:t>BeautifulSoup</a:t>
            </a:r>
          </a:p>
          <a:p>
            <a:pPr marL="457200" indent="-457200" algn="l">
              <a:buFont typeface="Wingdings" panose="05000000000000000000" pitchFamily="2" charset="2"/>
              <a:buChar char="Ø"/>
            </a:pPr>
            <a:endParaRPr lang="en-US" dirty="0"/>
          </a:p>
          <a:p>
            <a:pPr marL="457200" indent="-457200" algn="l">
              <a:buFont typeface="Wingdings" panose="05000000000000000000" pitchFamily="2" charset="2"/>
              <a:buChar char="Ø"/>
            </a:pPr>
            <a:endParaRPr lang="en-US" dirty="0"/>
          </a:p>
          <a:p>
            <a:pPr marL="457200" indent="-457200" algn="l">
              <a:buFont typeface="Wingdings" panose="05000000000000000000" pitchFamily="2" charset="2"/>
              <a:buChar char="Ø"/>
            </a:pPr>
            <a:endParaRPr lang="en-US" dirty="0"/>
          </a:p>
        </p:txBody>
      </p:sp>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152400"/>
            <a:ext cx="9751060" cy="1992597"/>
          </a:xfrm>
        </p:spPr>
        <p:txBody>
          <a:bodyPr/>
          <a:lstStyle/>
          <a:p>
            <a:r>
              <a:rPr lang="en-US" dirty="0">
                <a:solidFill>
                  <a:schemeClr val="accent5">
                    <a:lumMod val="60000"/>
                    <a:lumOff val="40000"/>
                  </a:schemeClr>
                </a:solidFill>
              </a:rPr>
              <a:t> APPLICATION</a:t>
            </a:r>
            <a:endParaRPr lang="en-US" dirty="0"/>
          </a:p>
        </p:txBody>
      </p:sp>
      <p:sp>
        <p:nvSpPr>
          <p:cNvPr id="3" name="Text Placeholder 2"/>
          <p:cNvSpPr>
            <a:spLocks noGrp="1"/>
          </p:cNvSpPr>
          <p:nvPr>
            <p:ph type="body" idx="1"/>
          </p:nvPr>
        </p:nvSpPr>
        <p:spPr>
          <a:xfrm>
            <a:off x="1141412" y="2590800"/>
            <a:ext cx="10208260" cy="2895600"/>
          </a:xfrm>
        </p:spPr>
        <p:txBody>
          <a:bodyPr/>
          <a:lstStyle/>
          <a:p>
            <a:pPr marL="457200" indent="-457200" algn="l">
              <a:buFont typeface="Courier New" pitchFamily="49" charset="0"/>
              <a:buChar char="o"/>
            </a:pPr>
            <a:r>
              <a:rPr lang="en-US" b="1" dirty="0"/>
              <a:t>Machine Translation</a:t>
            </a:r>
          </a:p>
          <a:p>
            <a:pPr marL="457200" indent="-457200" algn="l">
              <a:buFont typeface="Courier New" pitchFamily="49" charset="0"/>
              <a:buChar char="o"/>
            </a:pPr>
            <a:r>
              <a:rPr lang="en-US" b="1" dirty="0"/>
              <a:t>Fighting Spam</a:t>
            </a:r>
          </a:p>
          <a:p>
            <a:pPr marL="457200" indent="-457200" algn="l">
              <a:buFont typeface="Courier New" pitchFamily="49" charset="0"/>
              <a:buChar char="o"/>
            </a:pPr>
            <a:r>
              <a:rPr lang="en-US" b="1" dirty="0"/>
              <a:t>Information Extraction</a:t>
            </a:r>
          </a:p>
          <a:p>
            <a:pPr marL="457200" indent="-457200" algn="l">
              <a:buFont typeface="Courier New" pitchFamily="49" charset="0"/>
              <a:buChar char="o"/>
            </a:pPr>
            <a:r>
              <a:rPr lang="en-US" b="1" dirty="0"/>
              <a:t>Summarization</a:t>
            </a:r>
          </a:p>
          <a:p>
            <a:pPr marL="457200" indent="-457200" algn="l">
              <a:buFont typeface="Courier New" pitchFamily="49" charset="0"/>
              <a:buChar char="o"/>
            </a:pPr>
            <a:r>
              <a:rPr lang="en-US" b="1" dirty="0"/>
              <a:t>Question </a:t>
            </a:r>
            <a:r>
              <a:rPr lang="en-US" b="1" dirty="0" smtClean="0"/>
              <a:t>Answering</a:t>
            </a:r>
            <a:endParaRPr lang="en-US" b="1" dirty="0"/>
          </a:p>
        </p:txBody>
      </p:sp>
    </p:spTree>
    <p:extLst>
      <p:ext uri="{BB962C8B-B14F-4D97-AF65-F5344CB8AC3E}">
        <p14:creationId xmlns:p14="http://schemas.microsoft.com/office/powerpoint/2010/main" val="408260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76977-ECB7-44C2-A70D-853BB6B41242}">
  <ds:schemaRefs>
    <ds:schemaRef ds:uri="http://purl.org/dc/dcmitype/"/>
    <ds:schemaRef ds:uri="http://schemas.openxmlformats.org/package/2006/metadata/core-properties"/>
    <ds:schemaRef ds:uri="http://purl.org/dc/elements/1.1/"/>
    <ds:schemaRef ds:uri="http://schemas.microsoft.com/office/infopath/2007/PartnerControls"/>
    <ds:schemaRef ds:uri="4873beb7-5857-4685-be1f-d57550cc96cc"/>
    <ds:schemaRef ds:uri="http://schemas.microsoft.com/office/2006/documentManagement/typ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776</TotalTime>
  <Words>82</Words>
  <Application>Microsoft Office PowerPoint</Application>
  <PresentationFormat>Custom</PresentationFormat>
  <Paragraphs>42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Red Radial 16x9</vt:lpstr>
      <vt:lpstr>Natural language processing</vt:lpstr>
      <vt:lpstr>Natural language     vs                                 artificial language</vt:lpstr>
      <vt:lpstr>PowerPoint Presentation</vt:lpstr>
      <vt:lpstr>BASIC TERMINOLOGY</vt:lpstr>
      <vt:lpstr>BASIC TERMINOLOGY</vt:lpstr>
      <vt:lpstr>BASIC TERMINOLOGY</vt:lpstr>
      <vt:lpstr>LIBRARIES FOR NLP USING PYTHON</vt:lpstr>
      <vt:lpstr>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SHAIK ASRA</dc:creator>
  <cp:lastModifiedBy>kamil</cp:lastModifiedBy>
  <cp:revision>24</cp:revision>
  <dcterms:created xsi:type="dcterms:W3CDTF">2017-08-27T11:09:18Z</dcterms:created>
  <dcterms:modified xsi:type="dcterms:W3CDTF">2017-09-22T07:05:59Z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