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Caveat"/>
      <p:regular r:id="rId47"/>
      <p:bold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  <p:embeddedFont>
      <p:font typeface="Raleway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veat-bold.fntdata"/><Relationship Id="rId47" Type="http://schemas.openxmlformats.org/officeDocument/2006/relationships/font" Target="fonts/Caveat-regular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55" Type="http://schemas.openxmlformats.org/officeDocument/2006/relationships/font" Target="fonts/LatoLight-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bold.fntdata"/><Relationship Id="rId13" Type="http://schemas.openxmlformats.org/officeDocument/2006/relationships/slide" Target="slides/slide8.xml"/><Relationship Id="rId57" Type="http://schemas.openxmlformats.org/officeDocument/2006/relationships/font" Target="fonts/RalewayLight-regular.fntdata"/><Relationship Id="rId12" Type="http://schemas.openxmlformats.org/officeDocument/2006/relationships/slide" Target="slides/slide7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RalewayLight-italic.fntdata"/><Relationship Id="rId14" Type="http://schemas.openxmlformats.org/officeDocument/2006/relationships/slide" Target="slides/slide9.xml"/><Relationship Id="rId58" Type="http://schemas.openxmlformats.org/officeDocument/2006/relationships/font" Target="fonts/Raleway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5bfcf8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85bfcf8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d55193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d55193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53d5519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53d5519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53d55193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53d55193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53d55193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53d55193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53d55193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53d55193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53d5519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53d5519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53d55193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53d55193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53d55193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53d55193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478203e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478203e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478203e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478203e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401203d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401203d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53d55193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53d55193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53d55193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53d55193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478203e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478203e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53d55193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53d55193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4ade4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4ade4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4ade40c9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4ade40c9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4ade40c9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4ade40c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53d55193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53d55193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53d55193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53d55193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4ade40c9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4ade40c9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401203d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401203d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4ade40c9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54ade40c9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4ade40c9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4ade40c9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4ade40c9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4ade40c9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478203e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478203e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553d55193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553d55193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53d55193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553d55193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53d55193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53d55193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4862300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4862300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78203e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78203e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478203e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478203e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5ec812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5ec812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3d551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3d551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401203d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401203d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d55193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d55193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DFE8E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2B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152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15273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DFE8E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B70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DFE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2B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152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DFE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2B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152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DFE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2B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152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DFE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2B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152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5273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FE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2B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152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DFE8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s://thenounproject.com/icon/coding-5823700/" TargetMode="External"/><Relationship Id="rId5" Type="http://schemas.openxmlformats.org/officeDocument/2006/relationships/hyperlink" Target="https://thenounproject.com" TargetMode="External"/><Relationship Id="rId6" Type="http://schemas.openxmlformats.org/officeDocument/2006/relationships/hyperlink" Target="https://creativecommons.org/licenses/by/3.0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hyperlink" Target="https://thenounproject.com/icon/laptop-1113456/" TargetMode="External"/><Relationship Id="rId11" Type="http://schemas.openxmlformats.org/officeDocument/2006/relationships/image" Target="../media/image6.png"/><Relationship Id="rId10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hyperlink" Target="https://thenounproject.com/icon/folder-5831792/" TargetMode="External"/><Relationship Id="rId6" Type="http://schemas.openxmlformats.org/officeDocument/2006/relationships/hyperlink" Target="https://thenounproject.com/icon/cloud-5798505/" TargetMode="External"/><Relationship Id="rId7" Type="http://schemas.openxmlformats.org/officeDocument/2006/relationships/hyperlink" Target="https://thenounproject.com" TargetMode="External"/><Relationship Id="rId8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thenounproject.com/icon/laptop-1113456/" TargetMode="External"/><Relationship Id="rId11" Type="http://schemas.openxmlformats.org/officeDocument/2006/relationships/image" Target="../media/image6.png"/><Relationship Id="rId10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hyperlink" Target="https://thenounproject.com/icon/folder-5831792/" TargetMode="External"/><Relationship Id="rId6" Type="http://schemas.openxmlformats.org/officeDocument/2006/relationships/hyperlink" Target="https://thenounproject.com/icon/cloud-5798505/" TargetMode="External"/><Relationship Id="rId7" Type="http://schemas.openxmlformats.org/officeDocument/2006/relationships/hyperlink" Target="https://thenounproject.com" TargetMode="External"/><Relationship Id="rId8" Type="http://schemas.openxmlformats.org/officeDocument/2006/relationships/hyperlink" Target="https://creativecommons.org/licenses/by/3.0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hyperlink" Target="https://unsplash.com/photos/uynC7jM2xos" TargetMode="External"/><Relationship Id="rId5" Type="http://schemas.openxmlformats.org/officeDocument/2006/relationships/hyperlink" Target="https://unsplash.com/@mindspacestudio?utm_source=unsplash&amp;utm_medium=referral&amp;utm_content=creditCopyText" TargetMode="External"/><Relationship Id="rId6" Type="http://schemas.openxmlformats.org/officeDocument/2006/relationships/hyperlink" Target="https://unsplash.com/photos/uynC7jM2xos?utm_source=unsplash&amp;utm_medium=referral&amp;utm_content=creditCopyText" TargetMode="External"/><Relationship Id="rId7" Type="http://schemas.openxmlformats.org/officeDocument/2006/relationships/hyperlink" Target="https://unsplash.com/photos/uynC7jM2xos?utm_source=unsplash&amp;utm_medium=referral&amp;utm_content=creditCopyText" TargetMode="External"/><Relationship Id="rId8" Type="http://schemas.openxmlformats.org/officeDocument/2006/relationships/hyperlink" Target="https://unsplash.com/licens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s://thenounproject.com/icon/tree-branches-3292500/" TargetMode="External"/><Relationship Id="rId5" Type="http://schemas.openxmlformats.org/officeDocument/2006/relationships/hyperlink" Target="https://thenounproject.com" TargetMode="External"/><Relationship Id="rId6" Type="http://schemas.openxmlformats.org/officeDocument/2006/relationships/hyperlink" Target="https://creativecommons.org/licenses/by/3.0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hyperlink" Target="https://mozillascience.github.io/study-group-orientation/3.1-collab-vers-github.html" TargetMode="External"/><Relationship Id="rId5" Type="http://schemas.openxmlformats.org/officeDocument/2006/relationships/hyperlink" Target="https://mozillascience.github.io/study-group-orientation/index.html" TargetMode="External"/><Relationship Id="rId6" Type="http://schemas.openxmlformats.org/officeDocument/2006/relationships/hyperlink" Target="https://mozillascience.github.io/study-group-orientation/index.html" TargetMode="External"/><Relationship Id="rId7" Type="http://schemas.openxmlformats.org/officeDocument/2006/relationships/hyperlink" Target="https://www.mozilla.org/en-US/MPL/2.0/" TargetMode="External"/><Relationship Id="rId8" Type="http://schemas.openxmlformats.org/officeDocument/2006/relationships/hyperlink" Target="https://www.mozilla.org/en-US/MPL/2.0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10" Type="http://schemas.openxmlformats.org/officeDocument/2006/relationships/hyperlink" Target="https://www.mozilla.org/en-US/MPL/2.0/" TargetMode="External"/><Relationship Id="rId9" Type="http://schemas.openxmlformats.org/officeDocument/2006/relationships/hyperlink" Target="https://www.mozilla.org/en-US/MPL/2.0/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mozillascience.github.io/study-group-orientation/3.1-collab-vers-github.html" TargetMode="External"/><Relationship Id="rId7" Type="http://schemas.openxmlformats.org/officeDocument/2006/relationships/hyperlink" Target="https://mozillascience.github.io/study-group-orientation/index.html" TargetMode="External"/><Relationship Id="rId8" Type="http://schemas.openxmlformats.org/officeDocument/2006/relationships/hyperlink" Target="https://mozillascience.github.io/study-group-orientation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hyperlink" Target="https://thenounproject.com/icon/coding-5823700/" TargetMode="External"/><Relationship Id="rId5" Type="http://schemas.openxmlformats.org/officeDocument/2006/relationships/hyperlink" Target="https://thenounproject.com" TargetMode="External"/><Relationship Id="rId6" Type="http://schemas.openxmlformats.org/officeDocument/2006/relationships/hyperlink" Target="https://creativecommons.org/licenses/by/3.0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youtube.com/watch?v=MDk6V-B4Qhw" TargetMode="External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youtube.com/watch?v=DcvtwlM1aIE" TargetMode="External"/><Relationship Id="rId4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github/renaming" TargetMode="External"/><Relationship Id="rId4" Type="http://schemas.openxmlformats.org/officeDocument/2006/relationships/hyperlink" Target="https://github.com/github/renaming" TargetMode="External"/><Relationship Id="rId5" Type="http://schemas.openxmlformats.org/officeDocument/2006/relationships/hyperlink" Target="https://github.com/github/renami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hyperlink" Target="https://docs.github.com/en/account-and-profile/setting-up-and-managing-your-github-profile/customizing-your-profile/managing-your-profile-readme#adding-a-profile-readme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learngitbranching.js.org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hyperlink" Target="https://coderefinery.org/" TargetMode="External"/><Relationship Id="rId5" Type="http://schemas.openxmlformats.org/officeDocument/2006/relationships/hyperlink" Target="https://coderefinery.github.io/git-intr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GitHub.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Eirini Zormpa, </a:t>
            </a:r>
            <a:r>
              <a:rPr lang="en-GB"/>
              <a:t>28 June 2023</a:t>
            </a:r>
            <a:endParaRPr/>
          </a:p>
        </p:txBody>
      </p:sp>
      <p:pic>
        <p:nvPicPr>
          <p:cNvPr descr="Text reads AI for Multiple Long-term Conditions, Research Support Facility" id="88" name="Google Shape;88;p13" title="AIM RSF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00" y="4230000"/>
            <a:ext cx="3099300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GitHub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Much easier to collaborate when everyone has access to the same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Robust </a:t>
            </a:r>
            <a:r>
              <a:rPr lang="en-GB" sz="1600">
                <a:highlight>
                  <a:srgbClr val="F2B705"/>
                </a:highlight>
                <a:latin typeface="Lato Light"/>
                <a:ea typeface="Lato Light"/>
                <a:cs typeface="Lato Light"/>
                <a:sym typeface="Lato Light"/>
              </a:rPr>
              <a:t>annotation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of contributions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GitHub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Much easier to collaborate when everyone has access to the same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Robust annotation of contributions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Advanced </a:t>
            </a:r>
            <a:r>
              <a:rPr lang="en-GB" sz="1600">
                <a:highlight>
                  <a:srgbClr val="F2B705"/>
                </a:highlight>
                <a:latin typeface="Lato Light"/>
                <a:ea typeface="Lato Light"/>
                <a:cs typeface="Lato Light"/>
                <a:sym typeface="Lato Light"/>
              </a:rPr>
              <a:t>permission options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in terms of setting who can see, edit, and manage repositories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GitHub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Much easier to collaborate when everyone has access to the same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Robust annotation of contributions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Advanced permission options in terms of setting who can see, edit, and manage repositories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Functionality to record </a:t>
            </a:r>
            <a:r>
              <a:rPr lang="en-GB" sz="1600">
                <a:highlight>
                  <a:srgbClr val="F2B705"/>
                </a:highlight>
                <a:latin typeface="Lato Light"/>
                <a:ea typeface="Lato Light"/>
                <a:cs typeface="Lato Light"/>
                <a:sym typeface="Lato Light"/>
              </a:rPr>
              <a:t>issues and bugs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, as well as to have </a:t>
            </a:r>
            <a:r>
              <a:rPr lang="en-GB" sz="1600">
                <a:highlight>
                  <a:srgbClr val="F2B705"/>
                </a:highlight>
                <a:latin typeface="Lato Light"/>
                <a:ea typeface="Lato Light"/>
                <a:cs typeface="Lato Light"/>
                <a:sym typeface="Lato Light"/>
              </a:rPr>
              <a:t>discussions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with the community that uses the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GitHub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Much easier to collaborate when everyone has access to the same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Robust annotation of contributions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Advanced permission options in terms of setting who can see, edit, and manage repositories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Functionality to record issues and bugs, as well as to have discussions with the community that uses the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Functionality for </a:t>
            </a:r>
            <a:r>
              <a:rPr lang="en-GB" sz="1600">
                <a:highlight>
                  <a:srgbClr val="F2B705"/>
                </a:highlight>
                <a:latin typeface="Lato Light"/>
                <a:ea typeface="Lato Light"/>
                <a:cs typeface="Lato Light"/>
                <a:sym typeface="Lato Light"/>
              </a:rPr>
              <a:t>project management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GitHub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729450" y="2078875"/>
            <a:ext cx="76887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Much easier to collaborate when everyone has access to the same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Robust annotation of contributions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Advanced permission options in terms of setting who can see, edit, and manage repositories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Functionality to record issues and bugs, as well as to have discussions with the community that uses the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Functionality for project management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highlight>
                  <a:srgbClr val="F2B705"/>
                </a:highlight>
                <a:latin typeface="Lato Light"/>
                <a:ea typeface="Lato Light"/>
                <a:cs typeface="Lato Light"/>
                <a:sym typeface="Lato Light"/>
              </a:rPr>
              <a:t>Continuous integration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en-GB" sz="1600">
                <a:highlight>
                  <a:srgbClr val="F2B705"/>
                </a:highlight>
                <a:latin typeface="Lato Light"/>
                <a:ea typeface="Lato Light"/>
                <a:cs typeface="Lato Light"/>
                <a:sym typeface="Lato Light"/>
              </a:rPr>
              <a:t>continuous development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(CI/CD) functionality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GitHub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729450" y="2078875"/>
            <a:ext cx="76887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Much easier to collaborate when everyone has access to the same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Robust annotation of contributions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Advanced permission options in terms of setting who can see, edit, and manage repositories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Functionality to record issues and bugs, as well as to have discussions with the community that uses the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Functionality for project management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Continuous integration and continuous development (CI/CD) functionality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859150" y="3833600"/>
            <a:ext cx="7056600" cy="603000"/>
          </a:xfrm>
          <a:prstGeom prst="rect">
            <a:avLst/>
          </a:prstGeom>
          <a:solidFill>
            <a:srgbClr val="DFE8E9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on GitHub*.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300" y="2442895"/>
            <a:ext cx="1985175" cy="19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829375" y="2351625"/>
            <a:ext cx="20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*with yourself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 along with me!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 b="14163" l="0" r="0" t="0"/>
          <a:stretch/>
        </p:blipFill>
        <p:spPr>
          <a:xfrm>
            <a:off x="6499034" y="2841050"/>
            <a:ext cx="2375366" cy="20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0" y="4743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Image credit: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coding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by 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putrakali735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from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The Noun Project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shared under a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CC-BY 3.0 licence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Keeping </a:t>
            </a:r>
            <a:r>
              <a:rPr lang="en-GB"/>
              <a:t>things private 🙊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.gitignore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This is a hidden file that keeps </a:t>
            </a:r>
            <a:r>
              <a:rPr b="1" lang="en-GB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from tracking files altogether.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Good files (or folders)  to add there: data, files about the workings of your computer (e.g. DS_Store on Macs)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9" name="Google Shape;259;p30"/>
          <p:cNvSpPr txBox="1"/>
          <p:nvPr>
            <p:ph idx="2" type="body"/>
          </p:nvPr>
        </p:nvSpPr>
        <p:spPr>
          <a:xfrm>
            <a:off x="4643600" y="2078875"/>
            <a:ext cx="37743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Private repos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An option </a:t>
            </a: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offered</a:t>
            </a: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by GitHub to give you control over </a:t>
            </a: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who can view your projects.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Often a temporary stage before publishing projects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Note that even in public repos, you control who can </a:t>
            </a:r>
            <a:r>
              <a:rPr b="1" i="1" lang="en-GB" sz="1600">
                <a:solidFill>
                  <a:schemeClr val="dk2"/>
                </a:solidFill>
              </a:rPr>
              <a:t>contribute</a:t>
            </a:r>
            <a:r>
              <a:rPr i="1"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to your repo.</a:t>
            </a:r>
            <a:endParaRPr i="1"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5502875" y="602175"/>
            <a:ext cx="3456600" cy="21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2B7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249250" y="2556225"/>
            <a:ext cx="4246500" cy="210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2B7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etch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,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7" name="Google Shape;267;p31" title="Laptop"/>
          <p:cNvPicPr preferRelativeResize="0"/>
          <p:nvPr/>
        </p:nvPicPr>
        <p:blipFill rotWithShape="1">
          <a:blip r:embed="rId3">
            <a:alphaModFix/>
          </a:blip>
          <a:srcRect b="28525" l="6329" r="8025" t="14865"/>
          <a:stretch/>
        </p:blipFill>
        <p:spPr>
          <a:xfrm>
            <a:off x="249260" y="3023100"/>
            <a:ext cx="2339516" cy="1546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0" y="4743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Image credit: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laptop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by 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Akshar Pathak,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folder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by rukanicon,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cloud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from Hasna ZF 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from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The Noun Project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shared under a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CC-BY 3.0 licence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69" name="Google Shape;269;p31" title="Folder"/>
          <p:cNvPicPr preferRelativeResize="0"/>
          <p:nvPr/>
        </p:nvPicPr>
        <p:blipFill rotWithShape="1">
          <a:blip r:embed="rId9">
            <a:alphaModFix/>
          </a:blip>
          <a:srcRect b="17457" l="0" r="0" t="7264"/>
          <a:stretch/>
        </p:blipFill>
        <p:spPr>
          <a:xfrm>
            <a:off x="1633946" y="3376825"/>
            <a:ext cx="490555" cy="36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2436375" y="3869025"/>
            <a:ext cx="19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.git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2436375" y="3421450"/>
            <a:ext cx="19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working 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2" name="Google Shape;272;p31" title="Folder"/>
          <p:cNvPicPr preferRelativeResize="0"/>
          <p:nvPr/>
        </p:nvPicPr>
        <p:blipFill rotWithShape="1">
          <a:blip r:embed="rId9">
            <a:alphaModFix/>
          </a:blip>
          <a:srcRect b="17457" l="0" r="0" t="7264"/>
          <a:stretch/>
        </p:blipFill>
        <p:spPr>
          <a:xfrm>
            <a:off x="1633951" y="3839703"/>
            <a:ext cx="490550" cy="36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 title="Cloud server"/>
          <p:cNvPicPr preferRelativeResize="0"/>
          <p:nvPr/>
        </p:nvPicPr>
        <p:blipFill rotWithShape="1">
          <a:blip r:embed="rId10">
            <a:alphaModFix/>
          </a:blip>
          <a:srcRect b="12656" l="7158" r="6065" t="0"/>
          <a:stretch/>
        </p:blipFill>
        <p:spPr>
          <a:xfrm>
            <a:off x="7040400" y="757401"/>
            <a:ext cx="1800150" cy="181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427150" y="26228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 Light"/>
                <a:ea typeface="Lato Light"/>
                <a:cs typeface="Lato Light"/>
                <a:sym typeface="Lato Light"/>
              </a:rPr>
              <a:t>your laptop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5649825" y="716000"/>
            <a:ext cx="9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 Light"/>
                <a:ea typeface="Lato Light"/>
                <a:cs typeface="Lato Light"/>
                <a:sym typeface="Lato Light"/>
              </a:rPr>
              <a:t>GitHub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5546163" y="2092063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rigin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7" name="Google Shape;277;p31" title="Folder"/>
          <p:cNvPicPr preferRelativeResize="0"/>
          <p:nvPr/>
        </p:nvPicPr>
        <p:blipFill rotWithShape="1">
          <a:blip r:embed="rId9">
            <a:alphaModFix/>
          </a:blip>
          <a:srcRect b="17457" l="0" r="0" t="7264"/>
          <a:stretch/>
        </p:blipFill>
        <p:spPr>
          <a:xfrm>
            <a:off x="6492346" y="2099875"/>
            <a:ext cx="490555" cy="3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650" y="96800"/>
            <a:ext cx="619200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644575" y="213950"/>
            <a:ext cx="25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Much simplification!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0" name="Google Shape;280;p31"/>
          <p:cNvCxnSpPr>
            <a:stCxn id="271" idx="3"/>
            <a:endCxn id="270" idx="3"/>
          </p:cNvCxnSpPr>
          <p:nvPr/>
        </p:nvCxnSpPr>
        <p:spPr>
          <a:xfrm>
            <a:off x="4419675" y="3613900"/>
            <a:ext cx="600" cy="447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1"/>
          <p:cNvSpPr txBox="1"/>
          <p:nvPr/>
        </p:nvSpPr>
        <p:spPr>
          <a:xfrm>
            <a:off x="4579150" y="3645250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2B705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 sz="1300">
              <a:highlight>
                <a:srgbClr val="F2B70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Summary of last week</a:t>
            </a:r>
            <a:endParaRPr sz="23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-"/>
            </a:pP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✅  </a:t>
            </a:r>
            <a:r>
              <a:rPr lang="en-GB" sz="16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Version control is an approach to recording changes in file(s) over time so that you can track their history, review changes, and go back to earlier versions.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-"/>
            </a:pP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✅  Git is a version control system (arguably the most popular)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-"/>
            </a:pP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✅  You can use git locally on your computer through the command line, specialised GUIs, or plug-ins for IDEs, but you can also use git online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-"/>
            </a:pPr>
            <a:r>
              <a:rPr lang="en-GB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✅  You learned how to start tracking files, save the edits that you made to them, and revert to earlier versions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/>
          <p:nvPr/>
        </p:nvSpPr>
        <p:spPr>
          <a:xfrm>
            <a:off x="5502875" y="602175"/>
            <a:ext cx="3456600" cy="21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2B7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249250" y="2556225"/>
            <a:ext cx="4246500" cy="210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2B7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,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9" name="Google Shape;289;p32" title="Laptop"/>
          <p:cNvPicPr preferRelativeResize="0"/>
          <p:nvPr/>
        </p:nvPicPr>
        <p:blipFill rotWithShape="1">
          <a:blip r:embed="rId3">
            <a:alphaModFix/>
          </a:blip>
          <a:srcRect b="28525" l="6329" r="8025" t="14865"/>
          <a:stretch/>
        </p:blipFill>
        <p:spPr>
          <a:xfrm>
            <a:off x="249260" y="3023100"/>
            <a:ext cx="2339516" cy="1546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0" y="4743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Image credit: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laptop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by Akshar Pathak,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folder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by rukanicon,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cloud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from Hasna ZF  from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The Noun Project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shared under a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CC-BY 3.0 licence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1" name="Google Shape;291;p32" title="Folder"/>
          <p:cNvPicPr preferRelativeResize="0"/>
          <p:nvPr/>
        </p:nvPicPr>
        <p:blipFill rotWithShape="1">
          <a:blip r:embed="rId9">
            <a:alphaModFix/>
          </a:blip>
          <a:srcRect b="17457" l="0" r="0" t="7264"/>
          <a:stretch/>
        </p:blipFill>
        <p:spPr>
          <a:xfrm>
            <a:off x="1633946" y="3376825"/>
            <a:ext cx="490555" cy="36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/>
          <p:nvPr/>
        </p:nvSpPr>
        <p:spPr>
          <a:xfrm>
            <a:off x="2436375" y="3869025"/>
            <a:ext cx="19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.git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2436375" y="3421450"/>
            <a:ext cx="19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working 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32" title="Folder"/>
          <p:cNvPicPr preferRelativeResize="0"/>
          <p:nvPr/>
        </p:nvPicPr>
        <p:blipFill rotWithShape="1">
          <a:blip r:embed="rId9">
            <a:alphaModFix/>
          </a:blip>
          <a:srcRect b="17457" l="0" r="0" t="7264"/>
          <a:stretch/>
        </p:blipFill>
        <p:spPr>
          <a:xfrm>
            <a:off x="1633951" y="3839703"/>
            <a:ext cx="490550" cy="36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 title="Cloud server"/>
          <p:cNvPicPr preferRelativeResize="0"/>
          <p:nvPr/>
        </p:nvPicPr>
        <p:blipFill rotWithShape="1">
          <a:blip r:embed="rId10">
            <a:alphaModFix/>
          </a:blip>
          <a:srcRect b="12656" l="7158" r="6065" t="0"/>
          <a:stretch/>
        </p:blipFill>
        <p:spPr>
          <a:xfrm>
            <a:off x="7040400" y="757401"/>
            <a:ext cx="1800150" cy="181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 txBox="1"/>
          <p:nvPr/>
        </p:nvSpPr>
        <p:spPr>
          <a:xfrm>
            <a:off x="427150" y="26228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 Light"/>
                <a:ea typeface="Lato Light"/>
                <a:cs typeface="Lato Light"/>
                <a:sym typeface="Lato Light"/>
              </a:rPr>
              <a:t>your laptop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5649825" y="716000"/>
            <a:ext cx="9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 Light"/>
                <a:ea typeface="Lato Light"/>
                <a:cs typeface="Lato Light"/>
                <a:sym typeface="Lato Light"/>
              </a:rPr>
              <a:t>GitHub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5546163" y="2092063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p32" title="Folder"/>
          <p:cNvPicPr preferRelativeResize="0"/>
          <p:nvPr/>
        </p:nvPicPr>
        <p:blipFill rotWithShape="1">
          <a:blip r:embed="rId9">
            <a:alphaModFix/>
          </a:blip>
          <a:srcRect b="17457" l="0" r="0" t="7264"/>
          <a:stretch/>
        </p:blipFill>
        <p:spPr>
          <a:xfrm>
            <a:off x="6492346" y="2099875"/>
            <a:ext cx="490555" cy="3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650" y="96800"/>
            <a:ext cx="619200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/>
        </p:nvSpPr>
        <p:spPr>
          <a:xfrm>
            <a:off x="644575" y="213950"/>
            <a:ext cx="25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Much simplification!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02" name="Google Shape;302;p32"/>
          <p:cNvCxnSpPr/>
          <p:nvPr/>
        </p:nvCxnSpPr>
        <p:spPr>
          <a:xfrm flipH="1" rot="10800000">
            <a:off x="4684923" y="2469176"/>
            <a:ext cx="2166300" cy="1746000"/>
          </a:xfrm>
          <a:prstGeom prst="bentConnector3">
            <a:avLst>
              <a:gd fmla="val 9999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2"/>
          <p:cNvSpPr txBox="1"/>
          <p:nvPr/>
        </p:nvSpPr>
        <p:spPr>
          <a:xfrm>
            <a:off x="6690325" y="3369025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2B705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 sz="1300">
              <a:highlight>
                <a:srgbClr val="F2B70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4" name="Google Shape;304;p32"/>
          <p:cNvCxnSpPr/>
          <p:nvPr/>
        </p:nvCxnSpPr>
        <p:spPr>
          <a:xfrm flipH="1">
            <a:off x="4684923" y="2469176"/>
            <a:ext cx="2006100" cy="1561200"/>
          </a:xfrm>
          <a:prstGeom prst="bentConnector3">
            <a:avLst>
              <a:gd fmla="val 27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2"/>
          <p:cNvSpPr txBox="1"/>
          <p:nvPr/>
        </p:nvSpPr>
        <p:spPr>
          <a:xfrm>
            <a:off x="5546175" y="3531775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2B705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endParaRPr sz="1300">
              <a:highlight>
                <a:srgbClr val="F2B70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6" name="Google Shape;306;p32"/>
          <p:cNvCxnSpPr>
            <a:stCxn id="292" idx="3"/>
            <a:endCxn id="293" idx="3"/>
          </p:cNvCxnSpPr>
          <p:nvPr/>
        </p:nvCxnSpPr>
        <p:spPr>
          <a:xfrm flipH="1" rot="10800000">
            <a:off x="4419675" y="3613875"/>
            <a:ext cx="600" cy="4476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2"/>
          <p:cNvSpPr txBox="1"/>
          <p:nvPr/>
        </p:nvSpPr>
        <p:spPr>
          <a:xfrm>
            <a:off x="4175750" y="3149725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2B705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 sz="1300">
              <a:highlight>
                <a:srgbClr val="F2B70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8" name="Google Shape;308;p32"/>
          <p:cNvCxnSpPr>
            <a:endCxn id="293" idx="0"/>
          </p:cNvCxnSpPr>
          <p:nvPr/>
        </p:nvCxnSpPr>
        <p:spPr>
          <a:xfrm flipH="1">
            <a:off x="3428025" y="2307850"/>
            <a:ext cx="2139900" cy="1113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2"/>
          <p:cNvSpPr txBox="1"/>
          <p:nvPr/>
        </p:nvSpPr>
        <p:spPr>
          <a:xfrm>
            <a:off x="3980625" y="1888400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2B705"/>
                </a:highlight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endParaRPr sz="1300">
              <a:highlight>
                <a:srgbClr val="F2B70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Break.</a:t>
            </a:r>
            <a:endParaRPr/>
          </a:p>
        </p:txBody>
      </p:sp>
      <p:pic>
        <p:nvPicPr>
          <p:cNvPr id="320" name="Google Shape;3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802" y="0"/>
            <a:ext cx="288819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0" y="4743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Image credit: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Coffee break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by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Mindspace Studio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on</a:t>
            </a:r>
            <a:r>
              <a:rPr lang="en-GB" sz="1200"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Unsplash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, shared under the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Unsplash licence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n-GB"/>
              <a:t>.</a:t>
            </a:r>
            <a:endParaRPr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2052">
            <a:off x="5042325" y="1586749"/>
            <a:ext cx="4464925" cy="44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 txBox="1"/>
          <p:nvPr/>
        </p:nvSpPr>
        <p:spPr>
          <a:xfrm>
            <a:off x="0" y="4743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Image credit: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Tree Branches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by Olena Panasovska from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The Noun Project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shared under a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CC-BY 3.0 licence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workflow</a:t>
            </a:r>
            <a:endParaRPr/>
          </a:p>
        </p:txBody>
      </p:sp>
      <p:pic>
        <p:nvPicPr>
          <p:cNvPr descr="File illustrations on a line signifying time. Multiple instances of the file are shown each with additions, deletions, or other edits." id="334" name="Google Shape;334;p36" title="File versions"/>
          <p:cNvPicPr preferRelativeResize="0"/>
          <p:nvPr/>
        </p:nvPicPr>
        <p:blipFill rotWithShape="1">
          <a:blip r:embed="rId3">
            <a:alphaModFix/>
          </a:blip>
          <a:srcRect b="26046" l="0" r="0" t="0"/>
          <a:stretch/>
        </p:blipFill>
        <p:spPr>
          <a:xfrm>
            <a:off x="729450" y="2021875"/>
            <a:ext cx="7770501" cy="22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/>
        </p:nvSpPr>
        <p:spPr>
          <a:xfrm>
            <a:off x="0" y="4789500"/>
            <a:ext cx="88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u="sng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</a:t>
            </a:r>
            <a:r>
              <a:rPr lang="en-GB" sz="120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 from Chapter 3 of the</a:t>
            </a:r>
            <a:r>
              <a:rPr lang="en-GB" sz="1200">
                <a:solidFill>
                  <a:srgbClr val="595959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-GB" sz="1200" u="sng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Mozilla Science Lab's Study Group Orientation handbook</a:t>
            </a:r>
            <a:r>
              <a:rPr lang="en-GB" sz="120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, used under a</a:t>
            </a:r>
            <a:r>
              <a:rPr lang="en-GB" sz="1200">
                <a:solidFill>
                  <a:srgbClr val="595959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200" u="sng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Mozilla Public License Version 2.0</a:t>
            </a:r>
            <a:r>
              <a:rPr lang="en-GB" sz="120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descr="File illustrations on a line signifying time. Multiple instances of the file are shown each with additions, deletions, or other edits." id="336" name="Google Shape;336;p36" title="File versions"/>
          <p:cNvPicPr preferRelativeResize="0"/>
          <p:nvPr/>
        </p:nvPicPr>
        <p:blipFill rotWithShape="1">
          <a:blip r:embed="rId3">
            <a:alphaModFix/>
          </a:blip>
          <a:srcRect b="10410" l="0" r="0" t="0"/>
          <a:stretch/>
        </p:blipFill>
        <p:spPr>
          <a:xfrm>
            <a:off x="729450" y="2021875"/>
            <a:ext cx="7770501" cy="27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workflow with GitHub</a:t>
            </a:r>
            <a:endParaRPr/>
          </a:p>
        </p:txBody>
      </p:sp>
      <p:pic>
        <p:nvPicPr>
          <p:cNvPr descr="File illustrations on a line signifying time. Multiple instances of the file are shown each with additions, deletions, or other edits." id="342" name="Google Shape;342;p37" title="File versions"/>
          <p:cNvPicPr preferRelativeResize="0"/>
          <p:nvPr/>
        </p:nvPicPr>
        <p:blipFill rotWithShape="1">
          <a:blip r:embed="rId3">
            <a:alphaModFix/>
          </a:blip>
          <a:srcRect b="8809" l="0" r="0" t="0"/>
          <a:stretch/>
        </p:blipFill>
        <p:spPr>
          <a:xfrm>
            <a:off x="729450" y="2021875"/>
            <a:ext cx="7770501" cy="276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 title="GitHub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113" y="2091786"/>
            <a:ext cx="403775" cy="4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 title="Laptop"/>
          <p:cNvPicPr preferRelativeResize="0"/>
          <p:nvPr/>
        </p:nvPicPr>
        <p:blipFill rotWithShape="1">
          <a:blip r:embed="rId5">
            <a:alphaModFix/>
          </a:blip>
          <a:srcRect b="16930" l="4766" r="5475" t="2450"/>
          <a:stretch/>
        </p:blipFill>
        <p:spPr>
          <a:xfrm>
            <a:off x="1108586" y="4130848"/>
            <a:ext cx="449512" cy="40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 title="Laptop"/>
          <p:cNvPicPr preferRelativeResize="0"/>
          <p:nvPr/>
        </p:nvPicPr>
        <p:blipFill rotWithShape="1">
          <a:blip r:embed="rId5">
            <a:alphaModFix/>
          </a:blip>
          <a:srcRect b="16930" l="4766" r="5475" t="2450"/>
          <a:stretch/>
        </p:blipFill>
        <p:spPr>
          <a:xfrm>
            <a:off x="2555486" y="4130848"/>
            <a:ext cx="449512" cy="40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 title="Laptop"/>
          <p:cNvPicPr preferRelativeResize="0"/>
          <p:nvPr/>
        </p:nvPicPr>
        <p:blipFill rotWithShape="1">
          <a:blip r:embed="rId5">
            <a:alphaModFix/>
          </a:blip>
          <a:srcRect b="16930" l="4766" r="5475" t="2450"/>
          <a:stretch/>
        </p:blipFill>
        <p:spPr>
          <a:xfrm>
            <a:off x="3489898" y="4130848"/>
            <a:ext cx="449512" cy="40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7"/>
          <p:cNvCxnSpPr/>
          <p:nvPr/>
        </p:nvCxnSpPr>
        <p:spPr>
          <a:xfrm flipH="1" rot="10800000">
            <a:off x="3867000" y="2631161"/>
            <a:ext cx="623700" cy="13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8" name="Google Shape;348;p37" title="GitHub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638" y="2091774"/>
            <a:ext cx="403775" cy="4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7"/>
          <p:cNvSpPr/>
          <p:nvPr/>
        </p:nvSpPr>
        <p:spPr>
          <a:xfrm>
            <a:off x="4112525" y="4185250"/>
            <a:ext cx="7905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7" title="Laptop"/>
          <p:cNvPicPr preferRelativeResize="0"/>
          <p:nvPr/>
        </p:nvPicPr>
        <p:blipFill rotWithShape="1">
          <a:blip r:embed="rId5">
            <a:alphaModFix/>
          </a:blip>
          <a:srcRect b="16930" l="4766" r="5475" t="2450"/>
          <a:stretch/>
        </p:blipFill>
        <p:spPr>
          <a:xfrm>
            <a:off x="5715748" y="4130861"/>
            <a:ext cx="449512" cy="40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7"/>
          <p:cNvCxnSpPr/>
          <p:nvPr/>
        </p:nvCxnSpPr>
        <p:spPr>
          <a:xfrm>
            <a:off x="5305525" y="2571749"/>
            <a:ext cx="536700" cy="14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2" name="Google Shape;352;p37" title="Laptop"/>
          <p:cNvPicPr preferRelativeResize="0"/>
          <p:nvPr/>
        </p:nvPicPr>
        <p:blipFill rotWithShape="1">
          <a:blip r:embed="rId5">
            <a:alphaModFix/>
          </a:blip>
          <a:srcRect b="16930" l="4766" r="5475" t="2450"/>
          <a:stretch/>
        </p:blipFill>
        <p:spPr>
          <a:xfrm>
            <a:off x="6566948" y="4130861"/>
            <a:ext cx="449512" cy="40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 title="Laptop"/>
          <p:cNvPicPr preferRelativeResize="0"/>
          <p:nvPr/>
        </p:nvPicPr>
        <p:blipFill rotWithShape="1">
          <a:blip r:embed="rId5">
            <a:alphaModFix/>
          </a:blip>
          <a:srcRect b="16930" l="4766" r="5475" t="2450"/>
          <a:stretch/>
        </p:blipFill>
        <p:spPr>
          <a:xfrm>
            <a:off x="7612873" y="4130861"/>
            <a:ext cx="449512" cy="40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/>
        </p:nvSpPr>
        <p:spPr>
          <a:xfrm>
            <a:off x="0" y="4789500"/>
            <a:ext cx="88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u="sng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</a:t>
            </a:r>
            <a:r>
              <a:rPr lang="en-GB" sz="120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 from Chapter 3 of the</a:t>
            </a:r>
            <a:r>
              <a:rPr lang="en-GB" sz="1200">
                <a:solidFill>
                  <a:srgbClr val="595959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-GB" sz="1200" u="sng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Mozilla Science Lab's Study Group Orientation handbook</a:t>
            </a:r>
            <a:r>
              <a:rPr lang="en-GB" sz="120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, used under a</a:t>
            </a:r>
            <a:r>
              <a:rPr lang="en-GB" sz="1200">
                <a:solidFill>
                  <a:srgbClr val="595959"/>
                </a:solidFill>
                <a:uFill>
                  <a:noFill/>
                </a:uFill>
                <a:latin typeface="Lato Light"/>
                <a:ea typeface="Lato Light"/>
                <a:cs typeface="Lato Light"/>
                <a:sym typeface="Lato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200" u="sng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Mozilla Public License Version 2.0</a:t>
            </a:r>
            <a:r>
              <a:rPr lang="en-GB" sz="120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</a:t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688500" y="2037675"/>
            <a:ext cx="7770600" cy="27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8"/>
          <p:cNvGrpSpPr/>
          <p:nvPr/>
        </p:nvGrpSpPr>
        <p:grpSpPr>
          <a:xfrm>
            <a:off x="980700" y="3927450"/>
            <a:ext cx="7182600" cy="109500"/>
            <a:chOff x="980700" y="3927450"/>
            <a:chExt cx="7182600" cy="109500"/>
          </a:xfrm>
        </p:grpSpPr>
        <p:cxnSp>
          <p:nvCxnSpPr>
            <p:cNvPr descr="Line signifying the timeline of a document with circles signifying commits" id="362" name="Google Shape;362;p38" title="Commit history"/>
            <p:cNvCxnSpPr/>
            <p:nvPr/>
          </p:nvCxnSpPr>
          <p:spPr>
            <a:xfrm flipH="1" rot="10800000">
              <a:off x="980700" y="3978450"/>
              <a:ext cx="7182600" cy="75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3" name="Google Shape;363;p38"/>
            <p:cNvSpPr/>
            <p:nvPr/>
          </p:nvSpPr>
          <p:spPr>
            <a:xfrm>
              <a:off x="1328832" y="3927450"/>
              <a:ext cx="103200" cy="10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700432" y="3927450"/>
              <a:ext cx="103200" cy="10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3691032" y="3927450"/>
              <a:ext cx="103200" cy="10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215032" y="3927450"/>
              <a:ext cx="103200" cy="10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6739032" y="3927450"/>
              <a:ext cx="103200" cy="10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7729632" y="3927450"/>
              <a:ext cx="103200" cy="10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3794225" y="3176425"/>
            <a:ext cx="2953050" cy="809525"/>
            <a:chOff x="3794225" y="3176425"/>
            <a:chExt cx="2953050" cy="809525"/>
          </a:xfrm>
        </p:grpSpPr>
        <p:cxnSp>
          <p:nvCxnSpPr>
            <p:cNvPr descr="A diverting yellow line signifying an independent line of development, or branch." id="370" name="Google Shape;370;p38" title="Branch"/>
            <p:cNvCxnSpPr/>
            <p:nvPr/>
          </p:nvCxnSpPr>
          <p:spPr>
            <a:xfrm flipH="1" rot="10800000">
              <a:off x="3794225" y="3177150"/>
              <a:ext cx="845100" cy="8088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2B70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38"/>
            <p:cNvCxnSpPr/>
            <p:nvPr/>
          </p:nvCxnSpPr>
          <p:spPr>
            <a:xfrm>
              <a:off x="4636632" y="3176425"/>
              <a:ext cx="1260000" cy="0"/>
            </a:xfrm>
            <a:prstGeom prst="straightConnector1">
              <a:avLst/>
            </a:prstGeom>
            <a:noFill/>
            <a:ln cap="flat" cmpd="sng" w="19050">
              <a:solidFill>
                <a:srgbClr val="F2B70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38"/>
            <p:cNvCxnSpPr/>
            <p:nvPr/>
          </p:nvCxnSpPr>
          <p:spPr>
            <a:xfrm rot="10800000">
              <a:off x="5896475" y="3176475"/>
              <a:ext cx="850800" cy="791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2B70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3" name="Google Shape;373;p38"/>
          <p:cNvSpPr/>
          <p:nvPr/>
        </p:nvSpPr>
        <p:spPr>
          <a:xfrm>
            <a:off x="5248925" y="3131325"/>
            <a:ext cx="103200" cy="10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2B7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1003611" y="4334150"/>
            <a:ext cx="577200" cy="275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977236" y="4271600"/>
            <a:ext cx="6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4650250" y="2715000"/>
            <a:ext cx="1260000" cy="275100"/>
          </a:xfrm>
          <a:prstGeom prst="roundRect">
            <a:avLst>
              <a:gd fmla="val 16667" name="adj"/>
            </a:avLst>
          </a:prstGeom>
          <a:solidFill>
            <a:srgbClr val="F2B7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 txBox="1"/>
          <p:nvPr/>
        </p:nvSpPr>
        <p:spPr>
          <a:xfrm>
            <a:off x="4622950" y="2652450"/>
            <a:ext cx="13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experiment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729450" y="864300"/>
            <a:ext cx="75186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Branches help retain a working version of the code, </a:t>
            </a:r>
            <a:r>
              <a:rPr lang="en-GB"/>
              <a:t>while</a:t>
            </a:r>
            <a:r>
              <a:rPr lang="en-GB"/>
              <a:t> allowing us to </a:t>
            </a:r>
            <a:r>
              <a:rPr lang="en-GB"/>
              <a:t>experiment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 along with me!</a:t>
            </a:r>
            <a:endParaRPr/>
          </a:p>
        </p:txBody>
      </p:sp>
      <p:pic>
        <p:nvPicPr>
          <p:cNvPr id="388" name="Google Shape;388;p40"/>
          <p:cNvPicPr preferRelativeResize="0"/>
          <p:nvPr/>
        </p:nvPicPr>
        <p:blipFill rotWithShape="1">
          <a:blip r:embed="rId3">
            <a:alphaModFix/>
          </a:blip>
          <a:srcRect b="14163" l="0" r="0" t="0"/>
          <a:stretch/>
        </p:blipFill>
        <p:spPr>
          <a:xfrm>
            <a:off x="6499034" y="2841050"/>
            <a:ext cx="2375366" cy="20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 txBox="1"/>
          <p:nvPr/>
        </p:nvSpPr>
        <p:spPr>
          <a:xfrm>
            <a:off x="0" y="4743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Image credit: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coding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by putrakali735 from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The Noun Project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 shared under a </a:t>
            </a:r>
            <a:r>
              <a:rPr lang="en-GB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CC-BY 3.0 licence</a:t>
            </a:r>
            <a:r>
              <a:rPr lang="en-GB" sz="1200"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729450" y="2018075"/>
            <a:ext cx="59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 and note that the example I’m using is silly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1</a:t>
            </a:r>
            <a:endParaRPr/>
          </a:p>
        </p:txBody>
      </p:sp>
      <p:sp>
        <p:nvSpPr>
          <p:cNvPr id="396" name="Google Shape;396;p41"/>
          <p:cNvSpPr txBox="1"/>
          <p:nvPr>
            <p:ph idx="1" type="body"/>
          </p:nvPr>
        </p:nvSpPr>
        <p:spPr>
          <a:xfrm>
            <a:off x="727650" y="2514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We have already published the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recipe-experiment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branch to GitHub.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Following the same steps as before: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Make the BT vegetarian and commit your changes to the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recipe-experiment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branch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Merge the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recipe-experiment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branch to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and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Push the changes to GitHub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729475" y="1983925"/>
            <a:ext cx="728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⏰ 5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his 5 MINUTE countdown timer is made for professional use and has some minimal sound effects in the last 5 seconds." id="398" name="Google Shape;398;p41" title="5 MINUTE TIMER - COUNTDOWN TIMER (MINIMAL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450" y="170275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from last time?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Beware of bugs ❗🐛</a:t>
            </a:r>
            <a:endParaRPr/>
          </a:p>
        </p:txBody>
      </p:sp>
      <p:sp>
        <p:nvSpPr>
          <p:cNvPr id="404" name="Google Shape;404;p42"/>
          <p:cNvSpPr txBox="1"/>
          <p:nvPr>
            <p:ph idx="4294967295" type="body"/>
          </p:nvPr>
        </p:nvSpPr>
        <p:spPr>
          <a:xfrm>
            <a:off x="729450" y="2974050"/>
            <a:ext cx="76887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Deleting a branch on GitHub doesn’t delete the branch on GitHub Desktop (but the opposite works).</a:t>
            </a:r>
            <a:endParaRPr sz="2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2</a:t>
            </a:r>
            <a:endParaRPr/>
          </a:p>
        </p:txBody>
      </p:sp>
      <p:sp>
        <p:nvSpPr>
          <p:cNvPr id="410" name="Google Shape;410;p43"/>
          <p:cNvSpPr txBox="1"/>
          <p:nvPr>
            <p:ph idx="1" type="body"/>
          </p:nvPr>
        </p:nvSpPr>
        <p:spPr>
          <a:xfrm>
            <a:off x="727650" y="2514175"/>
            <a:ext cx="7688700" cy="25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Create a new branch called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my-sandwich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Publish the branch on GitHub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Edit the sandwich-recipes.md to include a new recipe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Commit the changes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Push the changes to origin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Open a pull request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Merge the pull request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AutoNum type="arabicPeriod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Delete the branch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1" name="Google Shape;411;p43"/>
          <p:cNvSpPr txBox="1"/>
          <p:nvPr/>
        </p:nvSpPr>
        <p:spPr>
          <a:xfrm>
            <a:off x="729475" y="1983925"/>
            <a:ext cx="728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⏰ 10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his 10-minute countdown timer is made for professional use and has some minimal sound effects in the last 5 seconds." id="412" name="Google Shape;412;p43" title="10 MINUTE TIMER - COUNTDOWN TIMER (MINIMAL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400" y="170275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/>
          <p:nvPr/>
        </p:nvSpPr>
        <p:spPr>
          <a:xfrm>
            <a:off x="4648200" y="1985775"/>
            <a:ext cx="3774300" cy="266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2B7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4"/>
          <p:cNvSpPr/>
          <p:nvPr/>
        </p:nvSpPr>
        <p:spPr>
          <a:xfrm>
            <a:off x="694800" y="1985775"/>
            <a:ext cx="3774300" cy="266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2B7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usage</a:t>
            </a:r>
            <a:endParaRPr/>
          </a:p>
        </p:txBody>
      </p:sp>
      <p:sp>
        <p:nvSpPr>
          <p:cNvPr id="420" name="Google Shape;420;p44"/>
          <p:cNvSpPr txBox="1"/>
          <p:nvPr>
            <p:ph idx="1" type="body"/>
          </p:nvPr>
        </p:nvSpPr>
        <p:spPr>
          <a:xfrm>
            <a:off x="805525" y="2078875"/>
            <a:ext cx="3774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1800"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Start working with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only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Use branches to test out new ideas and things you’re not sure about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You can merge branches directly to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44"/>
          <p:cNvSpPr txBox="1"/>
          <p:nvPr>
            <p:ph idx="2" type="body"/>
          </p:nvPr>
        </p:nvSpPr>
        <p:spPr>
          <a:xfrm>
            <a:off x="4719800" y="2078875"/>
            <a:ext cx="3774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Keep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protected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Create branches for changes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Request a review from a collaborator before merging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2" name="Google Shape;422;p44"/>
          <p:cNvSpPr txBox="1"/>
          <p:nvPr/>
        </p:nvSpPr>
        <p:spPr>
          <a:xfrm>
            <a:off x="805650" y="2135400"/>
            <a:ext cx="3150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One-person project </a:t>
            </a:r>
            <a:r>
              <a:rPr lang="en-GB" sz="1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👩‍💻 </a:t>
            </a:r>
            <a:endParaRPr sz="1800">
              <a:solidFill>
                <a:schemeClr val="accen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44"/>
          <p:cNvSpPr txBox="1"/>
          <p:nvPr/>
        </p:nvSpPr>
        <p:spPr>
          <a:xfrm>
            <a:off x="4727775" y="2135400"/>
            <a:ext cx="37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Multiple-people projects</a:t>
            </a:r>
            <a:r>
              <a:rPr lang="en-GB" sz="1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 👩‍💻👩‍💻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Platforms beyond GitHub</a:t>
            </a:r>
            <a:endParaRPr/>
          </a:p>
        </p:txBody>
      </p:sp>
      <p:sp>
        <p:nvSpPr>
          <p:cNvPr id="429" name="Google Shape;429;p45"/>
          <p:cNvSpPr txBox="1"/>
          <p:nvPr>
            <p:ph idx="1" type="body"/>
          </p:nvPr>
        </p:nvSpPr>
        <p:spPr>
          <a:xfrm>
            <a:off x="729450" y="2078875"/>
            <a:ext cx="7688700" cy="26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GitHub isn’t the only option for 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working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collaboratively 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with git, though it is the most popular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Other options: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GitLab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BitBucket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Terminology</a:t>
            </a:r>
            <a:endParaRPr/>
          </a:p>
        </p:txBody>
      </p:sp>
      <p:sp>
        <p:nvSpPr>
          <p:cNvPr id="435" name="Google Shape;435;p46"/>
          <p:cNvSpPr txBox="1"/>
          <p:nvPr>
            <p:ph idx="1" type="body"/>
          </p:nvPr>
        </p:nvSpPr>
        <p:spPr>
          <a:xfrm>
            <a:off x="729450" y="2078875"/>
            <a:ext cx="76887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Remote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-GB" sz="160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a</a:t>
            </a:r>
            <a:r>
              <a:rPr lang="en-GB" sz="1600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 version of your project that is hosted on the Internet (e.g. GitHub) or a network, for the purpose of collaboration</a:t>
            </a:r>
            <a:endParaRPr sz="1600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rigin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: a common name for a remote, typically the one that the project was cloned from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: an independent line of development. Technically, it is a pointer to a specific commit.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: the default branch name. </a:t>
            </a:r>
            <a:r>
              <a:rPr lang="en-GB" sz="16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The default name used to be </a:t>
            </a:r>
            <a:r>
              <a:rPr b="1"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master</a:t>
            </a:r>
            <a:r>
              <a:rPr lang="en-GB" sz="16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: an action to incorporate changes from another repository or branch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Pull request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: a mechanism to inform others you’ve pushed changes to a repo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/>
          <p:nvPr>
            <p:ph type="title"/>
          </p:nvPr>
        </p:nvSpPr>
        <p:spPr>
          <a:xfrm>
            <a:off x="729450" y="1318650"/>
            <a:ext cx="479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exercise(s)/homework</a:t>
            </a:r>
            <a:endParaRPr/>
          </a:p>
        </p:txBody>
      </p:sp>
      <p:pic>
        <p:nvPicPr>
          <p:cNvPr id="446" name="Google Shape;446;p48" title="Screenshot of a personal README on GitHub"/>
          <p:cNvPicPr preferRelativeResize="0"/>
          <p:nvPr/>
        </p:nvPicPr>
        <p:blipFill rotWithShape="1">
          <a:blip r:embed="rId3">
            <a:alphaModFix/>
          </a:blip>
          <a:srcRect b="24989" l="6424" r="30718" t="13079"/>
          <a:stretch/>
        </p:blipFill>
        <p:spPr>
          <a:xfrm>
            <a:off x="664175" y="2163150"/>
            <a:ext cx="4792100" cy="21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8"/>
          <p:cNvSpPr txBox="1"/>
          <p:nvPr/>
        </p:nvSpPr>
        <p:spPr>
          <a:xfrm>
            <a:off x="587975" y="4456175"/>
            <a:ext cx="47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AutoNum type="arabicPeriod"/>
            </a:pPr>
            <a:r>
              <a:rPr b="1" lang="en-GB" sz="21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a personal README</a:t>
            </a:r>
            <a:endParaRPr sz="900"/>
          </a:p>
        </p:txBody>
      </p:sp>
      <p:pic>
        <p:nvPicPr>
          <p:cNvPr id="448" name="Google Shape;448;p48" title="Screenshot of the learn git branching website"/>
          <p:cNvPicPr preferRelativeResize="0"/>
          <p:nvPr/>
        </p:nvPicPr>
        <p:blipFill rotWithShape="1">
          <a:blip r:embed="rId5">
            <a:alphaModFix/>
          </a:blip>
          <a:srcRect b="7655" l="49676" r="2088" t="0"/>
          <a:stretch/>
        </p:blipFill>
        <p:spPr>
          <a:xfrm>
            <a:off x="5840900" y="263475"/>
            <a:ext cx="2948926" cy="40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8"/>
          <p:cNvSpPr txBox="1"/>
          <p:nvPr/>
        </p:nvSpPr>
        <p:spPr>
          <a:xfrm>
            <a:off x="5677200" y="4456175"/>
            <a:ext cx="34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b="1" lang="en-GB" sz="2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practise git branching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lustrated cats and dogs saying &quot;Thank you&quot;" id="454" name="Google Shape;454;p49" title="Thank you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38" y="0"/>
            <a:ext cx="8220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By the end of this session, you’ll be able to: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Explain what GitHub is and why it’s useful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Connect local and GitHub repositories 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Understand what branches are and when to use them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Create and merge branches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Open and merge pull requests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6" name="Google Shape;106;p16" title="Logo of Code Refinery"/>
          <p:cNvPicPr preferRelativeResize="0"/>
          <p:nvPr/>
        </p:nvPicPr>
        <p:blipFill rotWithShape="1">
          <a:blip r:embed="rId3">
            <a:alphaModFix/>
          </a:blip>
          <a:srcRect b="0" l="6727" r="5676" t="7373"/>
          <a:stretch/>
        </p:blipFill>
        <p:spPr>
          <a:xfrm>
            <a:off x="6082825" y="2314650"/>
            <a:ext cx="2690424" cy="20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6082925" y="866625"/>
            <a:ext cx="2690400" cy="13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6208075" y="969725"/>
            <a:ext cx="243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Materials partly based on </a:t>
            </a: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Code Refinery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, esp. the lesson </a:t>
            </a: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Introduction to version control with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</a:t>
            </a:r>
            <a:r>
              <a:rPr lang="en-GB"/>
              <a:t> on GitHub.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300" y="2442895"/>
            <a:ext cx="1985175" cy="19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git &amp; GitHub journey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34725" y="4070800"/>
            <a:ext cx="343500" cy="3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934425" y="4070800"/>
            <a:ext cx="35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BA English Language and Literature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34725" y="3571925"/>
            <a:ext cx="343500" cy="3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934425" y="3543725"/>
            <a:ext cx="24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MSc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Language Sciences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334750" y="2875725"/>
            <a:ext cx="343500" cy="3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734450" y="2847525"/>
            <a:ext cx="24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PhD Psycholinguistics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420400" y="2092050"/>
            <a:ext cx="343500" cy="3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844075" y="1956150"/>
            <a:ext cx="303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Trainer on Research Data Management and Open Science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007325" y="1007175"/>
            <a:ext cx="343500" cy="3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411700" y="978975"/>
            <a:ext cx="3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Community Manager Open Collaboration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0" name="Google Shape;130;p18"/>
          <p:cNvCxnSpPr>
            <a:stCxn id="120" idx="0"/>
            <a:endCxn id="122" idx="2"/>
          </p:cNvCxnSpPr>
          <p:nvPr/>
        </p:nvCxnSpPr>
        <p:spPr>
          <a:xfrm flipH="1" rot="5400000">
            <a:off x="457175" y="3821500"/>
            <a:ext cx="327000" cy="171600"/>
          </a:xfrm>
          <a:prstGeom prst="curvedConnector4">
            <a:avLst>
              <a:gd fmla="val 23712" name="adj1"/>
              <a:gd fmla="val 2388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122" idx="0"/>
            <a:endCxn id="124" idx="2"/>
          </p:cNvCxnSpPr>
          <p:nvPr/>
        </p:nvCxnSpPr>
        <p:spPr>
          <a:xfrm rot="-5400000">
            <a:off x="1258475" y="2495525"/>
            <a:ext cx="524400" cy="1628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124" idx="0"/>
            <a:endCxn id="126" idx="3"/>
          </p:cNvCxnSpPr>
          <p:nvPr/>
        </p:nvCxnSpPr>
        <p:spPr>
          <a:xfrm rot="-5400000">
            <a:off x="3243450" y="1648575"/>
            <a:ext cx="490200" cy="1964100"/>
          </a:xfrm>
          <a:prstGeom prst="curvedConnector3">
            <a:avLst>
              <a:gd fmla="val 448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endCxn id="128" idx="4"/>
          </p:cNvCxnSpPr>
          <p:nvPr/>
        </p:nvCxnSpPr>
        <p:spPr>
          <a:xfrm rot="-5400000">
            <a:off x="4530925" y="1425225"/>
            <a:ext cx="722400" cy="573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1308375" y="4176700"/>
            <a:ext cx="255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Slide is intentionally overwhelming </a:t>
            </a:r>
            <a:br>
              <a:rPr lang="en-GB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&amp; horrible to look at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251225" y="89238"/>
            <a:ext cx="8791875" cy="3918100"/>
            <a:chOff x="251225" y="89238"/>
            <a:chExt cx="8791875" cy="3918100"/>
          </a:xfrm>
        </p:grpSpPr>
        <p:sp>
          <p:nvSpPr>
            <p:cNvPr id="140" name="Google Shape;140;p19"/>
            <p:cNvSpPr/>
            <p:nvPr/>
          </p:nvSpPr>
          <p:spPr>
            <a:xfrm>
              <a:off x="251225" y="269675"/>
              <a:ext cx="3603900" cy="3513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1" name="Google Shape;14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800" y="419175"/>
              <a:ext cx="3289400" cy="119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9"/>
            <p:cNvSpPr txBox="1"/>
            <p:nvPr/>
          </p:nvSpPr>
          <p:spPr>
            <a:xfrm>
              <a:off x="585975" y="1533200"/>
              <a:ext cx="83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>
                  <a:latin typeface="Raleway"/>
                  <a:ea typeface="Raleway"/>
                  <a:cs typeface="Raleway"/>
                  <a:sym typeface="Raleway"/>
                </a:rPr>
                <a:t>script</a:t>
              </a:r>
              <a:endParaRPr i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1597050" y="1533200"/>
              <a:ext cx="8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>
                  <a:latin typeface="Raleway"/>
                  <a:ea typeface="Raleway"/>
                  <a:cs typeface="Raleway"/>
                  <a:sym typeface="Raleway"/>
                </a:rPr>
                <a:t>script-v2</a:t>
              </a:r>
              <a:endParaRPr i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856650" y="3382550"/>
              <a:ext cx="23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>
                  <a:latin typeface="Raleway"/>
                  <a:ea typeface="Raleway"/>
                  <a:cs typeface="Raleway"/>
                  <a:sym typeface="Raleway"/>
                </a:rPr>
                <a:t>script-v2_test-new-feature</a:t>
              </a:r>
              <a:endParaRPr i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2817700" y="1533750"/>
              <a:ext cx="8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>
                  <a:latin typeface="Raleway"/>
                  <a:ea typeface="Raleway"/>
                  <a:cs typeface="Raleway"/>
                  <a:sym typeface="Raleway"/>
                </a:rPr>
                <a:t>script-v3</a:t>
              </a:r>
              <a:endParaRPr i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6" name="Google Shape;146;p19"/>
            <p:cNvPicPr preferRelativeResize="0"/>
            <p:nvPr/>
          </p:nvPicPr>
          <p:blipFill rotWithShape="1">
            <a:blip r:embed="rId3">
              <a:alphaModFix/>
            </a:blip>
            <a:srcRect b="0" l="34313" r="33263" t="0"/>
            <a:stretch/>
          </p:blipFill>
          <p:spPr>
            <a:xfrm>
              <a:off x="1513512" y="2262688"/>
              <a:ext cx="1066550" cy="119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600" y="2180438"/>
              <a:ext cx="619200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9"/>
            <p:cNvSpPr txBox="1"/>
            <p:nvPr/>
          </p:nvSpPr>
          <p:spPr>
            <a:xfrm>
              <a:off x="369700" y="2657938"/>
              <a:ext cx="91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aleway"/>
                  <a:ea typeface="Raleway"/>
                  <a:cs typeface="Raleway"/>
                  <a:sym typeface="Raleway"/>
                </a:rPr>
                <a:t>Person 1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>
              <a:off x="1284700" y="1092075"/>
              <a:ext cx="3123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2491950" y="1092075"/>
              <a:ext cx="3123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19"/>
            <p:cNvCxnSpPr/>
            <p:nvPr/>
          </p:nvCxnSpPr>
          <p:spPr>
            <a:xfrm>
              <a:off x="2661850" y="2877013"/>
              <a:ext cx="3123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2" name="Google Shape;152;p19"/>
            <p:cNvGrpSpPr/>
            <p:nvPr/>
          </p:nvGrpSpPr>
          <p:grpSpPr>
            <a:xfrm>
              <a:off x="6454300" y="89238"/>
              <a:ext cx="1219200" cy="1736038"/>
              <a:chOff x="7486175" y="992550"/>
              <a:chExt cx="1219200" cy="1736038"/>
            </a:xfrm>
          </p:grpSpPr>
          <p:sp>
            <p:nvSpPr>
              <p:cNvPr id="153" name="Google Shape;153;p19"/>
              <p:cNvSpPr txBox="1"/>
              <p:nvPr/>
            </p:nvSpPr>
            <p:spPr>
              <a:xfrm>
                <a:off x="7744325" y="2112988"/>
                <a:ext cx="7740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aleway"/>
                    <a:ea typeface="Raleway"/>
                    <a:cs typeface="Raleway"/>
                    <a:sym typeface="Raleway"/>
                  </a:rPr>
                  <a:t>Person 1, 2 &amp; 3</a:t>
                </a:r>
                <a:endParaRPr b="1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pic>
            <p:nvPicPr>
              <p:cNvPr id="154" name="Google Shape;154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486175" y="992550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5" name="Google Shape;155;p19"/>
            <p:cNvGrpSpPr/>
            <p:nvPr/>
          </p:nvGrpSpPr>
          <p:grpSpPr>
            <a:xfrm>
              <a:off x="6233788" y="1787600"/>
              <a:ext cx="1660200" cy="2007600"/>
              <a:chOff x="7320188" y="3013225"/>
              <a:chExt cx="1660200" cy="2007600"/>
            </a:xfrm>
          </p:grpSpPr>
          <p:pic>
            <p:nvPicPr>
              <p:cNvPr id="156" name="Google Shape;156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34313" r="33263" t="0"/>
              <a:stretch/>
            </p:blipFill>
            <p:spPr>
              <a:xfrm>
                <a:off x="7430464" y="3077457"/>
                <a:ext cx="1439626" cy="16071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19"/>
              <p:cNvSpPr txBox="1"/>
              <p:nvPr/>
            </p:nvSpPr>
            <p:spPr>
              <a:xfrm>
                <a:off x="7320188" y="4620625"/>
                <a:ext cx="166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GB">
                    <a:latin typeface="Raleway"/>
                    <a:ea typeface="Raleway"/>
                    <a:cs typeface="Raleway"/>
                    <a:sym typeface="Raleway"/>
                  </a:rPr>
                  <a:t>script-workflow</a:t>
                </a:r>
                <a:endParaRPr i="1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58" name="Google Shape;158;p19"/>
              <p:cNvSpPr txBox="1"/>
              <p:nvPr/>
            </p:nvSpPr>
            <p:spPr>
              <a:xfrm>
                <a:off x="7320188" y="3013225"/>
                <a:ext cx="166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aleway"/>
                    <a:ea typeface="Raleway"/>
                    <a:cs typeface="Raleway"/>
                    <a:sym typeface="Raleway"/>
                  </a:rPr>
                  <a:t>Meta document</a:t>
                </a:r>
                <a:endParaRPr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59" name="Google Shape;159;p19"/>
              <p:cNvSpPr txBox="1"/>
              <p:nvPr/>
            </p:nvSpPr>
            <p:spPr>
              <a:xfrm>
                <a:off x="7692619" y="3535788"/>
                <a:ext cx="915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Raleway"/>
                    <a:ea typeface="Raleway"/>
                    <a:cs typeface="Raleway"/>
                    <a:sym typeface="Raleway"/>
                  </a:rPr>
                  <a:t>Project history</a:t>
                </a:r>
                <a:endParaRPr sz="8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60" name="Google Shape;160;p19"/>
              <p:cNvSpPr txBox="1"/>
              <p:nvPr/>
            </p:nvSpPr>
            <p:spPr>
              <a:xfrm>
                <a:off x="7692794" y="3727138"/>
                <a:ext cx="915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Raleway"/>
                    <a:ea typeface="Raleway"/>
                    <a:cs typeface="Raleway"/>
                    <a:sym typeface="Raleway"/>
                  </a:rPr>
                  <a:t>Next steps</a:t>
                </a:r>
                <a:endParaRPr sz="8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61" name="Google Shape;161;p19"/>
              <p:cNvSpPr txBox="1"/>
              <p:nvPr/>
            </p:nvSpPr>
            <p:spPr>
              <a:xfrm>
                <a:off x="7785475" y="3929763"/>
                <a:ext cx="729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Raleway"/>
                    <a:ea typeface="Raleway"/>
                    <a:cs typeface="Raleway"/>
                    <a:sym typeface="Raleway"/>
                  </a:rPr>
                  <a:t>Resources</a:t>
                </a:r>
                <a:endParaRPr sz="8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62" name="Google Shape;162;p19"/>
              <p:cNvSpPr txBox="1"/>
              <p:nvPr/>
            </p:nvSpPr>
            <p:spPr>
              <a:xfrm>
                <a:off x="7692625" y="4078223"/>
                <a:ext cx="915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Raleway"/>
                    <a:ea typeface="Raleway"/>
                    <a:cs typeface="Raleway"/>
                    <a:sym typeface="Raleway"/>
                  </a:rPr>
                  <a:t>Bugs</a:t>
                </a:r>
                <a:endParaRPr sz="8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cxnSp>
          <p:nvCxnSpPr>
            <p:cNvPr id="163" name="Google Shape;163;p19"/>
            <p:cNvCxnSpPr/>
            <p:nvPr/>
          </p:nvCxnSpPr>
          <p:spPr>
            <a:xfrm rot="10800000">
              <a:off x="2720875" y="1258025"/>
              <a:ext cx="286200" cy="126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19"/>
            <p:cNvCxnSpPr/>
            <p:nvPr/>
          </p:nvCxnSpPr>
          <p:spPr>
            <a:xfrm flipH="1">
              <a:off x="2074338" y="1919225"/>
              <a:ext cx="300" cy="31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5" name="Google Shape;165;p19"/>
            <p:cNvGrpSpPr/>
            <p:nvPr/>
          </p:nvGrpSpPr>
          <p:grpSpPr>
            <a:xfrm>
              <a:off x="3055925" y="2591300"/>
              <a:ext cx="813264" cy="1191450"/>
              <a:chOff x="3055925" y="2591300"/>
              <a:chExt cx="813264" cy="1191450"/>
            </a:xfrm>
          </p:grpSpPr>
          <p:pic>
            <p:nvPicPr>
              <p:cNvPr id="166" name="Google Shape;166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34313" r="33263" t="0"/>
              <a:stretch/>
            </p:blipFill>
            <p:spPr>
              <a:xfrm>
                <a:off x="3360725" y="3048500"/>
                <a:ext cx="358468" cy="40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34313" r="33263" t="0"/>
              <a:stretch/>
            </p:blipFill>
            <p:spPr>
              <a:xfrm>
                <a:off x="3055925" y="2591300"/>
                <a:ext cx="358468" cy="40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iagram of a confusing collaborative project, where one person is working on multiple versions of a file, including creating a version with a new feature. Person 2 wants to test this new feature, person 3 wants to give feedback but not directly on the documents and everyone tries to create a &quot;meta-document&quot; that captures the project history, the next steps, resources, and bug. Person 4 wants to contribute to this bit!" id="168" name="Google Shape;168;p19" title="Confusing collaborative project"/>
              <p:cNvPicPr preferRelativeResize="0"/>
              <p:nvPr/>
            </p:nvPicPr>
            <p:blipFill rotWithShape="1">
              <a:blip r:embed="rId3">
                <a:alphaModFix/>
              </a:blip>
              <a:srcRect b="0" l="34313" r="33263" t="0"/>
              <a:stretch/>
            </p:blipFill>
            <p:spPr>
              <a:xfrm>
                <a:off x="3208325" y="2743700"/>
                <a:ext cx="358468" cy="400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Google Shape;169;p19"/>
              <p:cNvSpPr txBox="1"/>
              <p:nvPr/>
            </p:nvSpPr>
            <p:spPr>
              <a:xfrm>
                <a:off x="3414389" y="3382550"/>
                <a:ext cx="454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GB">
                    <a:latin typeface="Raleway"/>
                    <a:ea typeface="Raleway"/>
                    <a:cs typeface="Raleway"/>
                    <a:sym typeface="Raleway"/>
                  </a:rPr>
                  <a:t>?</a:t>
                </a:r>
                <a:endParaRPr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70" name="Google Shape;170;p19"/>
            <p:cNvSpPr/>
            <p:nvPr/>
          </p:nvSpPr>
          <p:spPr>
            <a:xfrm>
              <a:off x="2694675" y="89250"/>
              <a:ext cx="1660190" cy="883272"/>
            </a:xfrm>
            <a:custGeom>
              <a:rect b="b" l="l" r="r" t="t"/>
              <a:pathLst>
                <a:path extrusionOk="0" h="38270" w="80778">
                  <a:moveTo>
                    <a:pt x="0" y="38270"/>
                  </a:moveTo>
                  <a:cubicBezTo>
                    <a:pt x="2975" y="32022"/>
                    <a:pt x="4388" y="5022"/>
                    <a:pt x="17851" y="782"/>
                  </a:cubicBezTo>
                  <a:cubicBezTo>
                    <a:pt x="31314" y="-3458"/>
                    <a:pt x="70290" y="10823"/>
                    <a:pt x="80778" y="1283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pic>
          <p:nvPicPr>
            <p:cNvPr id="171" name="Google Shape;17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99938" y="228623"/>
              <a:ext cx="506550" cy="50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9"/>
            <p:cNvSpPr txBox="1"/>
            <p:nvPr/>
          </p:nvSpPr>
          <p:spPr>
            <a:xfrm>
              <a:off x="4114488" y="624938"/>
              <a:ext cx="91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aleway"/>
                  <a:ea typeface="Raleway"/>
                  <a:cs typeface="Raleway"/>
                  <a:sym typeface="Raleway"/>
                </a:rPr>
                <a:t>Person 3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3980200" y="888850"/>
              <a:ext cx="171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aleway"/>
                  <a:ea typeface="Raleway"/>
                  <a:cs typeface="Raleway"/>
                  <a:sym typeface="Raleway"/>
                </a:rPr>
                <a:t>Suggests a change but doesn’t edit the files</a:t>
              </a:r>
              <a:endParaRPr sz="1000"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174" name="Google Shape;174;p19"/>
            <p:cNvGrpSpPr/>
            <p:nvPr/>
          </p:nvGrpSpPr>
          <p:grpSpPr>
            <a:xfrm>
              <a:off x="3696439" y="2018550"/>
              <a:ext cx="1882723" cy="1988788"/>
              <a:chOff x="3696439" y="2018550"/>
              <a:chExt cx="1882723" cy="1988788"/>
            </a:xfrm>
          </p:grpSpPr>
          <p:pic>
            <p:nvPicPr>
              <p:cNvPr id="175" name="Google Shape;175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600250" y="2886598"/>
                <a:ext cx="506550" cy="5065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6" name="Google Shape;176;p19"/>
              <p:cNvGrpSpPr/>
              <p:nvPr/>
            </p:nvGrpSpPr>
            <p:grpSpPr>
              <a:xfrm>
                <a:off x="3696439" y="2018550"/>
                <a:ext cx="1882723" cy="1988788"/>
                <a:chOff x="3696439" y="2018550"/>
                <a:chExt cx="1882723" cy="1988788"/>
              </a:xfrm>
            </p:grpSpPr>
            <p:sp>
              <p:nvSpPr>
                <p:cNvPr id="177" name="Google Shape;177;p19"/>
                <p:cNvSpPr txBox="1"/>
                <p:nvPr/>
              </p:nvSpPr>
              <p:spPr>
                <a:xfrm>
                  <a:off x="4416813" y="3265775"/>
                  <a:ext cx="9150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>
                      <a:latin typeface="Raleway"/>
                      <a:ea typeface="Raleway"/>
                      <a:cs typeface="Raleway"/>
                      <a:sym typeface="Raleway"/>
                    </a:rPr>
                    <a:t>Person 2</a:t>
                  </a:r>
                  <a:endParaRPr b="1"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pic>
              <p:nvPicPr>
                <p:cNvPr id="178" name="Google Shape;178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34313" r="33263" t="0"/>
                <a:stretch/>
              </p:blipFill>
              <p:spPr>
                <a:xfrm>
                  <a:off x="4505837" y="2018550"/>
                  <a:ext cx="358468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9" name="Google Shape;179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34313" r="33263" t="0"/>
                <a:stretch/>
              </p:blipFill>
              <p:spPr>
                <a:xfrm>
                  <a:off x="4658237" y="2170950"/>
                  <a:ext cx="358468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80" name="Google Shape;180;p19"/>
                <p:cNvCxnSpPr/>
                <p:nvPr/>
              </p:nvCxnSpPr>
              <p:spPr>
                <a:xfrm flipH="1" rot="10800000">
                  <a:off x="3696439" y="2588325"/>
                  <a:ext cx="844500" cy="252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sp>
              <p:nvSpPr>
                <p:cNvPr id="181" name="Google Shape;181;p19"/>
                <p:cNvSpPr txBox="1"/>
                <p:nvPr/>
              </p:nvSpPr>
              <p:spPr>
                <a:xfrm>
                  <a:off x="4721002" y="2523425"/>
                  <a:ext cx="4548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GB">
                      <a:latin typeface="Raleway"/>
                      <a:ea typeface="Raleway"/>
                      <a:cs typeface="Raleway"/>
                      <a:sym typeface="Raleway"/>
                    </a:rPr>
                    <a:t>?</a:t>
                  </a:r>
                  <a:endParaRPr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182" name="Google Shape;182;p19"/>
                <p:cNvSpPr txBox="1"/>
                <p:nvPr/>
              </p:nvSpPr>
              <p:spPr>
                <a:xfrm>
                  <a:off x="4169463" y="3514738"/>
                  <a:ext cx="1409700" cy="49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latin typeface="Raleway"/>
                      <a:ea typeface="Raleway"/>
                      <a:cs typeface="Raleway"/>
                      <a:sym typeface="Raleway"/>
                    </a:rPr>
                    <a:t>Helps with testing new feature</a:t>
                  </a:r>
                  <a:endParaRPr sz="1000"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</p:grpSp>
        <p:pic>
          <p:nvPicPr>
            <p:cNvPr id="183" name="Google Shape;18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76000" y="2258088"/>
              <a:ext cx="619200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9"/>
            <p:cNvSpPr txBox="1"/>
            <p:nvPr/>
          </p:nvSpPr>
          <p:spPr>
            <a:xfrm>
              <a:off x="8128100" y="2743688"/>
              <a:ext cx="91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aleway"/>
                  <a:ea typeface="Raleway"/>
                  <a:cs typeface="Raleway"/>
                  <a:sym typeface="Raleway"/>
                </a:rPr>
                <a:t>Person 4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85" name="Google Shape;185;p19"/>
            <p:cNvCxnSpPr>
              <a:stCxn id="184" idx="1"/>
            </p:cNvCxnSpPr>
            <p:nvPr/>
          </p:nvCxnSpPr>
          <p:spPr>
            <a:xfrm rot="10800000">
              <a:off x="7490300" y="2665988"/>
              <a:ext cx="637800" cy="27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86" name="Google Shape;18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75" y="4259650"/>
            <a:ext cx="619200" cy="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729450" y="2078875"/>
            <a:ext cx="478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Git is super useful for 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working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locally on your own computer, but it falls short if you want to collaborate on a project with other people or even if you want to work on your own 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from two devices.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GitHub is a popular website for hosting and sharing online projects you have been tracking with git ✨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descr="A hybrid of a cat and an octopus, used as a GitHub logo." id="193" name="Google Shape;193;p20" title="Octoca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225" y="930325"/>
            <a:ext cx="3654800" cy="36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 rot="641">
            <a:off x="7342996" y="529971"/>
            <a:ext cx="16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veat"/>
                <a:ea typeface="Caveat"/>
                <a:cs typeface="Caveat"/>
                <a:sym typeface="Caveat"/>
              </a:rPr>
              <a:t>enter the octocat!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7090148" y="767522"/>
            <a:ext cx="276947" cy="463840"/>
          </a:xfrm>
          <a:custGeom>
            <a:rect b="b" l="l" r="r" t="t"/>
            <a:pathLst>
              <a:path extrusionOk="0" h="31125" w="20241">
                <a:moveTo>
                  <a:pt x="20241" y="200"/>
                </a:moveTo>
                <a:cubicBezTo>
                  <a:pt x="13042" y="-601"/>
                  <a:pt x="2583" y="2415"/>
                  <a:pt x="538" y="9364"/>
                </a:cubicBezTo>
                <a:cubicBezTo>
                  <a:pt x="-805" y="13928"/>
                  <a:pt x="759" y="18954"/>
                  <a:pt x="1913" y="23569"/>
                </a:cubicBezTo>
                <a:cubicBezTo>
                  <a:pt x="2488" y="25869"/>
                  <a:pt x="5994" y="31192"/>
                  <a:pt x="3745" y="30442"/>
                </a:cubicBezTo>
                <a:cubicBezTo>
                  <a:pt x="2516" y="30032"/>
                  <a:pt x="996" y="28989"/>
                  <a:pt x="996" y="27693"/>
                </a:cubicBezTo>
                <a:cubicBezTo>
                  <a:pt x="996" y="26069"/>
                  <a:pt x="3311" y="31800"/>
                  <a:pt x="4662" y="30900"/>
                </a:cubicBezTo>
                <a:cubicBezTo>
                  <a:pt x="6198" y="29877"/>
                  <a:pt x="6953" y="27705"/>
                  <a:pt x="6953" y="258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GitHub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-"/>
            </a:pP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Much easier to </a:t>
            </a:r>
            <a:r>
              <a:rPr lang="en-GB" sz="1600">
                <a:highlight>
                  <a:srgbClr val="F2B705"/>
                </a:highlight>
                <a:latin typeface="Lato Light"/>
                <a:ea typeface="Lato Light"/>
                <a:cs typeface="Lato Light"/>
                <a:sym typeface="Lato Light"/>
              </a:rPr>
              <a:t>collaborate</a:t>
            </a:r>
            <a:r>
              <a:rPr lang="en-GB" sz="1600">
                <a:latin typeface="Lato Light"/>
                <a:ea typeface="Lato Light"/>
                <a:cs typeface="Lato Light"/>
                <a:sym typeface="Lato Light"/>
              </a:rPr>
              <a:t> when everyone has access to the same repository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