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8" r:id="rId5"/>
    <p:sldId id="269" r:id="rId6"/>
    <p:sldId id="261" r:id="rId7"/>
    <p:sldId id="262" r:id="rId8"/>
    <p:sldId id="263" r:id="rId9"/>
    <p:sldId id="270" r:id="rId10"/>
    <p:sldId id="264" r:id="rId11"/>
    <p:sldId id="271" r:id="rId12"/>
    <p:sldId id="265" r:id="rId13"/>
    <p:sldId id="266" r:id="rId14"/>
    <p:sldId id="272" r:id="rId15"/>
    <p:sldId id="267" r:id="rId16"/>
    <p:sldId id="259" r:id="rId17"/>
  </p:sldIdLst>
  <p:sldSz cx="12192000" cy="6858000"/>
  <p:notesSz cx="6858000" cy="9144000"/>
  <p:embeddedFontLst>
    <p:embeddedFont>
      <p:font typeface="Britannic Bold" panose="020B0903060703020204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 Black" panose="020F0502020204030203" pitchFamily="34" charset="0"/>
      <p:bold r:id="rId24"/>
      <p:boldItalic r:id="rId25"/>
    </p:embeddedFont>
    <p:embeddedFont>
      <p:font typeface="Libre Baskerville" panose="02000000000000000000" pitchFamily="2" charset="0"/>
      <p:regular r:id="rId26"/>
      <p:bold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E17C7C3-4590-4BCD-9FEC-AB1123455185}">
          <p14:sldIdLst>
            <p14:sldId id="256"/>
            <p14:sldId id="257"/>
            <p14:sldId id="260"/>
            <p14:sldId id="268"/>
            <p14:sldId id="269"/>
            <p14:sldId id="261"/>
            <p14:sldId id="262"/>
            <p14:sldId id="263"/>
            <p14:sldId id="270"/>
            <p14:sldId id="264"/>
            <p14:sldId id="271"/>
            <p14:sldId id="265"/>
          </p14:sldIdLst>
        </p14:section>
        <p14:section name="Untitled Section" id="{780912C6-2277-4907-BFA0-3CF9FCAC69A9}">
          <p14:sldIdLst>
            <p14:sldId id="266"/>
            <p14:sldId id="272"/>
            <p14:sldId id="26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tune.com/fortune500/2022/search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31216" y="3783973"/>
            <a:ext cx="10303497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400" b="1" u="none" strike="noStrike" cap="none" dirty="0">
                <a:solidFill>
                  <a:schemeClr val="dk1"/>
                </a:solidFill>
                <a:latin typeface="Britannic Bold" panose="020B0903060703020204" pitchFamily="34" charset="0"/>
                <a:ea typeface="Calibri"/>
                <a:cs typeface="Calibri"/>
                <a:sym typeface="Calibri"/>
              </a:rPr>
            </a:br>
            <a:r>
              <a:rPr lang="en-IN" sz="3200" b="1" dirty="0">
                <a:solidFill>
                  <a:schemeClr val="dk1"/>
                </a:solidFill>
                <a:latin typeface="Britannic Bold" panose="020B0903060703020204" pitchFamily="34" charset="0"/>
                <a:ea typeface="Calibri"/>
                <a:cs typeface="Calibri"/>
                <a:sym typeface="Calibri"/>
              </a:rPr>
              <a:t>FORTUNE 500 RANK AND PROFIT TREND ANALYSIS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30BB4-15A7-C070-9275-0C459EA3E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41022"/>
            <a:ext cx="10515600" cy="5910761"/>
          </a:xfrm>
        </p:spPr>
        <p:txBody>
          <a:bodyPr/>
          <a:lstStyle/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lang="en-US" sz="2200" b="1" dirty="0">
                <a:solidFill>
                  <a:srgbClr val="000000"/>
                </a:solidFill>
              </a:rPr>
              <a:t>Multi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variate Analysis  Steps 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	 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- Analysed the behaviour of multiple numeric variables to see their co-related.</a:t>
            </a:r>
          </a:p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	 - The below illustrates the correlation metrics: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1488A-2ED0-DF01-2CC8-2B76BF87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0" y="2185666"/>
            <a:ext cx="11180642" cy="36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5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D78385-EF4A-F53A-B781-089CA346F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806" y="287362"/>
            <a:ext cx="7369724" cy="543470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C6B18-7EE6-3FC9-EFE3-74C0A259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633" y="3429000"/>
            <a:ext cx="5872900" cy="3237034"/>
          </a:xfr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Plotted heatmap to </a:t>
            </a:r>
            <a:r>
              <a:rPr lang="en-IN" sz="1800" dirty="0">
                <a:solidFill>
                  <a:srgbClr val="000000"/>
                </a:solidFill>
              </a:rPr>
              <a:t>see correlation 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of variables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Taking a correlation threshold of 0.5, the following                                                                                                      conclusions can be made:</a:t>
            </a:r>
          </a:p>
          <a:p>
            <a:pPr marL="5715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1. Rank and Revenues are negatively correlated</a:t>
            </a:r>
          </a:p>
          <a:p>
            <a:pPr marL="5715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2. Rank and Profits are negatively correlated</a:t>
            </a:r>
          </a:p>
          <a:p>
            <a:pPr marL="5715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3. Rank and Assets are negatively correlated</a:t>
            </a:r>
          </a:p>
          <a:p>
            <a:pPr marL="5715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4. Assets and Revenues are less positively correlated</a:t>
            </a:r>
          </a:p>
          <a:p>
            <a:pPr marL="5715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5. Revenues and Employees are highly positively correlated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  <a:tabLst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17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1C567-B6E5-2026-4A2E-9E8600AD2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035" y="1074655"/>
            <a:ext cx="11340445" cy="5102307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Key Business Question  </a:t>
            </a:r>
          </a:p>
          <a:p>
            <a:pPr marL="742950" lvl="1" indent="-285750">
              <a:spcBef>
                <a:spcPts val="1000"/>
              </a:spcBef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lang="en-US" sz="1800" dirty="0">
                <a:solidFill>
                  <a:srgbClr val="000000"/>
                </a:solidFill>
              </a:rPr>
              <a:t>What are the key insights from the rank and profit trends? How can a company’s ranking be improved?</a:t>
            </a:r>
          </a:p>
          <a:p>
            <a:pPr marL="457200" lvl="1" indent="0">
              <a:spcBef>
                <a:spcPts val="1000"/>
              </a:spcBef>
              <a:buClr>
                <a:srgbClr val="000000"/>
              </a:buClr>
              <a:buSzPct val="100000"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Conclusion (Key finding overall)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      - 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The profit generated does not directly affect the ranking of the companies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      - A general trend shows that with higher revenues, the profits are more.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      - However, the annual revenue generated by the company directly impacts its ranking in the Fortune 500 list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        - The companies should try to increase their sales which will generate higher revenues and in turn improve the 	                                                                  	ranking.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1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84B2E-4F44-BD38-E98D-5281FF2E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2301" y="5118756"/>
            <a:ext cx="4383464" cy="782424"/>
          </a:xfrm>
        </p:spPr>
        <p:txBody>
          <a:bodyPr>
            <a:normAutofit/>
          </a:bodyPr>
          <a:lstStyle/>
          <a:p>
            <a:r>
              <a:rPr lang="en-US" sz="2000" dirty="0"/>
              <a:t>Product based companies generate higher revenues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F8423-61C0-8354-B6D5-5EC56AD2C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8"/>
            <a:ext cx="5172305" cy="4157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AE925-8C7B-2BE8-7CA4-2A74EA01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07" y="991432"/>
            <a:ext cx="5041607" cy="399691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54C42A3-D424-058F-4F2F-C63C4F7541B8}"/>
              </a:ext>
            </a:extLst>
          </p:cNvPr>
          <p:cNvSpPr txBox="1">
            <a:spLocks/>
          </p:cNvSpPr>
          <p:nvPr/>
        </p:nvSpPr>
        <p:spPr>
          <a:xfrm>
            <a:off x="6628614" y="5109330"/>
            <a:ext cx="4383464" cy="78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000" dirty="0"/>
              <a:t>Top 5 companies based on Rank and Revenue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9157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91C6-78ED-09A0-365F-28F80728D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603" y="2251295"/>
            <a:ext cx="4788818" cy="831269"/>
          </a:xfrm>
        </p:spPr>
        <p:txBody>
          <a:bodyPr>
            <a:normAutofit fontScale="47500" lnSpcReduction="20000"/>
          </a:bodyPr>
          <a:lstStyle/>
          <a:p>
            <a:r>
              <a:rPr lang="en-US" sz="4900" dirty="0"/>
              <a:t>The top 5 companies providing the highest number of employment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882DB-85C1-7709-7F16-1F865A21F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20" y="599041"/>
            <a:ext cx="5551783" cy="47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8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192CD-BBCD-5F8F-8904-36F84DF12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4081"/>
            <a:ext cx="11049000" cy="5092881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Experience/Challenges working on Web Scraping – Data Analysis Project.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000000"/>
                </a:solidFill>
              </a:rPr>
              <a:t>- Web scraping data from the Fortune 500 website was a challenge as the data was dynamic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	- Learning and working with Selenium for the first time to scrape data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tabLst/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	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?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782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1036948" y="1677971"/>
            <a:ext cx="10906812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 </a:t>
            </a:r>
          </a:p>
          <a:p>
            <a:pPr lvl="3">
              <a:buClr>
                <a:schemeClr val="dk1"/>
              </a:buClr>
              <a:buSzPts val="1800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</a:t>
            </a:r>
            <a:r>
              <a:rPr lang="en-IN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IN" sz="18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M.Tech</a:t>
            </a:r>
            <a:r>
              <a:rPr lang="en-IN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CSE</a:t>
            </a:r>
          </a:p>
          <a:p>
            <a:pPr lvl="3">
              <a:buClr>
                <a:schemeClr val="dk1"/>
              </a:buClr>
              <a:buSzPts val="1800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you want to learn Data Science?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	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To upskill my career in the field of data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experience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Working as a Data Analyst - Supply Chain &amp; Business at QNL LLC.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Achieved the </a:t>
            </a:r>
            <a:r>
              <a:rPr lang="en-IN" sz="1800" b="0" i="0" u="none" strike="noStrike" baseline="0" dirty="0">
                <a:latin typeface="OpenSans-Light"/>
              </a:rPr>
              <a:t>Google Data Analytics Professional Certificate</a:t>
            </a: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140643" y="669303"/>
            <a:ext cx="5386476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B3C4-BA8D-BFB4-1C18-71A7B2F2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97D27-7CDD-E05C-EDF1-9FFF64E24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3129"/>
            <a:ext cx="10515600" cy="4583833"/>
          </a:xfrm>
        </p:spPr>
        <p:txBody>
          <a:bodyPr/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b="1" dirty="0"/>
              <a:t>Business Problem and Use case domain understanding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/>
              <a:t>	</a:t>
            </a:r>
            <a:r>
              <a:rPr lang="en-US" sz="1800" dirty="0"/>
              <a:t>- Analyzing and identifying the rank and profit trends of the global Fortune 500 companies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/>
              <a:t>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b="1" dirty="0"/>
              <a:t>Objective of the Project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/>
              <a:t>	</a:t>
            </a:r>
            <a:r>
              <a:rPr lang="en-US" sz="1800" dirty="0"/>
              <a:t>- Collect the latest 2022 data of the Fortune 500 companies, clean, analyze and give data-driven               	   insights from the analysis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b="1" dirty="0"/>
              <a:t>Web Scraping – Details (Websites, Processor you followed)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/>
              <a:t>	</a:t>
            </a:r>
            <a:r>
              <a:rPr lang="en-US" sz="1800" dirty="0"/>
              <a:t>- Data collection from Fortune 500 website: </a:t>
            </a:r>
            <a:r>
              <a:rPr lang="en-US" sz="1800" dirty="0">
                <a:hlinkClick r:id="rId2"/>
              </a:rPr>
              <a:t>https://fortune.com/fortune500/2022/search/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/>
              <a:t>	- Used Beautiful Soup and Selenium Web driver to web scrape the data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b="1" dirty="0"/>
              <a:t>Summary of the Data </a:t>
            </a:r>
          </a:p>
          <a:p>
            <a:pPr marL="914400" lvl="2" indent="0">
              <a:spcBef>
                <a:spcPts val="1000"/>
              </a:spcBef>
              <a:buSzPct val="100000"/>
              <a:buNone/>
            </a:pPr>
            <a:r>
              <a:rPr lang="en-US" sz="1800" dirty="0"/>
              <a:t>- Data showed that Fortune 500 companies are ranked based on the Revenues generated.</a:t>
            </a:r>
          </a:p>
        </p:txBody>
      </p:sp>
    </p:spTree>
    <p:extLst>
      <p:ext uri="{BB962C8B-B14F-4D97-AF65-F5344CB8AC3E}">
        <p14:creationId xmlns:p14="http://schemas.microsoft.com/office/powerpoint/2010/main" val="367820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4A51-5BA1-AD28-3DBB-FD5FDAB5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62911-78D6-4634-C560-7C530B9EB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F8104-0BCF-4010-F0F5-5393668DD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0" y="216816"/>
            <a:ext cx="11637835" cy="59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5F469-E222-476A-060A-9722D21A5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1" y="111012"/>
            <a:ext cx="8798691" cy="629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2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6102-09A9-33FC-28C9-2130CDE4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90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Exploratory Data Analysis: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D310-AF4C-EB69-B2F1-E9A7C7EAE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718" y="1348033"/>
            <a:ext cx="10609082" cy="4828929"/>
          </a:xfrm>
        </p:spPr>
        <p:txBody>
          <a:bodyPr/>
          <a:lstStyle/>
          <a:p>
            <a:pPr marL="514350" indent="-514350" algn="just">
              <a:buSzPct val="100000"/>
            </a:pPr>
            <a:r>
              <a:rPr lang="en-US" sz="2200" b="1" dirty="0"/>
              <a:t>Data Cleaning Steps  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b="1" i="1" dirty="0"/>
              <a:t>	</a:t>
            </a:r>
            <a:r>
              <a:rPr lang="en-US" sz="1800" dirty="0"/>
              <a:t>1. Dropped the unnecessary columns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/>
              <a:t>	2. Cleaned data by removing the special characters and converting the values to a consistent      		    numeric data type format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/>
              <a:t>	3. Changed the data types of variables</a:t>
            </a:r>
            <a:endParaRPr lang="en-US" sz="2200" dirty="0"/>
          </a:p>
          <a:p>
            <a:pPr marL="514350" indent="-514350" algn="just">
              <a:buSzPct val="100000"/>
            </a:pPr>
            <a:r>
              <a:rPr lang="en-US" sz="2200" b="1" dirty="0"/>
              <a:t>Data Manipulation Steps</a:t>
            </a:r>
          </a:p>
          <a:p>
            <a:pPr marL="457200" lvl="1" indent="0" algn="just">
              <a:spcBef>
                <a:spcPts val="1000"/>
              </a:spcBef>
              <a:buSzPct val="100000"/>
              <a:buNone/>
            </a:pPr>
            <a:r>
              <a:rPr lang="en-US" sz="1800" b="1" dirty="0"/>
              <a:t>	</a:t>
            </a:r>
            <a:r>
              <a:rPr lang="en-US" sz="1800" dirty="0"/>
              <a:t>1. Converted empty values to null values</a:t>
            </a:r>
          </a:p>
          <a:p>
            <a:pPr marL="457200" lvl="1" indent="0" algn="just">
              <a:spcBef>
                <a:spcPts val="1000"/>
              </a:spcBef>
              <a:buSzPct val="100000"/>
              <a:buNone/>
            </a:pPr>
            <a:r>
              <a:rPr lang="en-US" sz="1800" dirty="0"/>
              <a:t>	2. Replaced null values with the appropriate value</a:t>
            </a:r>
          </a:p>
          <a:p>
            <a:pPr marL="457200" lvl="1" indent="0" algn="just">
              <a:spcBef>
                <a:spcPts val="1000"/>
              </a:spcBef>
              <a:buSzPct val="100000"/>
              <a:buNone/>
            </a:pPr>
            <a:r>
              <a:rPr lang="en-US" sz="1800" dirty="0"/>
              <a:t>	3. Checked statistical summary and outliers in each variable and treated them</a:t>
            </a:r>
          </a:p>
          <a:p>
            <a:pPr marL="457200" lvl="1" indent="0" algn="just">
              <a:spcBef>
                <a:spcPts val="1000"/>
              </a:spcBef>
              <a:buSzPct val="100000"/>
              <a:buNone/>
            </a:pPr>
            <a:r>
              <a:rPr lang="en-US" sz="1800" dirty="0"/>
              <a:t>	4. Added new columns for further analysis</a:t>
            </a:r>
          </a:p>
          <a:p>
            <a:pPr marL="457200" lvl="1" indent="0" algn="just">
              <a:spcBef>
                <a:spcPts val="1000"/>
              </a:spcBef>
              <a:buSzPct val="100000"/>
              <a:buNone/>
            </a:pPr>
            <a:r>
              <a:rPr lang="en-US" sz="1800" dirty="0"/>
              <a:t>	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79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342F4-B999-6E1F-3687-2216E914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22169"/>
            <a:ext cx="10515600" cy="5554794"/>
          </a:xfrm>
        </p:spPr>
        <p:txBody>
          <a:bodyPr/>
          <a:lstStyle/>
          <a:p>
            <a:pPr marL="514350" indent="-514350" algn="just">
              <a:buSzPct val="100000"/>
            </a:pPr>
            <a:r>
              <a:rPr lang="en-US" sz="2200" b="1" dirty="0"/>
              <a:t>Univariate Analysis  Steps</a:t>
            </a:r>
          </a:p>
          <a:p>
            <a:pPr marL="457200" lvl="1" indent="0" algn="just">
              <a:buSzPct val="100000"/>
              <a:buNone/>
            </a:pPr>
            <a:r>
              <a:rPr lang="en-US" sz="1800" b="1" dirty="0"/>
              <a:t>	</a:t>
            </a:r>
            <a:r>
              <a:rPr lang="en-US" sz="1800" dirty="0"/>
              <a:t>- Analyzed and Identified the distribution of variables</a:t>
            </a:r>
          </a:p>
          <a:p>
            <a:pPr marL="457200" lvl="1" indent="0" algn="just">
              <a:buSzPct val="100000"/>
              <a:buNone/>
            </a:pPr>
            <a:r>
              <a:rPr lang="en-US" sz="1800" dirty="0"/>
              <a:t>	- Plotted Distribution plot, bar plot , violin plot to visualize the distribution</a:t>
            </a:r>
          </a:p>
          <a:p>
            <a:pPr marL="457200" lvl="1" indent="0" algn="just">
              <a:buSzPct val="100000"/>
              <a:buNone/>
            </a:pPr>
            <a:r>
              <a:rPr lang="en-US" sz="1800" dirty="0"/>
              <a:t>	- Tried to reduce the skewness of data by treating the outliers. An example below:</a:t>
            </a:r>
          </a:p>
          <a:p>
            <a:pPr marL="457200" lvl="1" indent="0" algn="just">
              <a:buSzPct val="100000"/>
              <a:buNone/>
            </a:pPr>
            <a:endParaRPr lang="en-US" sz="18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9801F-4B30-C00A-E21D-1403ED01D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52" y="2121031"/>
            <a:ext cx="4862083" cy="3404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C53805-2B5D-3278-9A24-DE17DAA72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51" y="2149092"/>
            <a:ext cx="4590854" cy="32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7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3038F-1F07-AC5D-8080-B4069C309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61913"/>
            <a:ext cx="10515600" cy="5715050"/>
          </a:xfrm>
        </p:spPr>
        <p:txBody>
          <a:bodyPr/>
          <a:lstStyle/>
          <a:p>
            <a:r>
              <a:rPr lang="en-US" sz="2200" b="1" dirty="0"/>
              <a:t>Bivariate Analysis  Steps </a:t>
            </a:r>
            <a:endParaRPr lang="en-US" sz="2200" dirty="0"/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 </a:t>
            </a:r>
            <a:r>
              <a:rPr lang="en-IN" sz="1800" dirty="0"/>
              <a:t>- Analysed the behaviour of different numeric variables to see if they are co-related.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 - Plotted scatterplots and bar plot to see the behaviour of variables.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 - A few example below:</a:t>
            </a:r>
          </a:p>
          <a:p>
            <a:pPr marL="114300" indent="0">
              <a:buNone/>
            </a:pPr>
            <a:endParaRPr lang="en-IN" sz="1800" dirty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4EAB71-F0D0-0492-36DF-457668FA7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9993"/>
            <a:ext cx="5157191" cy="3438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98BEE6-1266-ED41-7CC2-9C8462468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05" y="2134905"/>
            <a:ext cx="5019595" cy="320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3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85DACC-E508-CD97-0823-5D8E1D740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17" y="1438106"/>
            <a:ext cx="5096767" cy="3397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579221-FD4F-99CF-91CD-27B593EE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668" y="1438106"/>
            <a:ext cx="4817996" cy="339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9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636</Words>
  <Application>Microsoft Office PowerPoint</Application>
  <PresentationFormat>Widescreen</PresentationFormat>
  <Paragraphs>81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OpenSans-Light</vt:lpstr>
      <vt:lpstr>Britannic Bold</vt:lpstr>
      <vt:lpstr>Arial</vt:lpstr>
      <vt:lpstr>Lato Black</vt:lpstr>
      <vt:lpstr>Calibri</vt:lpstr>
      <vt:lpstr>Libre Baskerville</vt:lpstr>
      <vt:lpstr>Office Theme</vt:lpstr>
      <vt:lpstr>PowerPoint Presentation</vt:lpstr>
      <vt:lpstr>PowerPoint Presentation</vt:lpstr>
      <vt:lpstr>Agenda</vt:lpstr>
      <vt:lpstr>PowerPoint Presentation</vt:lpstr>
      <vt:lpstr>PowerPoint Presentation</vt:lpstr>
      <vt:lpstr>Exploratory Data Analysis: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Cust_Sppt_Arsala</cp:lastModifiedBy>
  <cp:revision>9</cp:revision>
  <dcterms:created xsi:type="dcterms:W3CDTF">2021-02-16T05:19:01Z</dcterms:created>
  <dcterms:modified xsi:type="dcterms:W3CDTF">2022-12-26T14:49:37Z</dcterms:modified>
</cp:coreProperties>
</file>