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46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425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282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235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92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06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56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441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0053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5374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83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2041443"/>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50" name="Rectangle 4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BD31345-B683-4B36-96A6-F668219F2C97}"/>
              </a:ext>
            </a:extLst>
          </p:cNvPr>
          <p:cNvSpPr>
            <a:spLocks noGrp="1"/>
          </p:cNvSpPr>
          <p:nvPr>
            <p:ph type="ctrTitle"/>
          </p:nvPr>
        </p:nvSpPr>
        <p:spPr>
          <a:xfrm>
            <a:off x="583101" y="1372290"/>
            <a:ext cx="3412067" cy="3002135"/>
          </a:xfrm>
        </p:spPr>
        <p:txBody>
          <a:bodyPr>
            <a:normAutofit/>
          </a:bodyPr>
          <a:lstStyle/>
          <a:p>
            <a:r>
              <a:rPr lang="en-IN" dirty="0">
                <a:solidFill>
                  <a:srgbClr val="FFFFFF"/>
                </a:solidFill>
              </a:rPr>
              <a:t>Capstone project</a:t>
            </a:r>
            <a:r>
              <a:rPr lang="en-IN" sz="3200" dirty="0">
                <a:solidFill>
                  <a:schemeClr val="bg1"/>
                </a:solidFill>
              </a:rPr>
              <a:t>-</a:t>
            </a:r>
          </a:p>
          <a:p>
            <a:r>
              <a:rPr lang="en-IN" dirty="0">
                <a:solidFill>
                  <a:schemeClr val="tx1">
                    <a:lumMod val="95000"/>
                    <a:lumOff val="5000"/>
                  </a:schemeClr>
                </a:solidFill>
              </a:rPr>
              <a:t>The battle of neighbour-hoods </a:t>
            </a:r>
          </a:p>
        </p:txBody>
      </p:sp>
      <p:sp>
        <p:nvSpPr>
          <p:cNvPr id="3" name="Subtitle 2">
            <a:extLst>
              <a:ext uri="{FF2B5EF4-FFF2-40B4-BE49-F238E27FC236}">
                <a16:creationId xmlns:a16="http://schemas.microsoft.com/office/drawing/2014/main" id="{E8122DCA-9707-4F15-832C-4118DDC34B27}"/>
              </a:ext>
            </a:extLst>
          </p:cNvPr>
          <p:cNvSpPr>
            <a:spLocks noGrp="1"/>
          </p:cNvSpPr>
          <p:nvPr>
            <p:ph type="subTitle" idx="1"/>
          </p:nvPr>
        </p:nvSpPr>
        <p:spPr>
          <a:xfrm>
            <a:off x="583101" y="4878813"/>
            <a:ext cx="3412067" cy="738820"/>
          </a:xfrm>
        </p:spPr>
        <p:txBody>
          <a:bodyPr>
            <a:normAutofit fontScale="92500" lnSpcReduction="10000"/>
          </a:bodyPr>
          <a:lstStyle/>
          <a:p>
            <a:r>
              <a:rPr lang="en-IN" dirty="0">
                <a:solidFill>
                  <a:srgbClr val="FFFFFF">
                    <a:alpha val="75000"/>
                  </a:srgbClr>
                </a:solidFill>
              </a:rPr>
              <a:t>Selecting the best location to open sushi restaurant in </a:t>
            </a:r>
            <a:r>
              <a:rPr lang="en-IN" b="1" dirty="0">
                <a:solidFill>
                  <a:srgbClr val="FFFFFF">
                    <a:alpha val="75000"/>
                  </a:srgbClr>
                </a:solidFill>
              </a:rPr>
              <a:t>downtown Toronto</a:t>
            </a:r>
          </a:p>
        </p:txBody>
      </p:sp>
      <p:pic>
        <p:nvPicPr>
          <p:cNvPr id="4" name="Picture 3">
            <a:extLst>
              <a:ext uri="{FF2B5EF4-FFF2-40B4-BE49-F238E27FC236}">
                <a16:creationId xmlns:a16="http://schemas.microsoft.com/office/drawing/2014/main" id="{02080DA4-9642-4918-B6B8-50E41AD8C7EC}"/>
              </a:ext>
            </a:extLst>
          </p:cNvPr>
          <p:cNvPicPr>
            <a:picLocks noChangeAspect="1"/>
          </p:cNvPicPr>
          <p:nvPr/>
        </p:nvPicPr>
        <p:blipFill rotWithShape="1">
          <a:blip r:embed="rId2"/>
          <a:srcRect l="20444" r="1" b="1"/>
          <a:stretch/>
        </p:blipFill>
        <p:spPr>
          <a:xfrm>
            <a:off x="4765053" y="1514534"/>
            <a:ext cx="6764864" cy="3805223"/>
          </a:xfrm>
          <a:prstGeom prst="rect">
            <a:avLst/>
          </a:prstGeom>
        </p:spPr>
      </p:pic>
    </p:spTree>
    <p:extLst>
      <p:ext uri="{BB962C8B-B14F-4D97-AF65-F5344CB8AC3E}">
        <p14:creationId xmlns:p14="http://schemas.microsoft.com/office/powerpoint/2010/main" val="209582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25D3-9B68-482D-AEEE-118FCD520672}"/>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737F849E-A316-49E5-A4E8-D041B9417D5D}"/>
              </a:ext>
            </a:extLst>
          </p:cNvPr>
          <p:cNvSpPr>
            <a:spLocks noGrp="1"/>
          </p:cNvSpPr>
          <p:nvPr>
            <p:ph idx="1"/>
          </p:nvPr>
        </p:nvSpPr>
        <p:spPr>
          <a:xfrm>
            <a:off x="581192" y="2340864"/>
            <a:ext cx="11029615" cy="459486"/>
          </a:xfrm>
        </p:spPr>
        <p:txBody>
          <a:bodyPr/>
          <a:lstStyle/>
          <a:p>
            <a:r>
              <a:rPr lang="en-IN" dirty="0"/>
              <a:t>Cluster 0:</a:t>
            </a:r>
          </a:p>
        </p:txBody>
      </p:sp>
      <p:pic>
        <p:nvPicPr>
          <p:cNvPr id="5" name="Picture 4">
            <a:extLst>
              <a:ext uri="{FF2B5EF4-FFF2-40B4-BE49-F238E27FC236}">
                <a16:creationId xmlns:a16="http://schemas.microsoft.com/office/drawing/2014/main" id="{26EC2486-44E0-4A0C-A216-93CAD7C22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3250338"/>
            <a:ext cx="11029614" cy="2455137"/>
          </a:xfrm>
          <a:prstGeom prst="rect">
            <a:avLst/>
          </a:prstGeom>
        </p:spPr>
      </p:pic>
    </p:spTree>
    <p:extLst>
      <p:ext uri="{BB962C8B-B14F-4D97-AF65-F5344CB8AC3E}">
        <p14:creationId xmlns:p14="http://schemas.microsoft.com/office/powerpoint/2010/main" val="279614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347D-9F3A-4A7A-87D4-B58554258013}"/>
              </a:ext>
            </a:extLst>
          </p:cNvPr>
          <p:cNvSpPr>
            <a:spLocks noGrp="1"/>
          </p:cNvSpPr>
          <p:nvPr>
            <p:ph type="title"/>
          </p:nvPr>
        </p:nvSpPr>
        <p:spPr/>
        <p:txBody>
          <a:bodyPr/>
          <a:lstStyle/>
          <a:p>
            <a:r>
              <a:rPr lang="en-IN" dirty="0"/>
              <a:t>Results (cont.)</a:t>
            </a:r>
          </a:p>
        </p:txBody>
      </p:sp>
      <p:sp>
        <p:nvSpPr>
          <p:cNvPr id="3" name="Content Placeholder 2">
            <a:extLst>
              <a:ext uri="{FF2B5EF4-FFF2-40B4-BE49-F238E27FC236}">
                <a16:creationId xmlns:a16="http://schemas.microsoft.com/office/drawing/2014/main" id="{A7B37ABA-4ABD-44AF-8580-36F8985BDB98}"/>
              </a:ext>
            </a:extLst>
          </p:cNvPr>
          <p:cNvSpPr>
            <a:spLocks noGrp="1"/>
          </p:cNvSpPr>
          <p:nvPr>
            <p:ph idx="1"/>
          </p:nvPr>
        </p:nvSpPr>
        <p:spPr>
          <a:xfrm>
            <a:off x="581192" y="2340864"/>
            <a:ext cx="11029615" cy="507111"/>
          </a:xfrm>
        </p:spPr>
        <p:txBody>
          <a:bodyPr/>
          <a:lstStyle/>
          <a:p>
            <a:r>
              <a:rPr lang="en-IN" dirty="0"/>
              <a:t>Cluster 1:</a:t>
            </a:r>
          </a:p>
        </p:txBody>
      </p:sp>
      <p:pic>
        <p:nvPicPr>
          <p:cNvPr id="5" name="Picture 4">
            <a:extLst>
              <a:ext uri="{FF2B5EF4-FFF2-40B4-BE49-F238E27FC236}">
                <a16:creationId xmlns:a16="http://schemas.microsoft.com/office/drawing/2014/main" id="{E7A3084C-782A-4DF2-9AEB-A4C9235CA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3297962"/>
            <a:ext cx="11029615" cy="2857881"/>
          </a:xfrm>
          <a:prstGeom prst="rect">
            <a:avLst/>
          </a:prstGeom>
        </p:spPr>
      </p:pic>
    </p:spTree>
    <p:extLst>
      <p:ext uri="{BB962C8B-B14F-4D97-AF65-F5344CB8AC3E}">
        <p14:creationId xmlns:p14="http://schemas.microsoft.com/office/powerpoint/2010/main" val="379168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F65C-E63C-4483-AEC8-74DAA04F9FC2}"/>
              </a:ext>
            </a:extLst>
          </p:cNvPr>
          <p:cNvSpPr>
            <a:spLocks noGrp="1"/>
          </p:cNvSpPr>
          <p:nvPr>
            <p:ph type="title"/>
          </p:nvPr>
        </p:nvSpPr>
        <p:spPr/>
        <p:txBody>
          <a:bodyPr/>
          <a:lstStyle/>
          <a:p>
            <a:r>
              <a:rPr lang="en-IN" dirty="0"/>
              <a:t>Results (cont.)</a:t>
            </a:r>
          </a:p>
        </p:txBody>
      </p:sp>
      <p:sp>
        <p:nvSpPr>
          <p:cNvPr id="3" name="Content Placeholder 2">
            <a:extLst>
              <a:ext uri="{FF2B5EF4-FFF2-40B4-BE49-F238E27FC236}">
                <a16:creationId xmlns:a16="http://schemas.microsoft.com/office/drawing/2014/main" id="{DEDD555C-F1E6-46C7-8018-0D9A9AD2E308}"/>
              </a:ext>
            </a:extLst>
          </p:cNvPr>
          <p:cNvSpPr>
            <a:spLocks noGrp="1"/>
          </p:cNvSpPr>
          <p:nvPr>
            <p:ph idx="1"/>
          </p:nvPr>
        </p:nvSpPr>
        <p:spPr>
          <a:xfrm>
            <a:off x="581192" y="2340864"/>
            <a:ext cx="11029615" cy="583311"/>
          </a:xfrm>
        </p:spPr>
        <p:txBody>
          <a:bodyPr/>
          <a:lstStyle/>
          <a:p>
            <a:r>
              <a:rPr lang="en-IN" dirty="0"/>
              <a:t>Cluster 2</a:t>
            </a:r>
          </a:p>
        </p:txBody>
      </p:sp>
      <p:pic>
        <p:nvPicPr>
          <p:cNvPr id="5" name="Picture 4">
            <a:extLst>
              <a:ext uri="{FF2B5EF4-FFF2-40B4-BE49-F238E27FC236}">
                <a16:creationId xmlns:a16="http://schemas.microsoft.com/office/drawing/2014/main" id="{072266FE-97B2-4E21-B14F-1706E56E0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3124155"/>
            <a:ext cx="11029615" cy="1371645"/>
          </a:xfrm>
          <a:prstGeom prst="rect">
            <a:avLst/>
          </a:prstGeom>
        </p:spPr>
      </p:pic>
    </p:spTree>
    <p:extLst>
      <p:ext uri="{BB962C8B-B14F-4D97-AF65-F5344CB8AC3E}">
        <p14:creationId xmlns:p14="http://schemas.microsoft.com/office/powerpoint/2010/main" val="381508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2722-6472-4FE8-8923-3259021FB8B4}"/>
              </a:ext>
            </a:extLst>
          </p:cNvPr>
          <p:cNvSpPr>
            <a:spLocks noGrp="1"/>
          </p:cNvSpPr>
          <p:nvPr>
            <p:ph type="title"/>
          </p:nvPr>
        </p:nvSpPr>
        <p:spPr/>
        <p:txBody>
          <a:bodyPr/>
          <a:lstStyle/>
          <a:p>
            <a:r>
              <a:rPr lang="en-IN" dirty="0"/>
              <a:t>Results (cont.)</a:t>
            </a:r>
          </a:p>
        </p:txBody>
      </p:sp>
      <p:sp>
        <p:nvSpPr>
          <p:cNvPr id="3" name="Content Placeholder 2">
            <a:extLst>
              <a:ext uri="{FF2B5EF4-FFF2-40B4-BE49-F238E27FC236}">
                <a16:creationId xmlns:a16="http://schemas.microsoft.com/office/drawing/2014/main" id="{DF628566-77BC-4F46-A124-C933E78F8120}"/>
              </a:ext>
            </a:extLst>
          </p:cNvPr>
          <p:cNvSpPr>
            <a:spLocks noGrp="1"/>
          </p:cNvSpPr>
          <p:nvPr>
            <p:ph idx="1"/>
          </p:nvPr>
        </p:nvSpPr>
        <p:spPr>
          <a:xfrm>
            <a:off x="581192" y="2115869"/>
            <a:ext cx="11029615" cy="649986"/>
          </a:xfrm>
        </p:spPr>
        <p:txBody>
          <a:bodyPr/>
          <a:lstStyle/>
          <a:p>
            <a:r>
              <a:rPr lang="en-IN" dirty="0"/>
              <a:t>Cluster 3:</a:t>
            </a:r>
          </a:p>
        </p:txBody>
      </p:sp>
      <p:pic>
        <p:nvPicPr>
          <p:cNvPr id="5" name="Picture 4">
            <a:extLst>
              <a:ext uri="{FF2B5EF4-FFF2-40B4-BE49-F238E27FC236}">
                <a16:creationId xmlns:a16="http://schemas.microsoft.com/office/drawing/2014/main" id="{CC7F4E99-34AB-4CAB-A15E-5EA07B4B8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847975"/>
            <a:ext cx="11029615" cy="3581399"/>
          </a:xfrm>
          <a:prstGeom prst="rect">
            <a:avLst/>
          </a:prstGeom>
        </p:spPr>
      </p:pic>
    </p:spTree>
    <p:extLst>
      <p:ext uri="{BB962C8B-B14F-4D97-AF65-F5344CB8AC3E}">
        <p14:creationId xmlns:p14="http://schemas.microsoft.com/office/powerpoint/2010/main" val="4003975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0E34-42DA-4A17-A6E7-67DFDC64C1DD}"/>
              </a:ext>
            </a:extLst>
          </p:cNvPr>
          <p:cNvSpPr>
            <a:spLocks noGrp="1"/>
          </p:cNvSpPr>
          <p:nvPr>
            <p:ph type="title"/>
          </p:nvPr>
        </p:nvSpPr>
        <p:spPr/>
        <p:txBody>
          <a:bodyPr/>
          <a:lstStyle/>
          <a:p>
            <a:r>
              <a:rPr lang="en-IN" dirty="0"/>
              <a:t>Results (cont.)</a:t>
            </a:r>
          </a:p>
        </p:txBody>
      </p:sp>
      <p:sp>
        <p:nvSpPr>
          <p:cNvPr id="3" name="Content Placeholder 2">
            <a:extLst>
              <a:ext uri="{FF2B5EF4-FFF2-40B4-BE49-F238E27FC236}">
                <a16:creationId xmlns:a16="http://schemas.microsoft.com/office/drawing/2014/main" id="{37DBC032-EF18-4CE0-B883-3271CA57BAAF}"/>
              </a:ext>
            </a:extLst>
          </p:cNvPr>
          <p:cNvSpPr>
            <a:spLocks noGrp="1"/>
          </p:cNvSpPr>
          <p:nvPr>
            <p:ph idx="1"/>
          </p:nvPr>
        </p:nvSpPr>
        <p:spPr>
          <a:xfrm>
            <a:off x="581192" y="2340864"/>
            <a:ext cx="11029615" cy="535686"/>
          </a:xfrm>
        </p:spPr>
        <p:txBody>
          <a:bodyPr/>
          <a:lstStyle/>
          <a:p>
            <a:r>
              <a:rPr lang="en-IN" dirty="0"/>
              <a:t>Cluster 4:</a:t>
            </a:r>
          </a:p>
          <a:p>
            <a:pPr marL="0" indent="0">
              <a:buNone/>
            </a:pPr>
            <a:endParaRPr lang="en-IN" dirty="0"/>
          </a:p>
        </p:txBody>
      </p:sp>
      <p:pic>
        <p:nvPicPr>
          <p:cNvPr id="5" name="Picture 4">
            <a:extLst>
              <a:ext uri="{FF2B5EF4-FFF2-40B4-BE49-F238E27FC236}">
                <a16:creationId xmlns:a16="http://schemas.microsoft.com/office/drawing/2014/main" id="{33B1284A-FB16-46FB-88B3-14A26CB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941277"/>
            <a:ext cx="11029615" cy="1335448"/>
          </a:xfrm>
          <a:prstGeom prst="rect">
            <a:avLst/>
          </a:prstGeom>
        </p:spPr>
      </p:pic>
    </p:spTree>
    <p:extLst>
      <p:ext uri="{BB962C8B-B14F-4D97-AF65-F5344CB8AC3E}">
        <p14:creationId xmlns:p14="http://schemas.microsoft.com/office/powerpoint/2010/main" val="99212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2E55-545E-4B60-A13D-EFF8EC9056FD}"/>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22A5DDE2-B376-44FA-9EDE-EFE32BBFE022}"/>
              </a:ext>
            </a:extLst>
          </p:cNvPr>
          <p:cNvSpPr>
            <a:spLocks noGrp="1"/>
          </p:cNvSpPr>
          <p:nvPr>
            <p:ph idx="1"/>
          </p:nvPr>
        </p:nvSpPr>
        <p:spPr/>
        <p:txBody>
          <a:bodyPr/>
          <a:lstStyle/>
          <a:p>
            <a:pPr marL="457200" algn="just">
              <a:lnSpc>
                <a:spcPct val="150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analysis is performed on limited data. This may be right or may be wrong. But if good amount of data is available there is scope to come up with better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There is high competition in cluster 1 and cluster 3 areas so it is very risky to open business in these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Cluster 0 also has potential.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It can be done with more detailed analysis by adding other factors such as transportation and demographics of inhabitants.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396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29E7-8726-400E-ACC4-10BC5D4651D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227A8D4-DA84-493E-9B75-4EACC2010ADB}"/>
              </a:ext>
            </a:extLst>
          </p:cNvPr>
          <p:cNvSpPr>
            <a:spLocks noGrp="1"/>
          </p:cNvSpPr>
          <p:nvPr>
            <p:ph idx="1"/>
          </p:nvPr>
        </p:nvSpPr>
        <p:spPr/>
        <p:txBody>
          <a:bodyPr>
            <a:normAutofit/>
          </a:bodyPr>
          <a:lstStyle/>
          <a:p>
            <a:pPr marL="457200" algn="just">
              <a:lnSpc>
                <a:spcPct val="150000"/>
              </a:lnSpc>
              <a:spcAft>
                <a:spcPts val="0"/>
              </a:spcAft>
            </a:pPr>
            <a:r>
              <a:rPr lang="en-US" sz="1800" dirty="0">
                <a:solidFill>
                  <a:srgbClr val="000000"/>
                </a:solidFill>
                <a:effectLst/>
                <a:latin typeface="Calibri" panose="020F0502020204030204" pitchFamily="34" charset="0"/>
                <a:ea typeface="Calibri" panose="020F0502020204030204" pitchFamily="34" charset="0"/>
              </a:rPr>
              <a:t>Based on data frame analysis Cluster 2</a:t>
            </a:r>
            <a:r>
              <a:rPr lang="en-US" sz="1800"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rPr>
              <a:t>and Cluster 4 areas are the best places to open a new sushi bar business.</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pPr marL="457200" algn="just">
              <a:lnSpc>
                <a:spcPct val="150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As per the neighborhood or restaurant type mentioned like Sushi restaurants analysis can be checked. A venue with lowest risk and competition can be identified.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486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B2D2-716A-4468-AF70-B1C3A57ABDFD}"/>
              </a:ext>
            </a:extLst>
          </p:cNvPr>
          <p:cNvSpPr>
            <a:spLocks noGrp="1"/>
          </p:cNvSpPr>
          <p:nvPr>
            <p:ph type="title"/>
          </p:nvPr>
        </p:nvSpPr>
        <p:spPr>
          <a:xfrm>
            <a:off x="581192" y="702156"/>
            <a:ext cx="11029616" cy="1259994"/>
          </a:xfrm>
        </p:spPr>
        <p:txBody>
          <a:bodyPr/>
          <a:lstStyle/>
          <a:p>
            <a:r>
              <a:rPr lang="en-IN" dirty="0"/>
              <a:t>INTRODUCTION</a:t>
            </a:r>
          </a:p>
        </p:txBody>
      </p:sp>
      <p:sp>
        <p:nvSpPr>
          <p:cNvPr id="3" name="Content Placeholder 2">
            <a:extLst>
              <a:ext uri="{FF2B5EF4-FFF2-40B4-BE49-F238E27FC236}">
                <a16:creationId xmlns:a16="http://schemas.microsoft.com/office/drawing/2014/main" id="{C3578F5B-0EC9-45DC-9B2E-BF4E7ED4713D}"/>
              </a:ext>
            </a:extLst>
          </p:cNvPr>
          <p:cNvSpPr>
            <a:spLocks noGrp="1"/>
          </p:cNvSpPr>
          <p:nvPr>
            <p:ph idx="1"/>
          </p:nvPr>
        </p:nvSpPr>
        <p:spPr>
          <a:xfrm>
            <a:off x="581191" y="1831975"/>
            <a:ext cx="11029615" cy="4406900"/>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Toronto is Canada’s largest city. Its large population of immigrants from all over the globe has also made Toronto one of the most multicultural cities in the world. Its large population of immigrants from all over the globe has also made Toronto one of the most multicultural cities in the world. </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means that the market is highly competitive. As it is highly developed city so cost of doing business is also one of the highest. Thus, any new business venture or expansion needs to be analyzed carefully. </a:t>
            </a:r>
          </a:p>
          <a:p>
            <a:r>
              <a:rPr lang="en-US" sz="1800" dirty="0">
                <a:effectLst/>
                <a:latin typeface="Calibri" panose="020F0502020204030204" pitchFamily="34" charset="0"/>
                <a:ea typeface="Calibri" panose="020F0502020204030204" pitchFamily="34" charset="0"/>
                <a:cs typeface="Calibri" panose="020F0502020204030204" pitchFamily="34" charset="0"/>
              </a:rPr>
              <a:t>Sushi restaurants have become very popular and thriving in Canada, now it seems that there is one on every corner, not only in major cities but also in smaller cities. Starting a sushi restaurant can be a great business opportunity, but one needs to distinguish themselves from others to enjoy long-term success in the market.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626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14C1-5422-47AD-971D-2AA29C6707ED}"/>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2DB9A4BE-A7D9-412F-8156-62CCF870C8EB}"/>
              </a:ext>
            </a:extLst>
          </p:cNvPr>
          <p:cNvSpPr>
            <a:spLocks noGrp="1"/>
          </p:cNvSpPr>
          <p:nvPr>
            <p:ph idx="1"/>
          </p:nvPr>
        </p:nvSpPr>
        <p:spPr/>
        <p:txBody>
          <a:bodyPr>
            <a:normAutofit fontScale="92500" lnSpcReduction="20000"/>
          </a:bodyPr>
          <a:lstStyle/>
          <a:p>
            <a:pPr>
              <a:lnSpc>
                <a:spcPct val="150000"/>
              </a:lnSpc>
              <a:spcAft>
                <a:spcPts val="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 Client has preferred to open his business in Downtown, Toronto area, so I will only be focusing on that borough during my analysis. The objective is to locate and recommend to the management which location in Downtown area will be the best choice to start a restaurant. The Management also expects to understand the rationale of the recommendations made.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200"/>
              </a:spcBef>
              <a:spcAft>
                <a:spcPts val="0"/>
              </a:spcAft>
            </a:pPr>
            <a:r>
              <a:rPr lang="en-US" dirty="0"/>
              <a:t>We define potential neighborhood based on the number of sushi restaurants which are operating right in each neighborhood. Downtown, Toronto has full potential but also is a very challenging district to open a business because of high competition.</a:t>
            </a:r>
          </a:p>
          <a:p>
            <a:pPr>
              <a:lnSpc>
                <a:spcPct val="150000"/>
              </a:lnSpc>
              <a:spcBef>
                <a:spcPts val="1200"/>
              </a:spcBef>
              <a:spcAft>
                <a:spcPts val="0"/>
              </a:spcAft>
            </a:pPr>
            <a:r>
              <a:rPr lang="en-US" dirty="0"/>
              <a:t>Therefore, this analysis necessary to ensure that we have enough customers and that we are not so close to other sushi places.</a:t>
            </a:r>
          </a:p>
          <a:p>
            <a:pPr>
              <a:lnSpc>
                <a:spcPct val="150000"/>
              </a:lnSpc>
              <a:spcBef>
                <a:spcPts val="1200"/>
              </a:spcBef>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551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A7F3-F821-429A-BA8B-6FADE6010852}"/>
              </a:ext>
            </a:extLst>
          </p:cNvPr>
          <p:cNvSpPr>
            <a:spLocks noGrp="1"/>
          </p:cNvSpPr>
          <p:nvPr>
            <p:ph type="title"/>
          </p:nvPr>
        </p:nvSpPr>
        <p:spPr/>
        <p:txBody>
          <a:bodyPr/>
          <a:lstStyle/>
          <a:p>
            <a:r>
              <a:rPr lang="en-IN" dirty="0"/>
              <a:t>DATA SELECTION</a:t>
            </a:r>
          </a:p>
        </p:txBody>
      </p:sp>
      <p:sp>
        <p:nvSpPr>
          <p:cNvPr id="3" name="Content Placeholder 2">
            <a:extLst>
              <a:ext uri="{FF2B5EF4-FFF2-40B4-BE49-F238E27FC236}">
                <a16:creationId xmlns:a16="http://schemas.microsoft.com/office/drawing/2014/main" id="{198E0B9B-A980-4C1C-AB8A-08169D6C6C27}"/>
              </a:ext>
            </a:extLst>
          </p:cNvPr>
          <p:cNvSpPr>
            <a:spLocks noGrp="1"/>
          </p:cNvSpPr>
          <p:nvPr>
            <p:ph idx="1"/>
          </p:nvPr>
        </p:nvSpPr>
        <p:spPr/>
        <p:txBody>
          <a:bodyPr/>
          <a:lstStyle/>
          <a:p>
            <a:r>
              <a:rPr lang="en-US" dirty="0"/>
              <a:t>To identify the characteristics of our competitors' venues In Downtown, Toronto, we would first need to find out the number of </a:t>
            </a:r>
            <a:r>
              <a:rPr lang="tr-TR" dirty="0"/>
              <a:t>sushi bars in</a:t>
            </a:r>
            <a:r>
              <a:rPr lang="en-IN" dirty="0"/>
              <a:t> Downtown</a:t>
            </a:r>
            <a:r>
              <a:rPr lang="tr-TR" dirty="0"/>
              <a:t> </a:t>
            </a:r>
            <a:r>
              <a:rPr lang="en-US" dirty="0"/>
              <a:t>currently and their location.</a:t>
            </a:r>
          </a:p>
          <a:p>
            <a:r>
              <a:rPr lang="en-US" dirty="0"/>
              <a:t>We then used Google Map API to find their geographic coordinates based on their postal code addresses.</a:t>
            </a:r>
            <a:endParaRPr lang="tr-TR" dirty="0"/>
          </a:p>
          <a:p>
            <a:r>
              <a:rPr lang="tr-TR" dirty="0"/>
              <a:t>In </a:t>
            </a:r>
            <a:r>
              <a:rPr lang="en-IN" dirty="0"/>
              <a:t>Downtown, Toronto</a:t>
            </a:r>
            <a:r>
              <a:rPr lang="tr-TR" dirty="0"/>
              <a:t>, </a:t>
            </a:r>
            <a:r>
              <a:rPr lang="en-IN" dirty="0"/>
              <a:t>781</a:t>
            </a:r>
            <a:r>
              <a:rPr lang="tr-TR" dirty="0"/>
              <a:t> sushi </a:t>
            </a:r>
            <a:r>
              <a:rPr lang="en-IN" dirty="0"/>
              <a:t>restaurants</a:t>
            </a:r>
            <a:r>
              <a:rPr lang="tr-TR" dirty="0"/>
              <a:t> are currently operating. </a:t>
            </a:r>
            <a:endParaRPr lang="en-IN" dirty="0"/>
          </a:p>
          <a:p>
            <a:pPr marL="0" indent="0">
              <a:buNone/>
            </a:pPr>
            <a:endParaRPr lang="tr-TR" dirty="0"/>
          </a:p>
          <a:p>
            <a:endParaRPr lang="en-IN" dirty="0"/>
          </a:p>
        </p:txBody>
      </p:sp>
      <p:pic>
        <p:nvPicPr>
          <p:cNvPr id="5" name="Picture 4">
            <a:extLst>
              <a:ext uri="{FF2B5EF4-FFF2-40B4-BE49-F238E27FC236}">
                <a16:creationId xmlns:a16="http://schemas.microsoft.com/office/drawing/2014/main" id="{3D6A7450-42CC-40BE-AA04-C3F99E87E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291" y="4699605"/>
            <a:ext cx="7477416" cy="977295"/>
          </a:xfrm>
          <a:prstGeom prst="rect">
            <a:avLst/>
          </a:prstGeom>
        </p:spPr>
      </p:pic>
    </p:spTree>
    <p:extLst>
      <p:ext uri="{BB962C8B-B14F-4D97-AF65-F5344CB8AC3E}">
        <p14:creationId xmlns:p14="http://schemas.microsoft.com/office/powerpoint/2010/main" val="3671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9C81-2E7A-4F09-9E23-E9C712A65E28}"/>
              </a:ext>
            </a:extLst>
          </p:cNvPr>
          <p:cNvSpPr>
            <a:spLocks noGrp="1"/>
          </p:cNvSpPr>
          <p:nvPr>
            <p:ph type="title"/>
          </p:nvPr>
        </p:nvSpPr>
        <p:spPr/>
        <p:txBody>
          <a:bodyPr/>
          <a:lstStyle/>
          <a:p>
            <a:r>
              <a:rPr lang="en-IN" dirty="0"/>
              <a:t>DATA SELECTION(cont.)</a:t>
            </a:r>
          </a:p>
        </p:txBody>
      </p:sp>
      <p:sp>
        <p:nvSpPr>
          <p:cNvPr id="3" name="Content Placeholder 2">
            <a:extLst>
              <a:ext uri="{FF2B5EF4-FFF2-40B4-BE49-F238E27FC236}">
                <a16:creationId xmlns:a16="http://schemas.microsoft.com/office/drawing/2014/main" id="{8243BA2C-6347-4E2A-856D-8FF21B8BC159}"/>
              </a:ext>
            </a:extLst>
          </p:cNvPr>
          <p:cNvSpPr>
            <a:spLocks noGrp="1"/>
          </p:cNvSpPr>
          <p:nvPr>
            <p:ph idx="1"/>
          </p:nvPr>
        </p:nvSpPr>
        <p:spPr>
          <a:xfrm>
            <a:off x="581192" y="2197989"/>
            <a:ext cx="11029615" cy="916687"/>
          </a:xfrm>
        </p:spPr>
        <p:txBody>
          <a:bodyPr/>
          <a:lstStyle/>
          <a:p>
            <a:r>
              <a:rPr lang="en-US" dirty="0"/>
              <a:t>Next, we also used Google Map API to find their geographic coordinates of the 5 locations shortlisted for our </a:t>
            </a:r>
            <a:r>
              <a:rPr lang="tr-TR" dirty="0"/>
              <a:t>sushi </a:t>
            </a:r>
            <a:r>
              <a:rPr lang="en-IN" dirty="0"/>
              <a:t>restaurant</a:t>
            </a:r>
            <a:r>
              <a:rPr lang="en-US" dirty="0"/>
              <a:t>:</a:t>
            </a:r>
          </a:p>
          <a:p>
            <a:endParaRPr lang="en-IN" dirty="0"/>
          </a:p>
        </p:txBody>
      </p:sp>
      <p:pic>
        <p:nvPicPr>
          <p:cNvPr id="4" name="Picture 3">
            <a:extLst>
              <a:ext uri="{FF2B5EF4-FFF2-40B4-BE49-F238E27FC236}">
                <a16:creationId xmlns:a16="http://schemas.microsoft.com/office/drawing/2014/main" id="{DB3284F0-256F-41F9-A046-F4F320F63A0A}"/>
              </a:ext>
            </a:extLst>
          </p:cNvPr>
          <p:cNvPicPr>
            <a:picLocks noChangeAspect="1"/>
          </p:cNvPicPr>
          <p:nvPr/>
        </p:nvPicPr>
        <p:blipFill>
          <a:blip r:embed="rId2"/>
          <a:stretch>
            <a:fillRect/>
          </a:stretch>
        </p:blipFill>
        <p:spPr>
          <a:xfrm>
            <a:off x="723732" y="3295651"/>
            <a:ext cx="10887075" cy="2276474"/>
          </a:xfrm>
          <a:prstGeom prst="rect">
            <a:avLst/>
          </a:prstGeom>
        </p:spPr>
      </p:pic>
    </p:spTree>
    <p:extLst>
      <p:ext uri="{BB962C8B-B14F-4D97-AF65-F5344CB8AC3E}">
        <p14:creationId xmlns:p14="http://schemas.microsoft.com/office/powerpoint/2010/main" val="13667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5C40-4B9E-4051-B8FB-C3A88558B08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70877F7-AE3E-4A6F-990D-6CCAEA617045}"/>
              </a:ext>
            </a:extLst>
          </p:cNvPr>
          <p:cNvSpPr>
            <a:spLocks noGrp="1"/>
          </p:cNvSpPr>
          <p:nvPr>
            <p:ph idx="1"/>
          </p:nvPr>
        </p:nvSpPr>
        <p:spPr>
          <a:xfrm>
            <a:off x="581192" y="2340864"/>
            <a:ext cx="11029615" cy="1831086"/>
          </a:xfrm>
        </p:spPr>
        <p:txBody>
          <a:bodyPr/>
          <a:lstStyle/>
          <a:p>
            <a:r>
              <a:rPr lang="tr-TR" dirty="0"/>
              <a:t>A</a:t>
            </a:r>
            <a:r>
              <a:rPr lang="en-IN" dirty="0"/>
              <a:t>d</a:t>
            </a:r>
            <a:r>
              <a:rPr lang="en-US" dirty="0"/>
              <a:t>dresses</a:t>
            </a:r>
            <a:r>
              <a:rPr lang="tr-TR" dirty="0"/>
              <a:t> </a:t>
            </a:r>
            <a:r>
              <a:rPr lang="en-IN" dirty="0"/>
              <a:t>have been</a:t>
            </a:r>
            <a:r>
              <a:rPr lang="tr-TR" dirty="0"/>
              <a:t> converted</a:t>
            </a:r>
            <a:r>
              <a:rPr lang="en-US" dirty="0"/>
              <a:t> into their equivalent latitude and longitude values. </a:t>
            </a:r>
            <a:endParaRPr lang="tr-TR" dirty="0"/>
          </a:p>
          <a:p>
            <a:r>
              <a:rPr lang="en-US" dirty="0"/>
              <a:t>Foursquare API </a:t>
            </a:r>
            <a:r>
              <a:rPr lang="tr-TR" dirty="0"/>
              <a:t>is used </a:t>
            </a:r>
            <a:r>
              <a:rPr lang="en-US" dirty="0"/>
              <a:t>to explore neighborhoods in Downtown, Toronto. </a:t>
            </a:r>
            <a:endParaRPr lang="tr-TR" dirty="0"/>
          </a:p>
          <a:p>
            <a:r>
              <a:rPr lang="en-US" dirty="0"/>
              <a:t>After that, explore function is used to get sushi restaurant categories in each neighborhood.</a:t>
            </a:r>
            <a:endParaRPr lang="tr-TR" dirty="0"/>
          </a:p>
          <a:p>
            <a:endParaRPr lang="en-IN" dirty="0"/>
          </a:p>
        </p:txBody>
      </p:sp>
    </p:spTree>
    <p:extLst>
      <p:ext uri="{BB962C8B-B14F-4D97-AF65-F5344CB8AC3E}">
        <p14:creationId xmlns:p14="http://schemas.microsoft.com/office/powerpoint/2010/main" val="72916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94CF-A35C-4380-8E47-A2892CBFE903}"/>
              </a:ext>
            </a:extLst>
          </p:cNvPr>
          <p:cNvSpPr>
            <a:spLocks noGrp="1"/>
          </p:cNvSpPr>
          <p:nvPr>
            <p:ph type="title"/>
          </p:nvPr>
        </p:nvSpPr>
        <p:spPr>
          <a:xfrm>
            <a:off x="581192" y="702156"/>
            <a:ext cx="11029616" cy="1012344"/>
          </a:xfrm>
        </p:spPr>
        <p:txBody>
          <a:bodyPr/>
          <a:lstStyle/>
          <a:p>
            <a:r>
              <a:rPr lang="en-IN" dirty="0"/>
              <a:t>METHODOLOGY(cont.)</a:t>
            </a:r>
          </a:p>
        </p:txBody>
      </p:sp>
      <p:pic>
        <p:nvPicPr>
          <p:cNvPr id="4" name="Content Placeholder 3">
            <a:extLst>
              <a:ext uri="{FF2B5EF4-FFF2-40B4-BE49-F238E27FC236}">
                <a16:creationId xmlns:a16="http://schemas.microsoft.com/office/drawing/2014/main" id="{2CD21A66-14F8-46EB-A6AB-52BCD8414B4A}"/>
              </a:ext>
            </a:extLst>
          </p:cNvPr>
          <p:cNvPicPr>
            <a:picLocks noGrp="1" noChangeAspect="1"/>
          </p:cNvPicPr>
          <p:nvPr>
            <p:ph idx="1"/>
          </p:nvPr>
        </p:nvPicPr>
        <p:blipFill>
          <a:blip r:embed="rId2"/>
          <a:stretch>
            <a:fillRect/>
          </a:stretch>
        </p:blipFill>
        <p:spPr>
          <a:xfrm>
            <a:off x="580691" y="2314575"/>
            <a:ext cx="11029950" cy="2974987"/>
          </a:xfrm>
          <a:prstGeom prst="rect">
            <a:avLst/>
          </a:prstGeom>
        </p:spPr>
      </p:pic>
    </p:spTree>
    <p:extLst>
      <p:ext uri="{BB962C8B-B14F-4D97-AF65-F5344CB8AC3E}">
        <p14:creationId xmlns:p14="http://schemas.microsoft.com/office/powerpoint/2010/main" val="149776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4478-F5A8-480C-B0F2-F1A9C31B963F}"/>
              </a:ext>
            </a:extLst>
          </p:cNvPr>
          <p:cNvSpPr>
            <a:spLocks noGrp="1"/>
          </p:cNvSpPr>
          <p:nvPr>
            <p:ph type="title"/>
          </p:nvPr>
        </p:nvSpPr>
        <p:spPr/>
        <p:txBody>
          <a:bodyPr/>
          <a:lstStyle/>
          <a:p>
            <a:r>
              <a:rPr lang="en-IN" dirty="0"/>
              <a:t>Methodology(cont.)</a:t>
            </a:r>
          </a:p>
        </p:txBody>
      </p:sp>
      <p:sp>
        <p:nvSpPr>
          <p:cNvPr id="3" name="Content Placeholder 2">
            <a:extLst>
              <a:ext uri="{FF2B5EF4-FFF2-40B4-BE49-F238E27FC236}">
                <a16:creationId xmlns:a16="http://schemas.microsoft.com/office/drawing/2014/main" id="{80E3A136-CAC2-4871-AD28-87C362BD3662}"/>
              </a:ext>
            </a:extLst>
          </p:cNvPr>
          <p:cNvSpPr>
            <a:spLocks noGrp="1"/>
          </p:cNvSpPr>
          <p:nvPr>
            <p:ph idx="1"/>
          </p:nvPr>
        </p:nvSpPr>
        <p:spPr>
          <a:xfrm>
            <a:off x="8429625" y="2340864"/>
            <a:ext cx="3181182" cy="3634486"/>
          </a:xfrm>
        </p:spPr>
        <p:txBody>
          <a:bodyPr/>
          <a:lstStyle/>
          <a:p>
            <a:r>
              <a:rPr lang="en-IN" dirty="0"/>
              <a:t>Sushi Restaurants in Downtown, Toronto</a:t>
            </a:r>
          </a:p>
        </p:txBody>
      </p:sp>
      <p:pic>
        <p:nvPicPr>
          <p:cNvPr id="7" name="Picture 6">
            <a:extLst>
              <a:ext uri="{FF2B5EF4-FFF2-40B4-BE49-F238E27FC236}">
                <a16:creationId xmlns:a16="http://schemas.microsoft.com/office/drawing/2014/main" id="{658AAD85-DEB8-47F4-8192-778ADAA27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1" y="2340864"/>
            <a:ext cx="7562683" cy="3955161"/>
          </a:xfrm>
          <a:prstGeom prst="rect">
            <a:avLst/>
          </a:prstGeom>
        </p:spPr>
      </p:pic>
    </p:spTree>
    <p:extLst>
      <p:ext uri="{BB962C8B-B14F-4D97-AF65-F5344CB8AC3E}">
        <p14:creationId xmlns:p14="http://schemas.microsoft.com/office/powerpoint/2010/main" val="123448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815-2E6B-4585-9E64-C994A23C50AA}"/>
              </a:ext>
            </a:extLst>
          </p:cNvPr>
          <p:cNvSpPr>
            <a:spLocks noGrp="1"/>
          </p:cNvSpPr>
          <p:nvPr>
            <p:ph type="title"/>
          </p:nvPr>
        </p:nvSpPr>
        <p:spPr/>
        <p:txBody>
          <a:bodyPr/>
          <a:lstStyle/>
          <a:p>
            <a:r>
              <a:rPr lang="en-IN" dirty="0"/>
              <a:t>Methodology(cont.)</a:t>
            </a:r>
          </a:p>
        </p:txBody>
      </p:sp>
      <p:sp>
        <p:nvSpPr>
          <p:cNvPr id="3" name="Content Placeholder 2">
            <a:extLst>
              <a:ext uri="{FF2B5EF4-FFF2-40B4-BE49-F238E27FC236}">
                <a16:creationId xmlns:a16="http://schemas.microsoft.com/office/drawing/2014/main" id="{8D9B7B50-A91A-4CC4-8096-91D0AB640F6A}"/>
              </a:ext>
            </a:extLst>
          </p:cNvPr>
          <p:cNvSpPr>
            <a:spLocks noGrp="1"/>
          </p:cNvSpPr>
          <p:nvPr>
            <p:ph idx="1"/>
          </p:nvPr>
        </p:nvSpPr>
        <p:spPr>
          <a:xfrm>
            <a:off x="581192" y="2340864"/>
            <a:ext cx="11029615" cy="1188720"/>
          </a:xfrm>
        </p:spPr>
        <p:txBody>
          <a:bodyPr/>
          <a:lstStyle/>
          <a:p>
            <a:r>
              <a:rPr lang="en-US" dirty="0"/>
              <a:t>Then us</a:t>
            </a:r>
            <a:r>
              <a:rPr lang="tr-TR" dirty="0"/>
              <a:t>ing</a:t>
            </a:r>
            <a:r>
              <a:rPr lang="en-US" dirty="0"/>
              <a:t> K-means clustering algorithm to group the neighborhoods into clusters to complete this task. And also, the Folium library to visualize the neighborhoods in Downtown, Toronto and its emerging clusters.</a:t>
            </a:r>
            <a:endParaRPr lang="tr-TR" dirty="0"/>
          </a:p>
          <a:p>
            <a:endParaRPr lang="en-IN" dirty="0"/>
          </a:p>
        </p:txBody>
      </p:sp>
      <p:pic>
        <p:nvPicPr>
          <p:cNvPr id="5" name="Picture 4">
            <a:extLst>
              <a:ext uri="{FF2B5EF4-FFF2-40B4-BE49-F238E27FC236}">
                <a16:creationId xmlns:a16="http://schemas.microsoft.com/office/drawing/2014/main" id="{7D149DB5-8344-4E85-87EB-953966993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3348482"/>
            <a:ext cx="11029614" cy="2807362"/>
          </a:xfrm>
          <a:prstGeom prst="rect">
            <a:avLst/>
          </a:prstGeom>
        </p:spPr>
      </p:pic>
    </p:spTree>
    <p:extLst>
      <p:ext uri="{BB962C8B-B14F-4D97-AF65-F5344CB8AC3E}">
        <p14:creationId xmlns:p14="http://schemas.microsoft.com/office/powerpoint/2010/main" val="193107758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
  <TotalTime>87</TotalTime>
  <Words>723</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Gill Sans MT</vt:lpstr>
      <vt:lpstr>Symbol</vt:lpstr>
      <vt:lpstr>Wingdings 2</vt:lpstr>
      <vt:lpstr>DividendVTI</vt:lpstr>
      <vt:lpstr>Capstone project- The battle of neighbour-hoods </vt:lpstr>
      <vt:lpstr>INTRODUCTION</vt:lpstr>
      <vt:lpstr>BUSINESS PROBLEM</vt:lpstr>
      <vt:lpstr>DATA SELECTION</vt:lpstr>
      <vt:lpstr>DATA SELECTION(cont.)</vt:lpstr>
      <vt:lpstr>METHODOLOGY</vt:lpstr>
      <vt:lpstr>METHODOLOGY(cont.)</vt:lpstr>
      <vt:lpstr>Methodology(cont.)</vt:lpstr>
      <vt:lpstr>Methodology(cont.)</vt:lpstr>
      <vt:lpstr>results</vt:lpstr>
      <vt:lpstr>Results (cont.)</vt:lpstr>
      <vt:lpstr>Results (cont.)</vt:lpstr>
      <vt:lpstr>Results (cont.)</vt:lpstr>
      <vt:lpstr>Results (cont.)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neighbour-hoods</dc:title>
  <dc:creator>Asra Tabassum</dc:creator>
  <cp:lastModifiedBy>Asra Tabassum</cp:lastModifiedBy>
  <cp:revision>8</cp:revision>
  <dcterms:created xsi:type="dcterms:W3CDTF">2020-07-10T12:52:41Z</dcterms:created>
  <dcterms:modified xsi:type="dcterms:W3CDTF">2020-07-10T14:19:56Z</dcterms:modified>
</cp:coreProperties>
</file>