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814cf7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814cf7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e3984aaeb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e3984aaeb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abs/1603.04467" TargetMode="External"/><Relationship Id="rId4" Type="http://schemas.openxmlformats.org/officeDocument/2006/relationships/hyperlink" Target="https://keras.io/" TargetMode="External"/><Relationship Id="rId5" Type="http://schemas.openxmlformats.org/officeDocument/2006/relationships/hyperlink" Target="https://www.tensorflow.org/api_docs" TargetMode="External"/><Relationship Id="rId6" Type="http://schemas.openxmlformats.org/officeDocument/2006/relationships/hyperlink" Target="https://numpy.org/" TargetMode="External"/><Relationship Id="rId7" Type="http://schemas.openxmlformats.org/officeDocument/2006/relationships/hyperlink" Target="https://matplotlib.org/" TargetMode="External"/><Relationship Id="rId8" Type="http://schemas.openxmlformats.org/officeDocument/2006/relationships/hyperlink" Target="https://docs.python.org/3/library/o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Flower Image Classifications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Md Asraf Uddin Rafi</a:t>
            </a:r>
            <a:br>
              <a:rPr lang="en" sz="2000"/>
            </a:br>
            <a:r>
              <a:rPr lang="en" sz="2000"/>
              <a:t>Dept. of CSE(7th sem)</a:t>
            </a:r>
            <a:br>
              <a:rPr lang="en" sz="2000"/>
            </a:br>
            <a:r>
              <a:rPr lang="en" sz="2000"/>
              <a:t>0562210005101007</a:t>
            </a:r>
            <a:br>
              <a:rPr lang="en" sz="2000"/>
            </a:br>
            <a:r>
              <a:rPr lang="en" sz="2000"/>
              <a:t>Course Code: CSE-460</a:t>
            </a:r>
            <a:br>
              <a:rPr lang="en" sz="2000"/>
            </a:br>
            <a:r>
              <a:rPr lang="en" sz="2000"/>
              <a:t>Institution: North East University Bangladesh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 title="11746276_de3dec8201.jpg"/>
          <p:cNvPicPr preferRelativeResize="0"/>
          <p:nvPr/>
        </p:nvPicPr>
        <p:blipFill rotWithShape="1">
          <a:blip r:embed="rId3">
            <a:alphaModFix/>
          </a:blip>
          <a:srcRect b="0" l="20431" r="20431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4832750" y="98040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Conclusion</a:t>
            </a:r>
            <a:endParaRPr sz="3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Summary of the approach and results.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Importance of CNNs in image classification.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>
                <a:solidFill>
                  <a:srgbClr val="000000"/>
                </a:solidFill>
              </a:rPr>
              <a:t>Future directions and applications.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35503" y="712141"/>
            <a:ext cx="62442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0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lang="en" sz="3600">
                <a:latin typeface="Times New Roman"/>
                <a:ea typeface="Times New Roman"/>
                <a:cs typeface="Times New Roman"/>
                <a:sym typeface="Times New Roman"/>
              </a:rPr>
              <a:t>Any Questions?</a:t>
            </a:r>
            <a:endParaRPr b="0" sz="4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3200"/>
              <a:buFont typeface="Times New Roman"/>
              <a:buNone/>
            </a:pPr>
            <a:r>
              <a:t/>
            </a:r>
            <a:endParaRPr b="0"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Introduction</a:t>
            </a:r>
            <a:endParaRPr sz="27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Brief overview of image classification and its applications.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Build a CNN model to classify flower images into different categories.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 title="univarsit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5100" y="2571750"/>
            <a:ext cx="30480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7" name="Google Shape;87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/>
        </p:nvSpPr>
        <p:spPr>
          <a:xfrm>
            <a:off x="2855550" y="687400"/>
            <a:ext cx="3723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Dataset Overview</a:t>
            </a:r>
            <a:endParaRPr b="1" sz="27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Dataset structure: Images organized in folders by class.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Number of classes: 5 flower categories.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aleway"/>
              <a:buChar char="➔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Splitting dataset into training (80%) and validation (20%).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Batch size set to 32 for efficient processing.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Explanation of data augmentation to improve model generalization.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accent5"/>
                </a:solidFill>
              </a:rPr>
              <a:t>Image Classification Function</a:t>
            </a:r>
            <a:endParaRPr sz="34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How to classify new images using the trained model.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Steps: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Load and preprocess image.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Predict class probabilities.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Output predicted class and confidence score.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lang="en" sz="2000">
                <a:latin typeface="Roboto"/>
                <a:ea typeface="Roboto"/>
                <a:cs typeface="Roboto"/>
                <a:sym typeface="Roboto"/>
              </a:rPr>
              <a:t>Example classification result on a sample image.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2"/>
                </a:solidFill>
              </a:rPr>
              <a:t>Model Architecture</a:t>
            </a:r>
            <a:endParaRPr sz="39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augmentation layer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Rescaling layer (normalization)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 Conv2D + MaxPooling2D blocks (filters: 16, 32, 64)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Dropout layer (20%) to reduce overfitting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Flatten layer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Dense layer with 128 neurons (ReLU activation)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</a:pPr>
            <a:r>
              <a:rPr b="0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Output Dense layer with 5 neurons (one per class)</a:t>
            </a:r>
            <a:endParaRPr b="0"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0" name="Google Shape;100;p17" title="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933" y="40675"/>
            <a:ext cx="3374766" cy="506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06" name="Google Shape;106;p18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-114224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2593200" y="478175"/>
            <a:ext cx="3957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Model </a:t>
            </a: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prediction</a:t>
            </a:r>
            <a:r>
              <a:rPr b="1" lang="en" sz="22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 Overview</a:t>
            </a:r>
            <a:endParaRPr b="1" sz="22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377473"/>
            <a:ext cx="9144001" cy="3734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30900" y="255725"/>
            <a:ext cx="7282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 Interface</a:t>
            </a:r>
            <a:endParaRPr sz="2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6475"/>
            <a:ext cx="8839200" cy="3771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Improvements</a:t>
            </a:r>
            <a:r>
              <a:rPr lang="en" sz="2400"/>
              <a:t> </a:t>
            </a:r>
            <a:endParaRPr b="0" sz="2400">
              <a:solidFill>
                <a:schemeClr val="dk2"/>
              </a:solidFill>
            </a:endParaRPr>
          </a:p>
        </p:txBody>
      </p:sp>
      <p:pic>
        <p:nvPicPr>
          <p:cNvPr id="121" name="Google Shape;121;p20" title="5547758_eea9edfd54_n.jpg"/>
          <p:cNvPicPr preferRelativeResize="0"/>
          <p:nvPr/>
        </p:nvPicPr>
        <p:blipFill rotWithShape="1">
          <a:blip r:embed="rId3">
            <a:alphaModFix/>
          </a:blip>
          <a:srcRect b="0" l="17191" r="17191" t="0"/>
          <a:stretch/>
        </p:blipFill>
        <p:spPr>
          <a:xfrm>
            <a:off x="4085750" y="0"/>
            <a:ext cx="505825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0"/>
          <p:cNvGrpSpPr/>
          <p:nvPr/>
        </p:nvGrpSpPr>
        <p:grpSpPr>
          <a:xfrm>
            <a:off x="5341213" y="743927"/>
            <a:ext cx="3652537" cy="4257213"/>
            <a:chOff x="6803275" y="395363"/>
            <a:chExt cx="2212050" cy="2537076"/>
          </a:xfrm>
        </p:grpSpPr>
        <p:pic>
          <p:nvPicPr>
            <p:cNvPr id="123" name="Google Shape;12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24" name="Google Shape;124;p20"/>
            <p:cNvPicPr preferRelativeResize="0"/>
            <p:nvPr/>
          </p:nvPicPr>
          <p:blipFill rotWithShape="1">
            <a:blip r:embed="rId5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20"/>
            <p:cNvSpPr txBox="1"/>
            <p:nvPr/>
          </p:nvSpPr>
          <p:spPr>
            <a:xfrm>
              <a:off x="6944802" y="883728"/>
              <a:ext cx="1929000" cy="180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1115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aleway"/>
                <a:buChar char="●"/>
              </a:pPr>
              <a:r>
                <a:rPr b="1" lang="en" sz="13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Challenges faced (e.g., limited data, overfitting).</a:t>
              </a:r>
              <a:endParaRPr b="1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111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●"/>
              </a:pPr>
              <a:r>
                <a:rPr b="1" lang="en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Possible improvements:</a:t>
              </a:r>
              <a:endParaRPr b="1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</a:pPr>
              <a:r>
                <a:rPr b="1" lang="en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More data or data augmentation.</a:t>
              </a:r>
              <a:endParaRPr b="1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</a:pPr>
              <a:r>
                <a:rPr b="1" lang="en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Transfer learning with pre-trained models.</a:t>
              </a:r>
              <a:endParaRPr b="1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31115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300"/>
                <a:buFont typeface="Roboto"/>
                <a:buChar char="○"/>
              </a:pPr>
              <a:r>
                <a:rPr b="1" lang="en" sz="13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Hyperparameter tuning.</a:t>
              </a:r>
              <a:endParaRPr b="1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spcBef>
                  <a:spcPts val="2100"/>
                </a:spcBef>
                <a:spcAft>
                  <a:spcPts val="800"/>
                </a:spcAft>
                <a:buNone/>
              </a:pPr>
              <a:r>
                <a:t/>
              </a:r>
              <a:endParaRPr b="1" sz="1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TensorFlow: Large-Scale Machine Learning on Heterogeneous Distributed Systems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https://arxiv.org/abs/1603.04467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Keras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https://keras.io/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TensorFlow Documentation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https://www.tensorflow.org/api_docs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NumPy: Array programming with NumPy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6"/>
              </a:rPr>
              <a:t>https://numpy.org/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Matplotlib: A 2D graphics environment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https://matplotlib.org/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AutoNum type="arabicPeriod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Python os Module Documentation</a:t>
            </a:r>
            <a:br>
              <a:rPr lang="en" sz="1200">
                <a:latin typeface="Roboto"/>
                <a:ea typeface="Roboto"/>
                <a:cs typeface="Roboto"/>
                <a:sym typeface="Roboto"/>
              </a:rPr>
            </a:br>
            <a:r>
              <a:rPr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https://docs.python.org/3/library/os.html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