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2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DAF2D8-9B00-4A7C-834E-77F9162A9EA3}" type="datetimeFigureOut">
              <a:rPr lang="en-US" smtClean="0"/>
              <a:t>1/30/2025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283FC76-C9F1-415A-AA38-697C202DD00A}" type="slidenum">
              <a:rPr lang="en-US" smtClean="0"/>
              <a:t>‹#›</a:t>
            </a:fld>
            <a:endParaRPr lang="en-US"/>
          </a:p>
        </p:txBody>
      </p:sp>
    </p:spTree>
    <p:extLst>
      <p:ext uri="{BB962C8B-B14F-4D97-AF65-F5344CB8AC3E}">
        <p14:creationId xmlns:p14="http://schemas.microsoft.com/office/powerpoint/2010/main" val="1678563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DAF2D8-9B00-4A7C-834E-77F9162A9EA3}"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83FC76-C9F1-415A-AA38-697C202DD00A}" type="slidenum">
              <a:rPr lang="en-US" smtClean="0"/>
              <a:t>‹#›</a:t>
            </a:fld>
            <a:endParaRPr lang="en-US"/>
          </a:p>
        </p:txBody>
      </p:sp>
    </p:spTree>
    <p:extLst>
      <p:ext uri="{BB962C8B-B14F-4D97-AF65-F5344CB8AC3E}">
        <p14:creationId xmlns:p14="http://schemas.microsoft.com/office/powerpoint/2010/main" val="34852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DAF2D8-9B00-4A7C-834E-77F9162A9EA3}"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3FC76-C9F1-415A-AA38-697C202DD00A}" type="slidenum">
              <a:rPr lang="en-US" smtClean="0"/>
              <a:t>‹#›</a:t>
            </a:fld>
            <a:endParaRPr lang="en-US"/>
          </a:p>
        </p:txBody>
      </p:sp>
    </p:spTree>
    <p:extLst>
      <p:ext uri="{BB962C8B-B14F-4D97-AF65-F5344CB8AC3E}">
        <p14:creationId xmlns:p14="http://schemas.microsoft.com/office/powerpoint/2010/main" val="4066547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DAF2D8-9B00-4A7C-834E-77F9162A9EA3}"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3FC76-C9F1-415A-AA38-697C202DD00A}" type="slidenum">
              <a:rPr lang="en-US" smtClean="0"/>
              <a:t>‹#›</a:t>
            </a:fld>
            <a:endParaRPr lang="en-US"/>
          </a:p>
        </p:txBody>
      </p:sp>
    </p:spTree>
    <p:extLst>
      <p:ext uri="{BB962C8B-B14F-4D97-AF65-F5344CB8AC3E}">
        <p14:creationId xmlns:p14="http://schemas.microsoft.com/office/powerpoint/2010/main" val="2947005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DAF2D8-9B00-4A7C-834E-77F9162A9EA3}"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3FC76-C9F1-415A-AA38-697C202DD00A}" type="slidenum">
              <a:rPr lang="en-US" smtClean="0"/>
              <a:t>‹#›</a:t>
            </a:fld>
            <a:endParaRPr lang="en-US"/>
          </a:p>
        </p:txBody>
      </p:sp>
    </p:spTree>
    <p:extLst>
      <p:ext uri="{BB962C8B-B14F-4D97-AF65-F5344CB8AC3E}">
        <p14:creationId xmlns:p14="http://schemas.microsoft.com/office/powerpoint/2010/main" val="3179307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DAF2D8-9B00-4A7C-834E-77F9162A9EA3}"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3FC76-C9F1-415A-AA38-697C202DD00A}" type="slidenum">
              <a:rPr lang="en-US" smtClean="0"/>
              <a:t>‹#›</a:t>
            </a:fld>
            <a:endParaRPr lang="en-US"/>
          </a:p>
        </p:txBody>
      </p:sp>
    </p:spTree>
    <p:extLst>
      <p:ext uri="{BB962C8B-B14F-4D97-AF65-F5344CB8AC3E}">
        <p14:creationId xmlns:p14="http://schemas.microsoft.com/office/powerpoint/2010/main" val="37207006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DAF2D8-9B00-4A7C-834E-77F9162A9EA3}"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3FC76-C9F1-415A-AA38-697C202DD00A}" type="slidenum">
              <a:rPr lang="en-US" smtClean="0"/>
              <a:t>‹#›</a:t>
            </a:fld>
            <a:endParaRPr lang="en-US"/>
          </a:p>
        </p:txBody>
      </p:sp>
    </p:spTree>
    <p:extLst>
      <p:ext uri="{BB962C8B-B14F-4D97-AF65-F5344CB8AC3E}">
        <p14:creationId xmlns:p14="http://schemas.microsoft.com/office/powerpoint/2010/main" val="3733336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DAF2D8-9B00-4A7C-834E-77F9162A9EA3}"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3FC76-C9F1-415A-AA38-697C202DD00A}" type="slidenum">
              <a:rPr lang="en-US" smtClean="0"/>
              <a:t>‹#›</a:t>
            </a:fld>
            <a:endParaRPr lang="en-US"/>
          </a:p>
        </p:txBody>
      </p:sp>
    </p:spTree>
    <p:extLst>
      <p:ext uri="{BB962C8B-B14F-4D97-AF65-F5344CB8AC3E}">
        <p14:creationId xmlns:p14="http://schemas.microsoft.com/office/powerpoint/2010/main" val="1732543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DAF2D8-9B00-4A7C-834E-77F9162A9EA3}"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3FC76-C9F1-415A-AA38-697C202DD00A}" type="slidenum">
              <a:rPr lang="en-US" smtClean="0"/>
              <a:t>‹#›</a:t>
            </a:fld>
            <a:endParaRPr lang="en-US"/>
          </a:p>
        </p:txBody>
      </p:sp>
    </p:spTree>
    <p:extLst>
      <p:ext uri="{BB962C8B-B14F-4D97-AF65-F5344CB8AC3E}">
        <p14:creationId xmlns:p14="http://schemas.microsoft.com/office/powerpoint/2010/main" val="2625907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DAF2D8-9B00-4A7C-834E-77F9162A9EA3}"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283FC76-C9F1-415A-AA38-697C202DD00A}" type="slidenum">
              <a:rPr lang="en-US" smtClean="0"/>
              <a:t>‹#›</a:t>
            </a:fld>
            <a:endParaRPr lang="en-US"/>
          </a:p>
        </p:txBody>
      </p:sp>
    </p:spTree>
    <p:extLst>
      <p:ext uri="{BB962C8B-B14F-4D97-AF65-F5344CB8AC3E}">
        <p14:creationId xmlns:p14="http://schemas.microsoft.com/office/powerpoint/2010/main" val="1431680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DAF2D8-9B00-4A7C-834E-77F9162A9EA3}"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83FC76-C9F1-415A-AA38-697C202DD00A}" type="slidenum">
              <a:rPr lang="en-US" smtClean="0"/>
              <a:t>‹#›</a:t>
            </a:fld>
            <a:endParaRPr lang="en-US"/>
          </a:p>
        </p:txBody>
      </p:sp>
    </p:spTree>
    <p:extLst>
      <p:ext uri="{BB962C8B-B14F-4D97-AF65-F5344CB8AC3E}">
        <p14:creationId xmlns:p14="http://schemas.microsoft.com/office/powerpoint/2010/main" val="3970603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DAF2D8-9B00-4A7C-834E-77F9162A9EA3}"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83FC76-C9F1-415A-AA38-697C202DD00A}" type="slidenum">
              <a:rPr lang="en-US" smtClean="0"/>
              <a:t>‹#›</a:t>
            </a:fld>
            <a:endParaRPr lang="en-US"/>
          </a:p>
        </p:txBody>
      </p:sp>
    </p:spTree>
    <p:extLst>
      <p:ext uri="{BB962C8B-B14F-4D97-AF65-F5344CB8AC3E}">
        <p14:creationId xmlns:p14="http://schemas.microsoft.com/office/powerpoint/2010/main" val="2395545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DAF2D8-9B00-4A7C-834E-77F9162A9EA3}" type="datetimeFigureOut">
              <a:rPr lang="en-US" smtClean="0"/>
              <a:t>1/30/2025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83FC76-C9F1-415A-AA38-697C202DD00A}" type="slidenum">
              <a:rPr lang="en-US" smtClean="0"/>
              <a:t>‹#›</a:t>
            </a:fld>
            <a:endParaRPr lang="en-US"/>
          </a:p>
        </p:txBody>
      </p:sp>
    </p:spTree>
    <p:extLst>
      <p:ext uri="{BB962C8B-B14F-4D97-AF65-F5344CB8AC3E}">
        <p14:creationId xmlns:p14="http://schemas.microsoft.com/office/powerpoint/2010/main" val="1969080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DAF2D8-9B00-4A7C-834E-77F9162A9EA3}" type="datetimeFigureOut">
              <a:rPr lang="en-US" smtClean="0"/>
              <a:t>1/30/2025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83FC76-C9F1-415A-AA38-697C202DD00A}" type="slidenum">
              <a:rPr lang="en-US" smtClean="0"/>
              <a:t>‹#›</a:t>
            </a:fld>
            <a:endParaRPr lang="en-US"/>
          </a:p>
        </p:txBody>
      </p:sp>
    </p:spTree>
    <p:extLst>
      <p:ext uri="{BB962C8B-B14F-4D97-AF65-F5344CB8AC3E}">
        <p14:creationId xmlns:p14="http://schemas.microsoft.com/office/powerpoint/2010/main" val="338205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DAF2D8-9B00-4A7C-834E-77F9162A9EA3}" type="datetimeFigureOut">
              <a:rPr lang="en-US" smtClean="0"/>
              <a:t>1/30/2025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83FC76-C9F1-415A-AA38-697C202DD00A}" type="slidenum">
              <a:rPr lang="en-US" smtClean="0"/>
              <a:t>‹#›</a:t>
            </a:fld>
            <a:endParaRPr lang="en-US"/>
          </a:p>
        </p:txBody>
      </p:sp>
    </p:spTree>
    <p:extLst>
      <p:ext uri="{BB962C8B-B14F-4D97-AF65-F5344CB8AC3E}">
        <p14:creationId xmlns:p14="http://schemas.microsoft.com/office/powerpoint/2010/main" val="3751529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DAF2D8-9B00-4A7C-834E-77F9162A9EA3}"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83FC76-C9F1-415A-AA38-697C202DD00A}" type="slidenum">
              <a:rPr lang="en-US" smtClean="0"/>
              <a:t>‹#›</a:t>
            </a:fld>
            <a:endParaRPr lang="en-US"/>
          </a:p>
        </p:txBody>
      </p:sp>
    </p:spTree>
    <p:extLst>
      <p:ext uri="{BB962C8B-B14F-4D97-AF65-F5344CB8AC3E}">
        <p14:creationId xmlns:p14="http://schemas.microsoft.com/office/powerpoint/2010/main" val="2836752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DAF2D8-9B00-4A7C-834E-77F9162A9EA3}"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83FC76-C9F1-415A-AA38-697C202DD00A}" type="slidenum">
              <a:rPr lang="en-US" smtClean="0"/>
              <a:t>‹#›</a:t>
            </a:fld>
            <a:endParaRPr lang="en-US"/>
          </a:p>
        </p:txBody>
      </p:sp>
    </p:spTree>
    <p:extLst>
      <p:ext uri="{BB962C8B-B14F-4D97-AF65-F5344CB8AC3E}">
        <p14:creationId xmlns:p14="http://schemas.microsoft.com/office/powerpoint/2010/main" val="2730367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DAF2D8-9B00-4A7C-834E-77F9162A9EA3}" type="datetimeFigureOut">
              <a:rPr lang="en-US" smtClean="0"/>
              <a:t>1/30/2025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83FC76-C9F1-415A-AA38-697C202DD00A}" type="slidenum">
              <a:rPr lang="en-US" smtClean="0"/>
              <a:t>‹#›</a:t>
            </a:fld>
            <a:endParaRPr lang="en-US"/>
          </a:p>
        </p:txBody>
      </p:sp>
    </p:spTree>
    <p:extLst>
      <p:ext uri="{BB962C8B-B14F-4D97-AF65-F5344CB8AC3E}">
        <p14:creationId xmlns:p14="http://schemas.microsoft.com/office/powerpoint/2010/main" val="300226044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73DB4-CCDA-5E24-AA90-EACD4E3CA50E}"/>
              </a:ext>
            </a:extLst>
          </p:cNvPr>
          <p:cNvSpPr>
            <a:spLocks noGrp="1"/>
          </p:cNvSpPr>
          <p:nvPr>
            <p:ph type="ctrTitle"/>
          </p:nvPr>
        </p:nvSpPr>
        <p:spPr>
          <a:xfrm>
            <a:off x="-400334" y="668740"/>
            <a:ext cx="9144000" cy="1405720"/>
          </a:xfrm>
        </p:spPr>
        <p:txBody>
          <a:bodyPr/>
          <a:lstStyle/>
          <a:p>
            <a:r>
              <a:rPr lang="en-US" dirty="0"/>
              <a:t>Polio immunization</a:t>
            </a:r>
          </a:p>
        </p:txBody>
      </p:sp>
      <p:sp>
        <p:nvSpPr>
          <p:cNvPr id="3" name="Subtitle 2">
            <a:extLst>
              <a:ext uri="{FF2B5EF4-FFF2-40B4-BE49-F238E27FC236}">
                <a16:creationId xmlns:a16="http://schemas.microsoft.com/office/drawing/2014/main" id="{746F7CAF-1573-BC55-5D4B-90525AE2759D}"/>
              </a:ext>
            </a:extLst>
          </p:cNvPr>
          <p:cNvSpPr>
            <a:spLocks noGrp="1"/>
          </p:cNvSpPr>
          <p:nvPr>
            <p:ph type="subTitle" idx="1"/>
          </p:nvPr>
        </p:nvSpPr>
        <p:spPr>
          <a:xfrm>
            <a:off x="1378424" y="2470244"/>
            <a:ext cx="10124598" cy="3719016"/>
          </a:xfrm>
        </p:spPr>
        <p:txBody>
          <a:bodyPr>
            <a:normAutofit/>
          </a:bodyPr>
          <a:lstStyle/>
          <a:p>
            <a:pPr algn="just"/>
            <a:r>
              <a:rPr lang="en-US" dirty="0"/>
              <a:t>Polio immunization is a vital measure to prevent poliovirus infections, which can cause paralysis and, in severe cases, death. The polio vaccine is designed to protect people from this disease, and it’s been one of the most successful public health initiatives in history.</a:t>
            </a:r>
          </a:p>
          <a:p>
            <a:pPr algn="just"/>
            <a:endParaRPr lang="en-US" dirty="0"/>
          </a:p>
          <a:p>
            <a:pPr algn="just"/>
            <a:r>
              <a:rPr lang="en-US" dirty="0"/>
              <a:t>There are two types of polio vaccines</a:t>
            </a:r>
          </a:p>
          <a:p>
            <a:pPr marL="457200" indent="-457200" algn="just">
              <a:buFont typeface="+mj-lt"/>
              <a:buAutoNum type="arabicPeriod"/>
            </a:pPr>
            <a:r>
              <a:rPr lang="en-US" dirty="0">
                <a:hlinkClick r:id="rId2" action="ppaction://hlinksldjump"/>
              </a:rPr>
              <a:t>Inactivated Polio Vaccine (IPV)</a:t>
            </a:r>
            <a:endParaRPr lang="en-US" dirty="0"/>
          </a:p>
          <a:p>
            <a:pPr marL="457200" indent="-457200" algn="just">
              <a:buFont typeface="+mj-lt"/>
              <a:buAutoNum type="arabicPeriod"/>
            </a:pPr>
            <a:r>
              <a:rPr lang="en-US" dirty="0"/>
              <a:t>Oral Polio Vaccine (OPV)</a:t>
            </a:r>
          </a:p>
          <a:p>
            <a:pPr marL="457200" indent="-457200" algn="just">
              <a:buFont typeface="+mj-lt"/>
              <a:buAutoNum type="arabicPeriod"/>
            </a:pP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3551103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16C0C-62A9-9F2A-A2A0-EF628ED3A286}"/>
              </a:ext>
            </a:extLst>
          </p:cNvPr>
          <p:cNvSpPr>
            <a:spLocks noGrp="1"/>
          </p:cNvSpPr>
          <p:nvPr>
            <p:ph type="title"/>
          </p:nvPr>
        </p:nvSpPr>
        <p:spPr/>
        <p:txBody>
          <a:bodyPr/>
          <a:lstStyle/>
          <a:p>
            <a:r>
              <a:rPr lang="en-US" dirty="0">
                <a:latin typeface="Algerian" panose="04020705040A02060702" pitchFamily="82" charset="0"/>
              </a:rPr>
              <a:t> Types of polio vaccines:</a:t>
            </a:r>
          </a:p>
        </p:txBody>
      </p:sp>
      <p:sp>
        <p:nvSpPr>
          <p:cNvPr id="3" name="Content Placeholder 2">
            <a:extLst>
              <a:ext uri="{FF2B5EF4-FFF2-40B4-BE49-F238E27FC236}">
                <a16:creationId xmlns:a16="http://schemas.microsoft.com/office/drawing/2014/main" id="{274D4216-5E45-08FD-B97D-3508B8D8D3E8}"/>
              </a:ext>
            </a:extLst>
          </p:cNvPr>
          <p:cNvSpPr>
            <a:spLocks noGrp="1"/>
          </p:cNvSpPr>
          <p:nvPr>
            <p:ph idx="1"/>
          </p:nvPr>
        </p:nvSpPr>
        <p:spPr/>
        <p:txBody>
          <a:bodyPr>
            <a:normAutofit/>
          </a:bodyPr>
          <a:lstStyle/>
          <a:p>
            <a:pPr>
              <a:buFont typeface="Wingdings" panose="05000000000000000000" pitchFamily="2" charset="2"/>
              <a:buChar char="q"/>
            </a:pPr>
            <a:endParaRPr lang="en-US" dirty="0"/>
          </a:p>
          <a:p>
            <a:pPr marL="0" indent="0">
              <a:buNone/>
            </a:pPr>
            <a:r>
              <a:rPr lang="en-US" dirty="0"/>
              <a:t>There are two types of polio vaccines</a:t>
            </a:r>
          </a:p>
          <a:p>
            <a:pPr>
              <a:buFont typeface="Wingdings" panose="05000000000000000000" pitchFamily="2" charset="2"/>
              <a:buChar char="q"/>
            </a:pPr>
            <a:endParaRPr lang="en-US" dirty="0"/>
          </a:p>
          <a:p>
            <a:pPr>
              <a:buFont typeface="Wingdings" panose="05000000000000000000" pitchFamily="2" charset="2"/>
              <a:buChar char="q"/>
            </a:pPr>
            <a:r>
              <a:rPr lang="en-US" dirty="0"/>
              <a:t>Inactivated Polio Vaccine (IPV)</a:t>
            </a:r>
          </a:p>
          <a:p>
            <a:pPr>
              <a:buFont typeface="Wingdings" panose="05000000000000000000" pitchFamily="2" charset="2"/>
              <a:buChar char="q"/>
            </a:pPr>
            <a:endParaRPr lang="en-US" dirty="0"/>
          </a:p>
          <a:p>
            <a:pPr>
              <a:buFont typeface="Wingdings" panose="05000000000000000000" pitchFamily="2" charset="2"/>
              <a:buChar char="q"/>
            </a:pPr>
            <a:r>
              <a:rPr lang="en-US" dirty="0"/>
              <a:t>Oral Polio Vaccine (OPV)</a:t>
            </a:r>
          </a:p>
          <a:p>
            <a:pPr marL="0" indent="0">
              <a:buNone/>
            </a:pPr>
            <a:endParaRPr lang="en-US" dirty="0"/>
          </a:p>
          <a:p>
            <a:endParaRPr lang="en-US" dirty="0"/>
          </a:p>
          <a:p>
            <a:pPr marL="0" indent="0">
              <a:buNone/>
            </a:pPr>
            <a:endParaRPr lang="en-US" dirty="0"/>
          </a:p>
        </p:txBody>
      </p:sp>
      <p:sp>
        <p:nvSpPr>
          <p:cNvPr id="4" name="Rectangle: Rounded Corners 3">
            <a:extLst>
              <a:ext uri="{FF2B5EF4-FFF2-40B4-BE49-F238E27FC236}">
                <a16:creationId xmlns:a16="http://schemas.microsoft.com/office/drawing/2014/main" id="{964BD099-A875-B8CE-0B08-094D7C689420}"/>
              </a:ext>
            </a:extLst>
          </p:cNvPr>
          <p:cNvSpPr/>
          <p:nvPr/>
        </p:nvSpPr>
        <p:spPr>
          <a:xfrm>
            <a:off x="4531057" y="5268036"/>
            <a:ext cx="3944203" cy="368489"/>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14400" lvl="2" indent="0">
              <a:buNone/>
            </a:pPr>
            <a:r>
              <a:rPr lang="en-US" dirty="0">
                <a:solidFill>
                  <a:prstClr val="black"/>
                </a:solidFill>
                <a:hlinkClick r:id="rId2" action="ppaction://hlinksldjump"/>
              </a:rPr>
              <a:t>Global efforts</a:t>
            </a:r>
            <a:endParaRPr lang="en-US" dirty="0"/>
          </a:p>
        </p:txBody>
      </p:sp>
    </p:spTree>
    <p:extLst>
      <p:ext uri="{BB962C8B-B14F-4D97-AF65-F5344CB8AC3E}">
        <p14:creationId xmlns:p14="http://schemas.microsoft.com/office/powerpoint/2010/main" val="2281760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107E0-88C0-3BB4-DD7A-7CB41B1DAE46}"/>
              </a:ext>
            </a:extLst>
          </p:cNvPr>
          <p:cNvSpPr>
            <a:spLocks noGrp="1"/>
          </p:cNvSpPr>
          <p:nvPr>
            <p:ph type="title"/>
          </p:nvPr>
        </p:nvSpPr>
        <p:spPr/>
        <p:txBody>
          <a:bodyPr/>
          <a:lstStyle/>
          <a:p>
            <a:r>
              <a:rPr lang="en-US" dirty="0"/>
              <a:t>Inactivated Polio Vaccine (IPV):</a:t>
            </a:r>
          </a:p>
        </p:txBody>
      </p:sp>
      <p:sp>
        <p:nvSpPr>
          <p:cNvPr id="3" name="Content Placeholder 2">
            <a:extLst>
              <a:ext uri="{FF2B5EF4-FFF2-40B4-BE49-F238E27FC236}">
                <a16:creationId xmlns:a16="http://schemas.microsoft.com/office/drawing/2014/main" id="{2C9F711C-CA8B-38DB-99BF-6C6EEC0F8C88}"/>
              </a:ext>
            </a:extLst>
          </p:cNvPr>
          <p:cNvSpPr>
            <a:spLocks noGrp="1"/>
          </p:cNvSpPr>
          <p:nvPr>
            <p:ph idx="1"/>
          </p:nvPr>
        </p:nvSpPr>
        <p:spPr/>
        <p:txBody>
          <a:bodyPr/>
          <a:lstStyle/>
          <a:p>
            <a:r>
              <a:rPr lang="en-US" dirty="0"/>
              <a:t>Given via an injection, it contains inactivated (killed) virus and is the standard vaccine used in most countries, especially for children under 18 months.</a:t>
            </a:r>
          </a:p>
          <a:p>
            <a:endParaRPr lang="en-US" dirty="0"/>
          </a:p>
          <a:p>
            <a:pPr marL="0" indent="0">
              <a:buNone/>
            </a:pPr>
            <a:r>
              <a:rPr lang="en-US" dirty="0">
                <a:hlinkClick r:id="rId2" action="ppaction://hlinksldjump"/>
              </a:rPr>
              <a:t>Other…</a:t>
            </a:r>
            <a:endParaRPr lang="en-US" dirty="0"/>
          </a:p>
        </p:txBody>
      </p:sp>
    </p:spTree>
    <p:extLst>
      <p:ext uri="{BB962C8B-B14F-4D97-AF65-F5344CB8AC3E}">
        <p14:creationId xmlns:p14="http://schemas.microsoft.com/office/powerpoint/2010/main" val="971525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5DEF4-BA8C-3C40-3507-0AB46691C201}"/>
              </a:ext>
            </a:extLst>
          </p:cNvPr>
          <p:cNvSpPr>
            <a:spLocks noGrp="1"/>
          </p:cNvSpPr>
          <p:nvPr>
            <p:ph type="title"/>
          </p:nvPr>
        </p:nvSpPr>
        <p:spPr/>
        <p:txBody>
          <a:bodyPr/>
          <a:lstStyle/>
          <a:p>
            <a:r>
              <a:rPr lang="en-US" dirty="0"/>
              <a:t>Oral Polio Vaccine (OPV):</a:t>
            </a:r>
          </a:p>
        </p:txBody>
      </p:sp>
      <p:sp>
        <p:nvSpPr>
          <p:cNvPr id="3" name="Content Placeholder 2">
            <a:extLst>
              <a:ext uri="{FF2B5EF4-FFF2-40B4-BE49-F238E27FC236}">
                <a16:creationId xmlns:a16="http://schemas.microsoft.com/office/drawing/2014/main" id="{2AC174E7-F930-511B-D1E8-FCD0E33B75A5}"/>
              </a:ext>
            </a:extLst>
          </p:cNvPr>
          <p:cNvSpPr>
            <a:spLocks noGrp="1"/>
          </p:cNvSpPr>
          <p:nvPr>
            <p:ph idx="1"/>
          </p:nvPr>
        </p:nvSpPr>
        <p:spPr/>
        <p:txBody>
          <a:bodyPr/>
          <a:lstStyle/>
          <a:p>
            <a:r>
              <a:rPr lang="en-US" dirty="0"/>
              <a:t>Given orally, it contains a weakened form of the virus and has been used in mass immunization campaigns, especially in areas where polio is still a threat.</a:t>
            </a:r>
          </a:p>
        </p:txBody>
      </p:sp>
    </p:spTree>
    <p:extLst>
      <p:ext uri="{BB962C8B-B14F-4D97-AF65-F5344CB8AC3E}">
        <p14:creationId xmlns:p14="http://schemas.microsoft.com/office/powerpoint/2010/main" val="3973821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FE48F7-15BC-EA23-9417-B981CE697BDA}"/>
              </a:ext>
            </a:extLst>
          </p:cNvPr>
          <p:cNvSpPr>
            <a:spLocks noGrp="1"/>
          </p:cNvSpPr>
          <p:nvPr>
            <p:ph idx="1"/>
          </p:nvPr>
        </p:nvSpPr>
        <p:spPr>
          <a:xfrm>
            <a:off x="1375127" y="1397757"/>
            <a:ext cx="10018713" cy="4498076"/>
          </a:xfrm>
        </p:spPr>
        <p:txBody>
          <a:bodyPr/>
          <a:lstStyle/>
          <a:p>
            <a:r>
              <a:rPr lang="en-US" dirty="0"/>
              <a:t>Global efforts, such as the Global Polio Eradication Initiative (GPEI), have made tremendous progress in reducing polio worldwide, with the disease almost entirely eradicated in most parts of the world.</a:t>
            </a:r>
          </a:p>
          <a:p>
            <a:r>
              <a:rPr lang="en-US" dirty="0"/>
              <a:t>The immunization is typically given to children in multiple doses, starting at two months of age, to ensure long-term immunity.</a:t>
            </a:r>
          </a:p>
          <a:p>
            <a:endParaRPr lang="en-US" dirty="0"/>
          </a:p>
        </p:txBody>
      </p:sp>
    </p:spTree>
    <p:extLst>
      <p:ext uri="{BB962C8B-B14F-4D97-AF65-F5344CB8AC3E}">
        <p14:creationId xmlns:p14="http://schemas.microsoft.com/office/powerpoint/2010/main" val="3757801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TM03457496[[fn=Parallax]]</Template>
  <TotalTime>21</TotalTime>
  <Words>228</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Algerian</vt:lpstr>
      <vt:lpstr>Arial</vt:lpstr>
      <vt:lpstr>Corbel</vt:lpstr>
      <vt:lpstr>Wingdings</vt:lpstr>
      <vt:lpstr>Parallax</vt:lpstr>
      <vt:lpstr>Polio immunization</vt:lpstr>
      <vt:lpstr> Types of polio vaccines:</vt:lpstr>
      <vt:lpstr>Inactivated Polio Vaccine (IPV):</vt:lpstr>
      <vt:lpstr>Oral Polio Vaccine (OPV):</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user2</dc:creator>
  <cp:lastModifiedBy>user2</cp:lastModifiedBy>
  <cp:revision>1</cp:revision>
  <dcterms:created xsi:type="dcterms:W3CDTF">2025-01-30T11:01:30Z</dcterms:created>
  <dcterms:modified xsi:type="dcterms:W3CDTF">2025-01-30T11:22:42Z</dcterms:modified>
</cp:coreProperties>
</file>