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0615ce4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0615ce4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0615ce4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0615ce4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0cba29a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0cba29a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0615ce4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0615ce4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0cba29a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0cba29a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615ce4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615ce4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8783" y="391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Imagista: </a:t>
            </a:r>
            <a:r>
              <a:rPr lang="en"/>
              <a:t>Bidirectional AI for Text-to-Image and Image-to-Text Generation</a:t>
            </a:r>
            <a:endParaRPr/>
          </a:p>
        </p:txBody>
      </p:sp>
      <p:sp>
        <p:nvSpPr>
          <p:cNvPr id="55" name="Google Shape;55;p13"/>
          <p:cNvSpPr txBox="1"/>
          <p:nvPr>
            <p:ph idx="1" type="subTitle"/>
          </p:nvPr>
        </p:nvSpPr>
        <p:spPr>
          <a:xfrm>
            <a:off x="4572000" y="4122325"/>
            <a:ext cx="43350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Sanjana Asrani, D17B, 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61" name="Google Shape;61;p14"/>
          <p:cNvSpPr txBox="1"/>
          <p:nvPr/>
        </p:nvSpPr>
        <p:spPr>
          <a:xfrm>
            <a:off x="227675" y="1186875"/>
            <a:ext cx="86847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Significance of Multimodal AI</a:t>
            </a:r>
            <a:r>
              <a:rPr lang="en"/>
              <a:t>: Multimodal AI is a cutting-edge field that allows machines to understand and generate data across multiple modalities, such as text and images. It offers new possibilities for creativity and practical applications.</a:t>
            </a:r>
            <a:endParaRPr/>
          </a:p>
        </p:txBody>
      </p:sp>
      <p:pic>
        <p:nvPicPr>
          <p:cNvPr id="62" name="Google Shape;62;p14"/>
          <p:cNvPicPr preferRelativeResize="0"/>
          <p:nvPr/>
        </p:nvPicPr>
        <p:blipFill>
          <a:blip r:embed="rId3">
            <a:alphaModFix/>
          </a:blip>
          <a:stretch>
            <a:fillRect/>
          </a:stretch>
        </p:blipFill>
        <p:spPr>
          <a:xfrm>
            <a:off x="4181850" y="2070675"/>
            <a:ext cx="4650459" cy="2768024"/>
          </a:xfrm>
          <a:prstGeom prst="rect">
            <a:avLst/>
          </a:prstGeom>
          <a:noFill/>
          <a:ln>
            <a:noFill/>
          </a:ln>
        </p:spPr>
      </p:pic>
      <p:pic>
        <p:nvPicPr>
          <p:cNvPr id="63" name="Google Shape;63;p14"/>
          <p:cNvPicPr preferRelativeResize="0"/>
          <p:nvPr/>
        </p:nvPicPr>
        <p:blipFill>
          <a:blip r:embed="rId4">
            <a:alphaModFix/>
          </a:blip>
          <a:stretch>
            <a:fillRect/>
          </a:stretch>
        </p:blipFill>
        <p:spPr>
          <a:xfrm>
            <a:off x="143000" y="1997400"/>
            <a:ext cx="3873174" cy="276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PART 1 - Text-to-Image Generation: </a:t>
            </a:r>
            <a:endParaRPr b="1"/>
          </a:p>
        </p:txBody>
      </p:sp>
      <p:sp>
        <p:nvSpPr>
          <p:cNvPr id="69" name="Google Shape;69;p15"/>
          <p:cNvSpPr txBox="1"/>
          <p:nvPr>
            <p:ph idx="1" type="body"/>
          </p:nvPr>
        </p:nvSpPr>
        <p:spPr>
          <a:xfrm>
            <a:off x="406275" y="1030250"/>
            <a:ext cx="5829600" cy="1040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the first part of our presentation, let’s explore the process of generating images from text descriptions. This technology has profound implications for fields like creative content generation and visual storytelling.</a:t>
            </a:r>
            <a:endParaRPr sz="1400"/>
          </a:p>
        </p:txBody>
      </p:sp>
      <p:pic>
        <p:nvPicPr>
          <p:cNvPr id="70" name="Google Shape;70;p15"/>
          <p:cNvPicPr preferRelativeResize="0"/>
          <p:nvPr/>
        </p:nvPicPr>
        <p:blipFill>
          <a:blip r:embed="rId3">
            <a:alphaModFix/>
          </a:blip>
          <a:stretch>
            <a:fillRect/>
          </a:stretch>
        </p:blipFill>
        <p:spPr>
          <a:xfrm>
            <a:off x="6330250" y="566275"/>
            <a:ext cx="2609850" cy="416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54050" y="8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PROCESS:</a:t>
            </a:r>
            <a:endParaRPr b="1"/>
          </a:p>
        </p:txBody>
      </p:sp>
      <p:sp>
        <p:nvSpPr>
          <p:cNvPr id="76" name="Google Shape;76;p16"/>
          <p:cNvSpPr txBox="1"/>
          <p:nvPr>
            <p:ph idx="1" type="body"/>
          </p:nvPr>
        </p:nvSpPr>
        <p:spPr>
          <a:xfrm>
            <a:off x="311700" y="657900"/>
            <a:ext cx="8520600" cy="47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Text Input:</a:t>
            </a:r>
            <a:r>
              <a:rPr lang="en" sz="1400"/>
              <a:t> The process begins with a text input that describes the content or concept for the image to be generated.</a:t>
            </a:r>
            <a:endParaRPr sz="1400"/>
          </a:p>
          <a:p>
            <a:pPr indent="0" lvl="0" marL="0" rtl="0" algn="l">
              <a:spcBef>
                <a:spcPts val="1200"/>
              </a:spcBef>
              <a:spcAft>
                <a:spcPts val="0"/>
              </a:spcAft>
              <a:buNone/>
            </a:pPr>
            <a:r>
              <a:rPr b="1" lang="en" sz="1400"/>
              <a:t>Translation:</a:t>
            </a:r>
            <a:r>
              <a:rPr lang="en" sz="1400"/>
              <a:t> The text input can be optionally translated into a target language using a translation model to ensure the generated image aligns with the desired linguistic context.</a:t>
            </a:r>
            <a:endParaRPr sz="1400"/>
          </a:p>
          <a:p>
            <a:pPr indent="0" lvl="0" marL="0" rtl="0" algn="l">
              <a:spcBef>
                <a:spcPts val="1200"/>
              </a:spcBef>
              <a:spcAft>
                <a:spcPts val="0"/>
              </a:spcAft>
              <a:buNone/>
            </a:pPr>
            <a:r>
              <a:rPr b="1" lang="en" sz="1400"/>
              <a:t>Input Processing:</a:t>
            </a:r>
            <a:r>
              <a:rPr lang="en" sz="1400"/>
              <a:t> The text is processed using a Natural Language Processing (NLP) model. This model extracts the semantic meaning, context, and details from the text.</a:t>
            </a:r>
            <a:endParaRPr sz="1400"/>
          </a:p>
          <a:p>
            <a:pPr indent="0" lvl="0" marL="0" rtl="0" algn="l">
              <a:spcBef>
                <a:spcPts val="1200"/>
              </a:spcBef>
              <a:spcAft>
                <a:spcPts val="0"/>
              </a:spcAft>
              <a:buNone/>
            </a:pPr>
            <a:r>
              <a:rPr b="1" lang="en" sz="1400"/>
              <a:t>Multimodal Fusion: </a:t>
            </a:r>
            <a:r>
              <a:rPr lang="en" sz="1400"/>
              <a:t>The processed text features are combined with visual context information to create a unified representation. This fusion of modalities enhances the understanding of the textual description.</a:t>
            </a:r>
            <a:endParaRPr sz="1400"/>
          </a:p>
          <a:p>
            <a:pPr indent="0" lvl="0" marL="0" rtl="0" algn="l">
              <a:spcBef>
                <a:spcPts val="1200"/>
              </a:spcBef>
              <a:spcAft>
                <a:spcPts val="0"/>
              </a:spcAft>
              <a:buNone/>
            </a:pPr>
            <a:r>
              <a:rPr b="1" lang="en" sz="1400"/>
              <a:t>Image Generation Model: </a:t>
            </a:r>
            <a:r>
              <a:rPr lang="en" sz="1400"/>
              <a:t>An image generation model, often based on generative adversarial networks (GANs) or transformers, takes the multimodal representation as input. This model leverages this information to generate an image that aligns with the textual description.</a:t>
            </a:r>
            <a:endParaRPr sz="1400"/>
          </a:p>
          <a:p>
            <a:pPr indent="0" lvl="0" marL="0" rtl="0" algn="l">
              <a:spcBef>
                <a:spcPts val="1200"/>
              </a:spcBef>
              <a:spcAft>
                <a:spcPts val="0"/>
              </a:spcAft>
              <a:buNone/>
            </a:pPr>
            <a:r>
              <a:rPr b="1" lang="en" sz="1400"/>
              <a:t>Guidance Mechanism:</a:t>
            </a:r>
            <a:r>
              <a:rPr lang="en" sz="1400"/>
              <a:t> To fine-tune the image generation process, a guidance mechanism can be applied. This mechanism provides additional instructions or constraints to ensure the image's alignment with the text.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Image Output: The output of the image generation model is a visual representation of the input text. This image can be displayed, saved, or further processed as needed.</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PART 2: Image-to-Text Generation   </a:t>
            </a:r>
            <a:endParaRPr b="1"/>
          </a:p>
        </p:txBody>
      </p:sp>
      <p:sp>
        <p:nvSpPr>
          <p:cNvPr id="82" name="Google Shape;82;p17"/>
          <p:cNvSpPr txBox="1"/>
          <p:nvPr>
            <p:ph idx="1" type="body"/>
          </p:nvPr>
        </p:nvSpPr>
        <p:spPr>
          <a:xfrm>
            <a:off x="443350" y="1161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explore the reverse process of generating text descriptions from images. This technology is crucial in the field of image captioning and accessibility, making visual content more accessible to 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PROCESS</a:t>
            </a:r>
            <a:endParaRPr b="1"/>
          </a:p>
        </p:txBody>
      </p:sp>
      <p:sp>
        <p:nvSpPr>
          <p:cNvPr id="88" name="Google Shape;88;p18"/>
          <p:cNvSpPr txBox="1"/>
          <p:nvPr>
            <p:ph idx="1" type="body"/>
          </p:nvPr>
        </p:nvSpPr>
        <p:spPr>
          <a:xfrm>
            <a:off x="311700" y="425050"/>
            <a:ext cx="8520600" cy="4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Image Input:</a:t>
            </a:r>
            <a:r>
              <a:rPr lang="en" sz="1400"/>
              <a:t> The process begins with an image as input. This image can be of any content or scene.</a:t>
            </a:r>
            <a:endParaRPr sz="1400"/>
          </a:p>
          <a:p>
            <a:pPr indent="0" lvl="0" marL="0" rtl="0" algn="l">
              <a:spcBef>
                <a:spcPts val="1200"/>
              </a:spcBef>
              <a:spcAft>
                <a:spcPts val="0"/>
              </a:spcAft>
              <a:buClr>
                <a:schemeClr val="dk1"/>
              </a:buClr>
              <a:buSzPts val="1100"/>
              <a:buFont typeface="Arial"/>
              <a:buNone/>
            </a:pPr>
            <a:r>
              <a:rPr b="1" lang="en" sz="1400"/>
              <a:t>Image Captioning Model: </a:t>
            </a:r>
            <a:r>
              <a:rPr lang="en" sz="1400"/>
              <a:t>An image captioning model, often based on pre-trained vision encoders combined with language decoders, processes the image to generate textual descriptions. This model encodes the visual information and decodes it into natural language.</a:t>
            </a:r>
            <a:endParaRPr sz="1400"/>
          </a:p>
          <a:p>
            <a:pPr indent="0" lvl="0" marL="0" rtl="0" algn="l">
              <a:spcBef>
                <a:spcPts val="1200"/>
              </a:spcBef>
              <a:spcAft>
                <a:spcPts val="0"/>
              </a:spcAft>
              <a:buClr>
                <a:schemeClr val="dk1"/>
              </a:buClr>
              <a:buSzPts val="1100"/>
              <a:buFont typeface="Arial"/>
              <a:buNone/>
            </a:pPr>
            <a:r>
              <a:rPr b="1" lang="en" sz="1400"/>
              <a:t>Text Output: </a:t>
            </a:r>
            <a:r>
              <a:rPr lang="en" sz="1400"/>
              <a:t>The output of the image captioning model is a textual description that provides a detailed account of the content, scene, or objects in the image.</a:t>
            </a:r>
            <a:endParaRPr sz="1400"/>
          </a:p>
          <a:p>
            <a:pPr indent="0" lvl="0" marL="0" rtl="0" algn="l">
              <a:spcBef>
                <a:spcPts val="1200"/>
              </a:spcBef>
              <a:spcAft>
                <a:spcPts val="0"/>
              </a:spcAft>
              <a:buClr>
                <a:schemeClr val="dk1"/>
              </a:buClr>
              <a:buSzPts val="1100"/>
              <a:buFont typeface="Arial"/>
              <a:buNone/>
            </a:pPr>
            <a:r>
              <a:rPr b="1" lang="en" sz="1400"/>
              <a:t>Language Understanding:</a:t>
            </a:r>
            <a:r>
              <a:rPr lang="en" sz="1400"/>
              <a:t> The textual description is understood using NLP models. This step involves syntactic </a:t>
            </a:r>
            <a:r>
              <a:rPr lang="en" sz="1400"/>
              <a:t>a</a:t>
            </a:r>
            <a:r>
              <a:rPr lang="en" sz="1400"/>
              <a:t>nd semantic analysis to extract meaning and context.</a:t>
            </a:r>
            <a:endParaRPr sz="1400"/>
          </a:p>
          <a:p>
            <a:pPr indent="0" lvl="0" marL="0" rtl="0" algn="l">
              <a:spcBef>
                <a:spcPts val="1200"/>
              </a:spcBef>
              <a:spcAft>
                <a:spcPts val="0"/>
              </a:spcAft>
              <a:buClr>
                <a:schemeClr val="dk1"/>
              </a:buClr>
              <a:buSzPts val="1100"/>
              <a:buFont typeface="Arial"/>
              <a:buNone/>
            </a:pPr>
            <a:r>
              <a:rPr b="1" lang="en" sz="1400"/>
              <a:t>Multimodal Fusion:</a:t>
            </a:r>
            <a:r>
              <a:rPr lang="en" sz="1400"/>
              <a:t> If desired, the textual description can be fused with other textual or visual information to create a unified representation. This fusion enhances the overall understanding of the content.</a:t>
            </a:r>
            <a:endParaRPr sz="1400"/>
          </a:p>
          <a:p>
            <a:pPr indent="0" lvl="0" marL="0" rtl="0" algn="l">
              <a:spcBef>
                <a:spcPts val="1200"/>
              </a:spcBef>
              <a:spcAft>
                <a:spcPts val="0"/>
              </a:spcAft>
              <a:buClr>
                <a:schemeClr val="dk1"/>
              </a:buClr>
              <a:buSzPts val="1100"/>
              <a:buFont typeface="Arial"/>
              <a:buNone/>
            </a:pPr>
            <a:r>
              <a:rPr b="1" lang="en" sz="1400"/>
              <a:t>Translation (Optional):</a:t>
            </a:r>
            <a:r>
              <a:rPr lang="en" sz="1400"/>
              <a:t> The text can be optionally translated into a target language to accommodate linguistic preferences or localization.</a:t>
            </a:r>
            <a:endParaRPr sz="1400"/>
          </a:p>
          <a:p>
            <a:pPr indent="0" lvl="0" marL="0" rtl="0" algn="l">
              <a:spcBef>
                <a:spcPts val="1200"/>
              </a:spcBef>
              <a:spcAft>
                <a:spcPts val="0"/>
              </a:spcAft>
              <a:buClr>
                <a:schemeClr val="dk1"/>
              </a:buClr>
              <a:buSzPts val="1100"/>
              <a:buFont typeface="Arial"/>
              <a:buNone/>
            </a:pPr>
            <a:r>
              <a:rPr b="1" lang="en" sz="1400"/>
              <a:t>Text Output: </a:t>
            </a:r>
            <a:r>
              <a:rPr lang="en" sz="1400"/>
              <a:t>The final textual description can be used for various applications, such as image captioning, content indexing, accessibility solutions, and more.</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wrapping up our exploration of bidirectional AI for text-to-image and image-to-text generation, we've witnessed the powerful synergy between NLP (Natural Language Processing) and computer vision. This dynamic partnership transcends the boundaries between text and images, offering new horizons in AI.  It becomes evident that the foundation of this remarkable technology lies in Natural Language Processing (NLP). NLP serves as the cornerstone that enables machines to understand, interpret, and generate content that seamlessly bridges the gap between text and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