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3CFC36-2665-4F46-B590-9892796589FD}">
  <a:tblStyle styleId="{813CFC36-2665-4F46-B590-9892796589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5.xml"/><Relationship Id="rId33" Type="http://schemas.openxmlformats.org/officeDocument/2006/relationships/font" Target="fonts/Merriweather-boldItalic.fntdata"/><Relationship Id="rId10" Type="http://schemas.openxmlformats.org/officeDocument/2006/relationships/slide" Target="slides/slide4.xml"/><Relationship Id="rId32"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3d189986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3d189986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9e142c9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9e142c9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3d1899862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43d1899862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3d1899862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43d1899862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3d1899862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43d1899862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3d9da07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3d9da074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ieeexplore.ieee.org/document/9441935" TargetMode="External"/><Relationship Id="rId4" Type="http://schemas.openxmlformats.org/officeDocument/2006/relationships/hyperlink" Target="https://ssrn.com/abstract=3368308" TargetMode="External"/><Relationship Id="rId5" Type="http://schemas.openxmlformats.org/officeDocument/2006/relationships/hyperlink" Target="https://ieeexplore.ieee.org/abstract/document/8748992/authors#authors" TargetMode="External"/><Relationship Id="rId6" Type="http://schemas.openxmlformats.org/officeDocument/2006/relationships/hyperlink" Target="https://www.frontiersin.org/articles/10.3389/fcomp.2022.835242/fu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ieeexplore.ieee.org/document/8819841" TargetMode="External"/><Relationship Id="rId4" Type="http://schemas.openxmlformats.org/officeDocument/2006/relationships/hyperlink" Target="https://doi.org/10.1007/s40200-020-00520-5" TargetMode="External"/><Relationship Id="rId5" Type="http://schemas.openxmlformats.org/officeDocument/2006/relationships/hyperlink" Target="https://ietresearch.onlinelibrary.wiley.com/doi/pdf/10.1049/htl2.1203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beei.org/index.php/EEI/article/view/4412" TargetMode="External"/><Relationship Id="rId4" Type="http://schemas.openxmlformats.org/officeDocument/2006/relationships/hyperlink" Target="https://www.sciencedirect.com/science/article/pii/S1877050922021858?ref=pdf_download&amp;fr=RR-2&amp;rr=80520172d87df363" TargetMode="External"/><Relationship Id="rId5" Type="http://schemas.openxmlformats.org/officeDocument/2006/relationships/hyperlink" Target="https://www.hindawi.com/journals/bmri/2023/858321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sciencedirect.com/science/article/pii/S1877050923005781?ref=pdf_download&amp;fr=RR-2&amp;rr=805205d9dbb43af7" TargetMode="External"/><Relationship Id="rId4" Type="http://schemas.openxmlformats.org/officeDocument/2006/relationships/hyperlink" Target="https://link.springer.com/article/10.1007/s00521-022-07049-z" TargetMode="External"/><Relationship Id="rId5" Type="http://schemas.openxmlformats.org/officeDocument/2006/relationships/hyperlink" Target="https://www.kaggle.com/datasets/uciml/pima-indians-diabetes-database" TargetMode="External"/><Relationship Id="rId6" Type="http://schemas.openxmlformats.org/officeDocument/2006/relationships/hyperlink" Target="https://www.kaggle.com/datasets/andrewmvd/early-diabetes-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3141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MadhuVista : Your Diabetes Ally</a:t>
            </a:r>
            <a:endParaRPr/>
          </a:p>
          <a:p>
            <a:pPr indent="0" lvl="0" marL="0" rtl="0" algn="ctr">
              <a:lnSpc>
                <a:spcPct val="100000"/>
              </a:lnSpc>
              <a:spcBef>
                <a:spcPts val="0"/>
              </a:spcBef>
              <a:spcAft>
                <a:spcPts val="0"/>
              </a:spcAft>
              <a:buSzPts val="3600"/>
              <a:buNone/>
            </a:pPr>
            <a:r>
              <a:rPr lang="en" sz="2000">
                <a:solidFill>
                  <a:srgbClr val="002F4A"/>
                </a:solidFill>
              </a:rPr>
              <a:t>Inhouse Project</a:t>
            </a:r>
            <a:endParaRPr sz="2000">
              <a:solidFill>
                <a:srgbClr val="002F4A"/>
              </a:solidFill>
            </a:endParaRPr>
          </a:p>
          <a:p>
            <a:pPr indent="0" lvl="0" marL="0" rtl="0" algn="ctr">
              <a:lnSpc>
                <a:spcPct val="100000"/>
              </a:lnSpc>
              <a:spcBef>
                <a:spcPts val="0"/>
              </a:spcBef>
              <a:spcAft>
                <a:spcPts val="0"/>
              </a:spcAft>
              <a:buSzPts val="3600"/>
              <a:buNone/>
            </a:pPr>
            <a:r>
              <a:rPr lang="en" sz="2000">
                <a:solidFill>
                  <a:srgbClr val="002F4A"/>
                </a:solidFill>
              </a:rPr>
              <a:t>Final Review</a:t>
            </a:r>
            <a:endParaRPr sz="2000">
              <a:solidFill>
                <a:srgbClr val="002F4A"/>
              </a:solidFill>
            </a:endParaRPr>
          </a:p>
        </p:txBody>
      </p:sp>
      <p:sp>
        <p:nvSpPr>
          <p:cNvPr id="65" name="Google Shape;65;p13"/>
          <p:cNvSpPr txBox="1"/>
          <p:nvPr>
            <p:ph idx="1" type="subTitle"/>
          </p:nvPr>
        </p:nvSpPr>
        <p:spPr>
          <a:xfrm>
            <a:off x="2727650" y="173726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Project Mentor : </a:t>
            </a:r>
            <a:r>
              <a:rPr b="1" lang="en">
                <a:latin typeface="Times New Roman"/>
                <a:ea typeface="Times New Roman"/>
                <a:cs typeface="Times New Roman"/>
                <a:sym typeface="Times New Roman"/>
              </a:rPr>
              <a:t>Prof. Pallavi Saindane</a:t>
            </a:r>
            <a:endParaRPr/>
          </a:p>
        </p:txBody>
      </p:sp>
      <p:pic>
        <p:nvPicPr>
          <p:cNvPr id="66" name="Google Shape;66;p13"/>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3"/>
          <p:cNvSpPr txBox="1"/>
          <p:nvPr/>
        </p:nvSpPr>
        <p:spPr>
          <a:xfrm>
            <a:off x="6368450" y="3465375"/>
            <a:ext cx="26658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45</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Sanjana Asrani 01/D17B</a:t>
            </a:r>
            <a:endParaRPr>
              <a:solidFill>
                <a:srgbClr val="F3F3F3"/>
              </a:solidFill>
            </a:endParaRPr>
          </a:p>
          <a:p>
            <a:pPr indent="0" lvl="0" marL="0" rtl="0" algn="l">
              <a:spcBef>
                <a:spcPts val="0"/>
              </a:spcBef>
              <a:spcAft>
                <a:spcPts val="0"/>
              </a:spcAft>
              <a:buClr>
                <a:srgbClr val="000000"/>
              </a:buClr>
              <a:buSzPts val="1400"/>
              <a:buFont typeface="Arial"/>
              <a:buNone/>
            </a:pPr>
            <a:r>
              <a:rPr lang="en">
                <a:solidFill>
                  <a:srgbClr val="F3F3F3"/>
                </a:solidFill>
              </a:rPr>
              <a:t>Karina Karira 30/D17A</a:t>
            </a:r>
            <a:endParaRPr>
              <a:solidFill>
                <a:srgbClr val="F3F3F3"/>
              </a:solidFill>
            </a:endParaRPr>
          </a:p>
          <a:p>
            <a:pPr indent="0" lvl="0" marL="0" rtl="0" algn="l">
              <a:spcBef>
                <a:spcPts val="0"/>
              </a:spcBef>
              <a:spcAft>
                <a:spcPts val="0"/>
              </a:spcAft>
              <a:buClr>
                <a:srgbClr val="000000"/>
              </a:buClr>
              <a:buSzPts val="1400"/>
              <a:buFont typeface="Arial"/>
              <a:buNone/>
            </a:pPr>
            <a:r>
              <a:rPr lang="en">
                <a:solidFill>
                  <a:schemeClr val="lt1"/>
                </a:solidFill>
              </a:rPr>
              <a:t>Simran Lahrani 34/D17A</a:t>
            </a:r>
            <a:endParaRPr>
              <a:solidFill>
                <a:schemeClr val="lt1"/>
              </a:solidFill>
            </a:endParaRPr>
          </a:p>
          <a:p>
            <a:pPr indent="0" lvl="0" marL="0" rtl="0" algn="l">
              <a:spcBef>
                <a:spcPts val="0"/>
              </a:spcBef>
              <a:spcAft>
                <a:spcPts val="0"/>
              </a:spcAft>
              <a:buClr>
                <a:srgbClr val="000000"/>
              </a:buClr>
              <a:buSzPts val="1400"/>
              <a:buFont typeface="Arial"/>
              <a:buNone/>
            </a:pPr>
            <a:r>
              <a:rPr lang="en">
                <a:solidFill>
                  <a:schemeClr val="lt1"/>
                </a:solidFill>
              </a:rPr>
              <a:t>Roshni Wadhwani 70/D17A</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50375"/>
            <a:ext cx="85206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sp>
        <p:nvSpPr>
          <p:cNvPr id="126" name="Google Shape;126;p22"/>
          <p:cNvSpPr txBox="1"/>
          <p:nvPr/>
        </p:nvSpPr>
        <p:spPr>
          <a:xfrm>
            <a:off x="174900" y="1091425"/>
            <a:ext cx="8794200" cy="38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7" name="Google Shape;127;p22"/>
          <p:cNvPicPr preferRelativeResize="0"/>
          <p:nvPr/>
        </p:nvPicPr>
        <p:blipFill>
          <a:blip r:embed="rId3">
            <a:alphaModFix/>
          </a:blip>
          <a:stretch>
            <a:fillRect/>
          </a:stretch>
        </p:blipFill>
        <p:spPr>
          <a:xfrm>
            <a:off x="2411450" y="1411175"/>
            <a:ext cx="4019550" cy="362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Modular Diagram</a:t>
            </a:r>
            <a:endParaRPr/>
          </a:p>
        </p:txBody>
      </p:sp>
      <p:sp>
        <p:nvSpPr>
          <p:cNvPr id="133" name="Google Shape;133;p23"/>
          <p:cNvSpPr txBox="1"/>
          <p:nvPr/>
        </p:nvSpPr>
        <p:spPr>
          <a:xfrm>
            <a:off x="214850" y="1336400"/>
            <a:ext cx="20997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Prediction:</a:t>
            </a:r>
            <a:endParaRPr>
              <a:latin typeface="Roboto"/>
              <a:ea typeface="Roboto"/>
              <a:cs typeface="Roboto"/>
              <a:sym typeface="Roboto"/>
            </a:endParaRPr>
          </a:p>
        </p:txBody>
      </p:sp>
      <p:pic>
        <p:nvPicPr>
          <p:cNvPr id="134" name="Google Shape;134;p23"/>
          <p:cNvPicPr preferRelativeResize="0"/>
          <p:nvPr/>
        </p:nvPicPr>
        <p:blipFill>
          <a:blip r:embed="rId3">
            <a:alphaModFix/>
          </a:blip>
          <a:stretch>
            <a:fillRect/>
          </a:stretch>
        </p:blipFill>
        <p:spPr>
          <a:xfrm>
            <a:off x="2314550" y="1277025"/>
            <a:ext cx="5677675" cy="3714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Next Work Plan </a:t>
            </a:r>
            <a:endParaRPr/>
          </a:p>
        </p:txBody>
      </p:sp>
      <p:sp>
        <p:nvSpPr>
          <p:cNvPr id="140" name="Google Shape;140;p24"/>
          <p:cNvSpPr txBox="1"/>
          <p:nvPr/>
        </p:nvSpPr>
        <p:spPr>
          <a:xfrm>
            <a:off x="301825" y="1361250"/>
            <a:ext cx="8361300" cy="265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Enhancing the </a:t>
            </a:r>
            <a:r>
              <a:rPr b="1" lang="en">
                <a:latin typeface="Times New Roman"/>
                <a:ea typeface="Times New Roman"/>
                <a:cs typeface="Times New Roman"/>
                <a:sym typeface="Times New Roman"/>
              </a:rPr>
              <a:t>UI</a:t>
            </a:r>
            <a:r>
              <a:rPr lang="en">
                <a:latin typeface="Times New Roman"/>
                <a:ea typeface="Times New Roman"/>
                <a:cs typeface="Times New Roman"/>
                <a:sym typeface="Times New Roman"/>
              </a:rPr>
              <a:t>, so that the user can </a:t>
            </a:r>
            <a:r>
              <a:rPr lang="en">
                <a:latin typeface="Times New Roman"/>
                <a:ea typeface="Times New Roman"/>
                <a:cs typeface="Times New Roman"/>
                <a:sym typeface="Times New Roman"/>
              </a:rPr>
              <a:t>select</a:t>
            </a:r>
            <a:r>
              <a:rPr lang="en">
                <a:latin typeface="Times New Roman"/>
                <a:ea typeface="Times New Roman"/>
                <a:cs typeface="Times New Roman"/>
                <a:sym typeface="Times New Roman"/>
              </a:rPr>
              <a:t> the required model to check the accuracy.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Giving a probabilistic range for predicting diabetes.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Working on the </a:t>
            </a:r>
            <a:r>
              <a:rPr b="1" lang="en">
                <a:latin typeface="Times New Roman"/>
                <a:ea typeface="Times New Roman"/>
                <a:cs typeface="Times New Roman"/>
                <a:sym typeface="Times New Roman"/>
              </a:rPr>
              <a:t>Retinopathy </a:t>
            </a:r>
            <a:r>
              <a:rPr lang="en">
                <a:latin typeface="Times New Roman"/>
                <a:ea typeface="Times New Roman"/>
                <a:cs typeface="Times New Roman"/>
                <a:sym typeface="Times New Roman"/>
              </a:rPr>
              <a:t>dataset for </a:t>
            </a:r>
            <a:r>
              <a:rPr b="1" lang="en">
                <a:latin typeface="Times New Roman"/>
                <a:ea typeface="Times New Roman"/>
                <a:cs typeface="Times New Roman"/>
                <a:sym typeface="Times New Roman"/>
              </a:rPr>
              <a:t>Detection </a:t>
            </a:r>
            <a:r>
              <a:rPr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a:t>
            </a:r>
            <a:endParaRPr/>
          </a:p>
        </p:txBody>
      </p:sp>
      <p:sp>
        <p:nvSpPr>
          <p:cNvPr id="146" name="Google Shape;146;p25"/>
          <p:cNvSpPr txBox="1"/>
          <p:nvPr/>
        </p:nvSpPr>
        <p:spPr>
          <a:xfrm>
            <a:off x="274375" y="1180000"/>
            <a:ext cx="8595300" cy="2262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Our study on diabetes prediction using two datasets has provided valuable insights into the performance of various machine learning algorithms. We employed decision trees, Support Vector Machines (SVM), and Random Forest classifiers and evaluated their accuracy using different data split ratios (80:20 and 70:30) and cross-validation techniques (5-fold and 10-fold).</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Results obtained on the PIMA dataset:</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graphicFrame>
        <p:nvGraphicFramePr>
          <p:cNvPr id="147" name="Google Shape;147;p25"/>
          <p:cNvGraphicFramePr/>
          <p:nvPr/>
        </p:nvGraphicFramePr>
        <p:xfrm>
          <a:off x="425625" y="2871950"/>
          <a:ext cx="3000000" cy="3000000"/>
        </p:xfrm>
        <a:graphic>
          <a:graphicData uri="http://schemas.openxmlformats.org/drawingml/2006/table">
            <a:tbl>
              <a:tblPr>
                <a:noFill/>
                <a:tableStyleId>{813CFC36-2665-4F46-B590-9892796589FD}</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SVM(non-linear rbf kernel)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80:20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75%</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75%</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76.6%</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70:30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75.3%</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5-fold cross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76.17%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85.7%</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10-fold cross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76.43%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80.2%</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 name="Google Shape;153;p26"/>
          <p:cNvSpPr txBox="1"/>
          <p:nvPr/>
        </p:nvSpPr>
        <p:spPr>
          <a:xfrm>
            <a:off x="163075" y="1417600"/>
            <a:ext cx="8731500" cy="35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Results obtained on the other dataset:</a:t>
            </a:r>
            <a:endParaRPr>
              <a:latin typeface="Times New Roman"/>
              <a:ea typeface="Times New Roman"/>
              <a:cs typeface="Times New Roman"/>
              <a:sym typeface="Times New Roman"/>
            </a:endParaRPr>
          </a:p>
        </p:txBody>
      </p:sp>
      <p:graphicFrame>
        <p:nvGraphicFramePr>
          <p:cNvPr id="154" name="Google Shape;154;p26"/>
          <p:cNvGraphicFramePr/>
          <p:nvPr/>
        </p:nvGraphicFramePr>
        <p:xfrm>
          <a:off x="525000" y="2095525"/>
          <a:ext cx="3000000" cy="3000000"/>
        </p:xfrm>
        <a:graphic>
          <a:graphicData uri="http://schemas.openxmlformats.org/drawingml/2006/table">
            <a:tbl>
              <a:tblPr>
                <a:noFill/>
                <a:tableStyleId>{813CFC36-2665-4F46-B590-9892796589FD}</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SVM(non-linear rbf kernel)</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Ra</a:t>
                      </a:r>
                      <a:r>
                        <a:rPr lang="en">
                          <a:latin typeface="Times New Roman"/>
                          <a:ea typeface="Times New Roman"/>
                          <a:cs typeface="Times New Roman"/>
                          <a:sym typeface="Times New Roman"/>
                        </a:rPr>
                        <a:t>ndom forest</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80:20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89</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96</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100</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70:30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a:t>
                      </a: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97</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96.7</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5-fold cross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91.15</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96</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100</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10-fold cross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92.31</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97</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100</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64700" y="143600"/>
            <a:ext cx="8520600" cy="9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(Implemented for PIMA Dataset Visualization)</a:t>
            </a:r>
            <a:endParaRPr/>
          </a:p>
        </p:txBody>
      </p:sp>
      <p:pic>
        <p:nvPicPr>
          <p:cNvPr id="160" name="Google Shape;160;p27"/>
          <p:cNvPicPr preferRelativeResize="0"/>
          <p:nvPr/>
        </p:nvPicPr>
        <p:blipFill>
          <a:blip r:embed="rId3">
            <a:alphaModFix/>
          </a:blip>
          <a:stretch>
            <a:fillRect/>
          </a:stretch>
        </p:blipFill>
        <p:spPr>
          <a:xfrm>
            <a:off x="0" y="1311125"/>
            <a:ext cx="4174075" cy="3590925"/>
          </a:xfrm>
          <a:prstGeom prst="rect">
            <a:avLst/>
          </a:prstGeom>
          <a:noFill/>
          <a:ln>
            <a:noFill/>
          </a:ln>
        </p:spPr>
      </p:pic>
      <p:pic>
        <p:nvPicPr>
          <p:cNvPr id="161" name="Google Shape;161;p27"/>
          <p:cNvPicPr preferRelativeResize="0"/>
          <p:nvPr/>
        </p:nvPicPr>
        <p:blipFill rotWithShape="1">
          <a:blip r:embed="rId4">
            <a:alphaModFix/>
          </a:blip>
          <a:srcRect b="0" l="0" r="0" t="13141"/>
          <a:stretch/>
        </p:blipFill>
        <p:spPr>
          <a:xfrm>
            <a:off x="4442175" y="1311125"/>
            <a:ext cx="4632876"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67" name="Google Shape;167;p28"/>
          <p:cNvSpPr txBox="1"/>
          <p:nvPr>
            <p:ph idx="1" type="body"/>
          </p:nvPr>
        </p:nvSpPr>
        <p:spPr>
          <a:xfrm>
            <a:off x="311725" y="1367700"/>
            <a:ext cx="8674800" cy="46038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rgbClr val="000000"/>
              </a:buClr>
              <a:buSzPts val="1200"/>
              <a:buFont typeface="Times New Roman"/>
              <a:buAutoNum type="arabicParenR"/>
            </a:pPr>
            <a:r>
              <a:rPr lang="en" sz="1200">
                <a:solidFill>
                  <a:srgbClr val="000000"/>
                </a:solidFill>
                <a:latin typeface="Times New Roman"/>
                <a:ea typeface="Times New Roman"/>
                <a:cs typeface="Times New Roman"/>
                <a:sym typeface="Times New Roman"/>
              </a:rPr>
              <a:t>Sivaranjani S, Ananya S, Aravinth J, Karthika R, “ Diabetes Prediction using Machine Learning Algorithms with Feature Selection and Dimensionality Reduction”, </a:t>
            </a:r>
            <a:r>
              <a:rPr i="1" lang="en" sz="1200">
                <a:solidFill>
                  <a:srgbClr val="000000"/>
                </a:solidFill>
                <a:latin typeface="Times New Roman"/>
                <a:ea typeface="Times New Roman"/>
                <a:cs typeface="Times New Roman"/>
                <a:sym typeface="Times New Roman"/>
              </a:rPr>
              <a:t> </a:t>
            </a:r>
            <a:r>
              <a:rPr i="1" lang="en" sz="1200">
                <a:solidFill>
                  <a:srgbClr val="000000"/>
                </a:solidFill>
                <a:highlight>
                  <a:srgbClr val="FFFFFF"/>
                </a:highlight>
                <a:latin typeface="Times New Roman"/>
                <a:ea typeface="Times New Roman"/>
                <a:cs typeface="Times New Roman"/>
                <a:sym typeface="Times New Roman"/>
              </a:rPr>
              <a:t>2021 7th International Conference on Advanced Computing and Communication Systems (ICACCS), </a:t>
            </a:r>
            <a:r>
              <a:rPr lang="en" sz="1200">
                <a:solidFill>
                  <a:srgbClr val="000000"/>
                </a:solidFill>
                <a:highlight>
                  <a:srgbClr val="FFFFFF"/>
                </a:highlight>
                <a:latin typeface="Times New Roman"/>
                <a:ea typeface="Times New Roman"/>
                <a:cs typeface="Times New Roman"/>
                <a:sym typeface="Times New Roman"/>
              </a:rPr>
              <a:t>March 2021.</a:t>
            </a:r>
            <a:endParaRPr sz="12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Available: </a:t>
            </a:r>
            <a:r>
              <a:rPr lang="en" sz="1200" u="sng">
                <a:solidFill>
                  <a:schemeClr val="hlink"/>
                </a:solidFill>
                <a:highlight>
                  <a:srgbClr val="FFFFFF"/>
                </a:highlight>
                <a:latin typeface="Times New Roman"/>
                <a:ea typeface="Times New Roman"/>
                <a:cs typeface="Times New Roman"/>
                <a:sym typeface="Times New Roman"/>
                <a:hlinkClick r:id="rId3"/>
              </a:rPr>
              <a:t>https://ieeexplore.ieee.org/document/9441935</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AutoNum type="arabicParenR"/>
            </a:pPr>
            <a:r>
              <a:rPr lang="en" sz="1200">
                <a:solidFill>
                  <a:srgbClr val="000000"/>
                </a:solidFill>
                <a:latin typeface="Times New Roman"/>
                <a:ea typeface="Times New Roman"/>
                <a:cs typeface="Times New Roman"/>
                <a:sym typeface="Times New Roman"/>
              </a:rPr>
              <a:t>S.Saru, S.Subashree, “ Analysis and Prediction of  Diabetes Using Machine Learning”, </a:t>
            </a:r>
            <a:r>
              <a:rPr i="1" lang="en" sz="1200">
                <a:solidFill>
                  <a:srgbClr val="000000"/>
                </a:solidFill>
                <a:latin typeface="Times New Roman"/>
                <a:ea typeface="Times New Roman"/>
                <a:cs typeface="Times New Roman"/>
                <a:sym typeface="Times New Roman"/>
              </a:rPr>
              <a:t>International Journal of Emerging Technology and Innovative Engineering Volume 5, Issue 4, </a:t>
            </a:r>
            <a:r>
              <a:rPr lang="en" sz="1200">
                <a:solidFill>
                  <a:srgbClr val="000000"/>
                </a:solidFill>
                <a:latin typeface="Times New Roman"/>
                <a:ea typeface="Times New Roman"/>
                <a:cs typeface="Times New Roman"/>
                <a:sym typeface="Times New Roman"/>
              </a:rPr>
              <a:t>April 2019.</a:t>
            </a:r>
            <a:endParaRPr sz="12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Available: </a:t>
            </a:r>
            <a:r>
              <a:rPr lang="en" sz="1200" u="sng">
                <a:solidFill>
                  <a:schemeClr val="hlink"/>
                </a:solidFill>
                <a:latin typeface="Times New Roman"/>
                <a:ea typeface="Times New Roman"/>
                <a:cs typeface="Times New Roman"/>
                <a:sym typeface="Times New Roman"/>
                <a:hlinkClick r:id="rId4"/>
              </a:rPr>
              <a:t>https://ssrn.com/abstract=3368308</a:t>
            </a:r>
            <a:endParaRPr sz="1200">
              <a:solidFill>
                <a:srgbClr val="222222"/>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arenR"/>
            </a:pPr>
            <a:r>
              <a:rPr lang="en" sz="1200">
                <a:solidFill>
                  <a:srgbClr val="222222"/>
                </a:solidFill>
                <a:highlight>
                  <a:srgbClr val="FFFFFF"/>
                </a:highlight>
                <a:latin typeface="Times New Roman"/>
                <a:ea typeface="Times New Roman"/>
                <a:cs typeface="Times New Roman"/>
                <a:sym typeface="Times New Roman"/>
              </a:rPr>
              <a:t>Muhammad Azeem Sarwar, Nasir Kamal,Wajeeha Hamid; “</a:t>
            </a:r>
            <a:r>
              <a:rPr lang="en" sz="1200">
                <a:solidFill>
                  <a:srgbClr val="333333"/>
                </a:solidFill>
                <a:highlight>
                  <a:srgbClr val="FFFFFF"/>
                </a:highlight>
                <a:latin typeface="Times New Roman"/>
                <a:ea typeface="Times New Roman"/>
                <a:cs typeface="Times New Roman"/>
                <a:sym typeface="Times New Roman"/>
              </a:rPr>
              <a:t>Prediction of Diabetes Using Machine Learning Algorithms in Healthcare”; </a:t>
            </a:r>
            <a:r>
              <a:rPr i="1" lang="en" sz="1200">
                <a:solidFill>
                  <a:srgbClr val="333333"/>
                </a:solidFill>
                <a:highlight>
                  <a:srgbClr val="FFFFFF"/>
                </a:highlight>
                <a:latin typeface="Times New Roman"/>
                <a:ea typeface="Times New Roman"/>
                <a:cs typeface="Times New Roman"/>
                <a:sym typeface="Times New Roman"/>
              </a:rPr>
              <a:t>24th International Conference on Automation and Computing (ICAC)</a:t>
            </a:r>
            <a:r>
              <a:rPr lang="en" sz="1200">
                <a:solidFill>
                  <a:srgbClr val="333333"/>
                </a:solidFill>
                <a:highlight>
                  <a:srgbClr val="FFFFFF"/>
                </a:highlight>
                <a:latin typeface="Times New Roman"/>
                <a:ea typeface="Times New Roman"/>
                <a:cs typeface="Times New Roman"/>
                <a:sym typeface="Times New Roman"/>
              </a:rPr>
              <a:t>: 06-07 September 2018. </a:t>
            </a:r>
            <a:endParaRPr sz="1200">
              <a:solidFill>
                <a:srgbClr val="333333"/>
              </a:solidFill>
              <a:highlight>
                <a:srgbClr val="FFFFFF"/>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Available: </a:t>
            </a:r>
            <a:r>
              <a:rPr lang="en" sz="1200" u="sng">
                <a:solidFill>
                  <a:schemeClr val="hlink"/>
                </a:solidFill>
                <a:highlight>
                  <a:srgbClr val="FFFFFF"/>
                </a:highlight>
                <a:latin typeface="Times New Roman"/>
                <a:ea typeface="Times New Roman"/>
                <a:cs typeface="Times New Roman"/>
                <a:sym typeface="Times New Roman"/>
                <a:hlinkClick r:id="rId5"/>
              </a:rPr>
              <a:t>https://ieeexplore.ieee.org/abstract/document/8748992/authors#authors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arenR"/>
            </a:pPr>
            <a:r>
              <a:rPr lang="en" sz="1200">
                <a:solidFill>
                  <a:srgbClr val="222222"/>
                </a:solidFill>
                <a:latin typeface="Times New Roman"/>
                <a:ea typeface="Times New Roman"/>
                <a:cs typeface="Times New Roman"/>
                <a:sym typeface="Times New Roman"/>
              </a:rPr>
              <a:t>Ahamed BS, Arya MS and Nancy V AO , “Prediction of Type-2 Diabetes Mellitus Disease Using Machine Learning Classifiers and Techniques”, </a:t>
            </a:r>
            <a:r>
              <a:rPr i="1" lang="en" sz="1200">
                <a:solidFill>
                  <a:srgbClr val="222222"/>
                </a:solidFill>
                <a:latin typeface="Times New Roman"/>
                <a:ea typeface="Times New Roman"/>
                <a:cs typeface="Times New Roman"/>
                <a:sym typeface="Times New Roman"/>
              </a:rPr>
              <a:t>Front. Computer. Sci. 4:835242. doi: 10.3389/fcomp.2022.835242, </a:t>
            </a:r>
            <a:r>
              <a:rPr lang="en" sz="1200">
                <a:solidFill>
                  <a:srgbClr val="222222"/>
                </a:solidFill>
                <a:latin typeface="Times New Roman"/>
                <a:ea typeface="Times New Roman"/>
                <a:cs typeface="Times New Roman"/>
                <a:sym typeface="Times New Roman"/>
              </a:rPr>
              <a:t>2022. Available:</a:t>
            </a:r>
            <a:r>
              <a:rPr lang="en" sz="1200" u="sng">
                <a:solidFill>
                  <a:schemeClr val="accent5"/>
                </a:solidFill>
                <a:latin typeface="Times New Roman"/>
                <a:ea typeface="Times New Roman"/>
                <a:cs typeface="Times New Roman"/>
                <a:sym typeface="Times New Roman"/>
                <a:hlinkClick r:id="rId6">
                  <a:extLst>
                    <a:ext uri="{A12FA001-AC4F-418D-AE19-62706E023703}">
                      <ahyp:hlinkClr val="tx"/>
                    </a:ext>
                  </a:extLst>
                </a:hlinkClick>
              </a:rPr>
              <a:t>https://www.frontiersin.org/articles/10.3389/fcomp.2022.835242/full</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73" name="Google Shape;173;p29"/>
          <p:cNvSpPr txBox="1"/>
          <p:nvPr>
            <p:ph idx="1" type="body"/>
          </p:nvPr>
        </p:nvSpPr>
        <p:spPr>
          <a:xfrm>
            <a:off x="311725" y="1367700"/>
            <a:ext cx="8712600" cy="3642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400">
                <a:solidFill>
                  <a:srgbClr val="333333"/>
                </a:solidFill>
                <a:highlight>
                  <a:srgbClr val="FFFFFF"/>
                </a:highlight>
                <a:latin typeface="Times New Roman"/>
                <a:ea typeface="Times New Roman"/>
                <a:cs typeface="Times New Roman"/>
                <a:sym typeface="Times New Roman"/>
              </a:rPr>
              <a:t>5) Priyanka Sonar, K. JayaMalini; “Diabetes Prediction Using Different Machine Learning Approaches”, </a:t>
            </a:r>
            <a:r>
              <a:rPr i="1" lang="en" sz="1400">
                <a:solidFill>
                  <a:srgbClr val="333333"/>
                </a:solidFill>
                <a:highlight>
                  <a:srgbClr val="FFFFFF"/>
                </a:highlight>
                <a:latin typeface="Times New Roman"/>
                <a:ea typeface="Times New Roman"/>
                <a:cs typeface="Times New Roman"/>
                <a:sym typeface="Times New Roman"/>
              </a:rPr>
              <a:t>3rd International Conference</a:t>
            </a:r>
            <a:r>
              <a:rPr i="1" lang="en" sz="1400">
                <a:solidFill>
                  <a:srgbClr val="333333"/>
                </a:solidFill>
                <a:highlight>
                  <a:srgbClr val="FFFFFF"/>
                </a:highlight>
                <a:latin typeface="Times New Roman"/>
                <a:ea typeface="Times New Roman"/>
                <a:cs typeface="Times New Roman"/>
                <a:sym typeface="Times New Roman"/>
              </a:rPr>
              <a:t> </a:t>
            </a:r>
            <a:r>
              <a:rPr i="1" lang="en" sz="1400">
                <a:solidFill>
                  <a:srgbClr val="333333"/>
                </a:solidFill>
                <a:highlight>
                  <a:srgbClr val="FFFFFF"/>
                </a:highlight>
                <a:latin typeface="Times New Roman"/>
                <a:ea typeface="Times New Roman"/>
                <a:cs typeface="Times New Roman"/>
                <a:sym typeface="Times New Roman"/>
              </a:rPr>
              <a:t>on Computing Methodologies and Communication (ICCMC)</a:t>
            </a:r>
            <a:r>
              <a:rPr lang="en" sz="1400">
                <a:solidFill>
                  <a:srgbClr val="333333"/>
                </a:solidFill>
                <a:highlight>
                  <a:srgbClr val="FFFFFF"/>
                </a:highlight>
                <a:latin typeface="Times New Roman"/>
                <a:ea typeface="Times New Roman"/>
                <a:cs typeface="Times New Roman"/>
                <a:sym typeface="Times New Roman"/>
              </a:rPr>
              <a:t>;  27-29 March 2019.</a:t>
            </a:r>
            <a:endParaRPr sz="14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333333"/>
                </a:solidFill>
                <a:highlight>
                  <a:srgbClr val="FFFFFF"/>
                </a:highlight>
                <a:latin typeface="Times New Roman"/>
                <a:ea typeface="Times New Roman"/>
                <a:cs typeface="Times New Roman"/>
                <a:sym typeface="Times New Roman"/>
              </a:rPr>
              <a:t>Available: </a:t>
            </a:r>
            <a:r>
              <a:rPr lang="en" sz="1400" u="sng">
                <a:solidFill>
                  <a:schemeClr val="hlink"/>
                </a:solidFill>
                <a:highlight>
                  <a:srgbClr val="FFFFFF"/>
                </a:highlight>
                <a:latin typeface="Times New Roman"/>
                <a:ea typeface="Times New Roman"/>
                <a:cs typeface="Times New Roman"/>
                <a:sym typeface="Times New Roman"/>
                <a:hlinkClick r:id="rId3"/>
              </a:rPr>
              <a:t>https://ieeexplore.ieee.org/document/8819841</a:t>
            </a:r>
            <a:endParaRPr sz="1400">
              <a:solidFill>
                <a:srgbClr val="22222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222222"/>
                </a:solidFill>
                <a:latin typeface="Times New Roman"/>
                <a:ea typeface="Times New Roman"/>
                <a:cs typeface="Times New Roman"/>
                <a:sym typeface="Times New Roman"/>
              </a:rPr>
              <a:t>6) Naz, H., Ahuja, S. “Deep learning approach for diabetes prediction using PIMA Indian dataset”, </a:t>
            </a:r>
            <a:r>
              <a:rPr i="1" lang="en" sz="1400">
                <a:solidFill>
                  <a:srgbClr val="222222"/>
                </a:solidFill>
                <a:latin typeface="Times New Roman"/>
                <a:ea typeface="Times New Roman"/>
                <a:cs typeface="Times New Roman"/>
                <a:sym typeface="Times New Roman"/>
              </a:rPr>
              <a:t> J Diabetes Metab Disord 19, 391–403</a:t>
            </a:r>
            <a:r>
              <a:rPr lang="en" sz="1400">
                <a:solidFill>
                  <a:srgbClr val="222222"/>
                </a:solidFill>
                <a:latin typeface="Times New Roman"/>
                <a:ea typeface="Times New Roman"/>
                <a:cs typeface="Times New Roman"/>
                <a:sym typeface="Times New Roman"/>
              </a:rPr>
              <a:t>, 2020. </a:t>
            </a:r>
            <a:endParaRPr sz="1400">
              <a:solidFill>
                <a:srgbClr val="22222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222222"/>
                </a:solidFill>
                <a:latin typeface="Times New Roman"/>
                <a:ea typeface="Times New Roman"/>
                <a:cs typeface="Times New Roman"/>
                <a:sym typeface="Times New Roman"/>
              </a:rPr>
              <a:t>Available: </a:t>
            </a:r>
            <a:r>
              <a:rPr lang="en" sz="1400" u="sng">
                <a:solidFill>
                  <a:schemeClr val="hlink"/>
                </a:solidFill>
                <a:latin typeface="Times New Roman"/>
                <a:ea typeface="Times New Roman"/>
                <a:cs typeface="Times New Roman"/>
                <a:sym typeface="Times New Roman"/>
                <a:hlinkClick r:id="rId4"/>
              </a:rPr>
              <a:t>https://doi.org/10.1007/s40200-020-00520-5 </a:t>
            </a:r>
            <a:endParaRPr sz="1400">
              <a:solidFill>
                <a:srgbClr val="22222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7) Tasin, I., Nabil, T.U., Islam, S., Khan, R., “Diabetes prediction using machine learning and explainable AI techniques”, </a:t>
            </a:r>
            <a:r>
              <a:rPr i="1" lang="en" sz="1400">
                <a:solidFill>
                  <a:srgbClr val="000000"/>
                </a:solidFill>
                <a:highlight>
                  <a:srgbClr val="FFFFFF"/>
                </a:highlight>
                <a:latin typeface="Times New Roman"/>
                <a:ea typeface="Times New Roman"/>
                <a:cs typeface="Times New Roman"/>
                <a:sym typeface="Times New Roman"/>
              </a:rPr>
              <a:t>Healthc. Technol. Lett</a:t>
            </a:r>
            <a:r>
              <a:rPr lang="en" sz="1400">
                <a:solidFill>
                  <a:srgbClr val="000000"/>
                </a:solidFill>
                <a:highlight>
                  <a:srgbClr val="FFFFFF"/>
                </a:highlight>
                <a:latin typeface="Times New Roman"/>
                <a:ea typeface="Times New Roman"/>
                <a:cs typeface="Times New Roman"/>
                <a:sym typeface="Times New Roman"/>
              </a:rPr>
              <a:t>. 10, 1–10 , 2023.</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Available: </a:t>
            </a:r>
            <a:r>
              <a:rPr lang="en" sz="1400" u="sng">
                <a:solidFill>
                  <a:schemeClr val="hlink"/>
                </a:solidFill>
                <a:highlight>
                  <a:srgbClr val="FFFFFF"/>
                </a:highlight>
                <a:latin typeface="Times New Roman"/>
                <a:ea typeface="Times New Roman"/>
                <a:cs typeface="Times New Roman"/>
                <a:sym typeface="Times New Roman"/>
                <a:hlinkClick r:id="rId5"/>
              </a:rPr>
              <a:t>https://ietresearch.onlinelibrary.wiley.com/doi/pdf/10.1049/htl2.12039</a:t>
            </a:r>
            <a:endParaRPr sz="1400">
              <a:solidFill>
                <a:srgbClr val="333333"/>
              </a:solidFill>
              <a:highlight>
                <a:srgbClr val="FCFCFC"/>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79" name="Google Shape;179;p30"/>
          <p:cNvSpPr txBox="1"/>
          <p:nvPr>
            <p:ph idx="1" type="body"/>
          </p:nvPr>
        </p:nvSpPr>
        <p:spPr>
          <a:xfrm>
            <a:off x="311725" y="1305000"/>
            <a:ext cx="8674800" cy="3566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8) Kirti Kangra, Jaswinder Singh, “Comparative analysis of predictive machine learning algorithms for diabetes mellitus “, </a:t>
            </a:r>
            <a:r>
              <a:rPr i="1" lang="en" sz="1400">
                <a:solidFill>
                  <a:srgbClr val="000000"/>
                </a:solidFill>
                <a:highlight>
                  <a:srgbClr val="FFFFFF"/>
                </a:highlight>
                <a:latin typeface="Times New Roman"/>
                <a:ea typeface="Times New Roman"/>
                <a:cs typeface="Times New Roman"/>
                <a:sym typeface="Times New Roman"/>
              </a:rPr>
              <a:t>Bulletin of Electrical Engineering and Informatics ,</a:t>
            </a:r>
            <a:r>
              <a:rPr lang="en" sz="1400">
                <a:solidFill>
                  <a:srgbClr val="000000"/>
                </a:solidFill>
                <a:highlight>
                  <a:srgbClr val="FFFFFF"/>
                </a:highlight>
                <a:latin typeface="Times New Roman"/>
                <a:ea typeface="Times New Roman"/>
                <a:cs typeface="Times New Roman"/>
                <a:sym typeface="Times New Roman"/>
              </a:rPr>
              <a:t>Vol. 12, No. 3, June 2023.</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Available: </a:t>
            </a:r>
            <a:r>
              <a:rPr lang="en" sz="1400" u="sng">
                <a:solidFill>
                  <a:schemeClr val="hlink"/>
                </a:solidFill>
                <a:highlight>
                  <a:srgbClr val="FFFFFF"/>
                </a:highlight>
                <a:latin typeface="Times New Roman"/>
                <a:ea typeface="Times New Roman"/>
                <a:cs typeface="Times New Roman"/>
                <a:sym typeface="Times New Roman"/>
                <a:hlinkClick r:id="rId3"/>
              </a:rPr>
              <a:t>https://www.beei.org/index.php/EEI/article/view/4412</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9) Muhammad Exell Febriana, Fransiskus Xaverius Ferdinana , Gustian Paul Sendani, Kristien Margi Suryanigrum, Rezki Yunanda “Diabetes prediction using supervised machine learning” , </a:t>
            </a:r>
            <a:r>
              <a:rPr i="1" lang="en" sz="1400">
                <a:solidFill>
                  <a:srgbClr val="000000"/>
                </a:solidFill>
                <a:highlight>
                  <a:srgbClr val="FFFFFF"/>
                </a:highlight>
                <a:latin typeface="Times New Roman"/>
                <a:ea typeface="Times New Roman"/>
                <a:cs typeface="Times New Roman"/>
                <a:sym typeface="Times New Roman"/>
              </a:rPr>
              <a:t>7th International Conference on Computer Science and Computational Intelligence</a:t>
            </a:r>
            <a:r>
              <a:rPr lang="en" sz="1400">
                <a:solidFill>
                  <a:srgbClr val="000000"/>
                </a:solidFill>
                <a:highlight>
                  <a:srgbClr val="FFFFFF"/>
                </a:highlight>
                <a:latin typeface="Times New Roman"/>
                <a:ea typeface="Times New Roman"/>
                <a:cs typeface="Times New Roman"/>
                <a:sym typeface="Times New Roman"/>
              </a:rPr>
              <a:t>, 2020.</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Available:</a:t>
            </a:r>
            <a:r>
              <a:rPr lang="en" sz="1400" u="sng">
                <a:solidFill>
                  <a:schemeClr val="hlink"/>
                </a:solidFill>
                <a:highlight>
                  <a:srgbClr val="FFFFFF"/>
                </a:highlight>
                <a:latin typeface="Times New Roman"/>
                <a:ea typeface="Times New Roman"/>
                <a:cs typeface="Times New Roman"/>
                <a:sym typeface="Times New Roman"/>
                <a:hlinkClick r:id="rId4"/>
              </a:rPr>
              <a:t>https://www.sciencedirect.com/science/article/pii/S1877050922021858?ref=pdf_download&amp;fr=RR-2&amp;rr=80520172d87df363</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10) Md Shahin Ali ,  Md Khairul Islam , A. Arjan Das , D. U. S. Duranta , Mst. Farija Haque , and Md Habibur Rahman , “A Novel Approach for Best Parameters Selection and Feature Engineering to Analyze and Detect Diabetes: Machine Learning Insights”, </a:t>
            </a:r>
            <a:r>
              <a:rPr i="1" lang="en" sz="1400">
                <a:solidFill>
                  <a:srgbClr val="000000"/>
                </a:solidFill>
                <a:highlight>
                  <a:srgbClr val="FFFFFF"/>
                </a:highlight>
                <a:latin typeface="Times New Roman"/>
                <a:ea typeface="Times New Roman"/>
                <a:cs typeface="Times New Roman"/>
                <a:sym typeface="Times New Roman"/>
              </a:rPr>
              <a:t>Hindawi BioMed Research International Volume</a:t>
            </a:r>
            <a:r>
              <a:rPr lang="en" sz="1400">
                <a:solidFill>
                  <a:srgbClr val="000000"/>
                </a:solidFill>
                <a:highlight>
                  <a:srgbClr val="FFFFFF"/>
                </a:highlight>
                <a:latin typeface="Times New Roman"/>
                <a:ea typeface="Times New Roman"/>
                <a:cs typeface="Times New Roman"/>
                <a:sym typeface="Times New Roman"/>
              </a:rPr>
              <a:t> , 2023.</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Available: </a:t>
            </a:r>
            <a:r>
              <a:rPr lang="en" sz="1400" u="sng">
                <a:solidFill>
                  <a:schemeClr val="hlink"/>
                </a:solidFill>
                <a:highlight>
                  <a:srgbClr val="FFFFFF"/>
                </a:highlight>
                <a:latin typeface="Times New Roman"/>
                <a:ea typeface="Times New Roman"/>
                <a:cs typeface="Times New Roman"/>
                <a:sym typeface="Times New Roman"/>
                <a:hlinkClick r:id="rId5"/>
              </a:rPr>
              <a:t>https://www.hindawi.com/journals/bmri/2023/8583210/</a:t>
            </a:r>
            <a:endParaRPr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85" name="Google Shape;185;p31"/>
          <p:cNvSpPr txBox="1"/>
          <p:nvPr>
            <p:ph idx="1" type="body"/>
          </p:nvPr>
        </p:nvSpPr>
        <p:spPr>
          <a:xfrm>
            <a:off x="311700" y="1505700"/>
            <a:ext cx="8674800" cy="3566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11) Alain Hennebelle , Huned Materwala, Leila Ismail, “HealthEdge: A Machine Learning-Based Smart Healthcare Framework for Prediction of Type 2 Diabetes in an Integrated IoT, Edge, and Cloud Computing System”, </a:t>
            </a:r>
            <a:r>
              <a:rPr i="1" lang="en" sz="1400">
                <a:solidFill>
                  <a:srgbClr val="000000"/>
                </a:solidFill>
                <a:highlight>
                  <a:srgbClr val="FFFFFF"/>
                </a:highlight>
                <a:latin typeface="Times New Roman"/>
                <a:ea typeface="Times New Roman"/>
                <a:cs typeface="Times New Roman"/>
                <a:sym typeface="Times New Roman"/>
              </a:rPr>
              <a:t>The 14th International Conference on Ambient Systems, Networks and Technologies (ANT)</a:t>
            </a:r>
            <a:r>
              <a:rPr lang="en" sz="1400">
                <a:solidFill>
                  <a:srgbClr val="000000"/>
                </a:solidFill>
                <a:highlight>
                  <a:srgbClr val="FFFFFF"/>
                </a:highlight>
                <a:latin typeface="Times New Roman"/>
                <a:ea typeface="Times New Roman"/>
                <a:cs typeface="Times New Roman"/>
                <a:sym typeface="Times New Roman"/>
              </a:rPr>
              <a:t> , March 15-17, 2023.</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Available: </a:t>
            </a:r>
            <a:r>
              <a:rPr lang="en" sz="1400" u="sng">
                <a:solidFill>
                  <a:schemeClr val="hlink"/>
                </a:solidFill>
                <a:highlight>
                  <a:srgbClr val="FFFFFF"/>
                </a:highlight>
                <a:latin typeface="Times New Roman"/>
                <a:ea typeface="Times New Roman"/>
                <a:cs typeface="Times New Roman"/>
                <a:sym typeface="Times New Roman"/>
                <a:hlinkClick r:id="rId3"/>
              </a:rPr>
              <a:t>https://www.sciencedirect.com/science/article/pii/S1877050923005781?ref=pdf_download&amp;fr=RR-2&amp;rr=805205d9dbb43af7</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333333"/>
                </a:solidFill>
                <a:highlight>
                  <a:srgbClr val="FCFCFC"/>
                </a:highlight>
                <a:latin typeface="Times New Roman"/>
                <a:ea typeface="Times New Roman"/>
                <a:cs typeface="Times New Roman"/>
                <a:sym typeface="Times New Roman"/>
              </a:rPr>
              <a:t>12) </a:t>
            </a:r>
            <a:r>
              <a:rPr lang="en" sz="1400">
                <a:solidFill>
                  <a:srgbClr val="333333"/>
                </a:solidFill>
                <a:highlight>
                  <a:srgbClr val="FCFCFC"/>
                </a:highlight>
                <a:latin typeface="Times New Roman"/>
                <a:ea typeface="Times New Roman"/>
                <a:cs typeface="Times New Roman"/>
                <a:sym typeface="Times New Roman"/>
              </a:rPr>
              <a:t>Chang, V., Bailey, J., Xu, Q.A. </a:t>
            </a:r>
            <a:r>
              <a:rPr i="1" lang="en" sz="1400">
                <a:solidFill>
                  <a:srgbClr val="333333"/>
                </a:solidFill>
                <a:highlight>
                  <a:srgbClr val="FCFCFC"/>
                </a:highlight>
                <a:latin typeface="Times New Roman"/>
                <a:ea typeface="Times New Roman"/>
                <a:cs typeface="Times New Roman"/>
                <a:sym typeface="Times New Roman"/>
              </a:rPr>
              <a:t>et al.</a:t>
            </a:r>
            <a:r>
              <a:rPr lang="en" sz="1400">
                <a:solidFill>
                  <a:srgbClr val="333333"/>
                </a:solidFill>
                <a:highlight>
                  <a:srgbClr val="FCFCFC"/>
                </a:highlight>
                <a:latin typeface="Times New Roman"/>
                <a:ea typeface="Times New Roman"/>
                <a:cs typeface="Times New Roman"/>
                <a:sym typeface="Times New Roman"/>
              </a:rPr>
              <a:t> “Pima Indians diabetes mellitus classification based on machine learning (ML) algorithms”, </a:t>
            </a:r>
            <a:r>
              <a:rPr i="1" lang="en" sz="1400">
                <a:solidFill>
                  <a:srgbClr val="333333"/>
                </a:solidFill>
                <a:highlight>
                  <a:srgbClr val="FCFCFC"/>
                </a:highlight>
                <a:latin typeface="Times New Roman"/>
                <a:ea typeface="Times New Roman"/>
                <a:cs typeface="Times New Roman"/>
                <a:sym typeface="Times New Roman"/>
              </a:rPr>
              <a:t>Neural Comput &amp; Applic 35</a:t>
            </a:r>
            <a:r>
              <a:rPr lang="en" sz="1400">
                <a:solidFill>
                  <a:srgbClr val="333333"/>
                </a:solidFill>
                <a:highlight>
                  <a:srgbClr val="FCFCFC"/>
                </a:highlight>
                <a:latin typeface="Times New Roman"/>
                <a:ea typeface="Times New Roman"/>
                <a:cs typeface="Times New Roman"/>
                <a:sym typeface="Times New Roman"/>
              </a:rPr>
              <a:t>, 16157–16173 (2023).</a:t>
            </a:r>
            <a:endParaRPr sz="1400">
              <a:solidFill>
                <a:srgbClr val="333333"/>
              </a:solidFill>
              <a:highlight>
                <a:srgbClr val="FCFCFC"/>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333333"/>
                </a:solidFill>
                <a:highlight>
                  <a:srgbClr val="FCFCFC"/>
                </a:highlight>
                <a:latin typeface="Times New Roman"/>
                <a:ea typeface="Times New Roman"/>
                <a:cs typeface="Times New Roman"/>
                <a:sym typeface="Times New Roman"/>
              </a:rPr>
              <a:t>Available: </a:t>
            </a:r>
            <a:r>
              <a:rPr lang="en" sz="1400" u="sng">
                <a:solidFill>
                  <a:schemeClr val="accent5"/>
                </a:solidFill>
                <a:highlight>
                  <a:srgbClr val="FCFCFC"/>
                </a:highlight>
                <a:latin typeface="Times New Roman"/>
                <a:ea typeface="Times New Roman"/>
                <a:cs typeface="Times New Roman"/>
                <a:sym typeface="Times New Roman"/>
                <a:hlinkClick r:id="rId4">
                  <a:extLst>
                    <a:ext uri="{A12FA001-AC4F-418D-AE19-62706E023703}">
                      <ahyp:hlinkClr val="tx"/>
                    </a:ext>
                  </a:extLst>
                </a:hlinkClick>
              </a:rPr>
              <a:t>https://link.springer.com/article/10.1007/s00521-022-07049-z</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  PIMA Dataset </a:t>
            </a:r>
            <a:r>
              <a:rPr lang="en" sz="1400" u="sng">
                <a:solidFill>
                  <a:schemeClr val="hlink"/>
                </a:solidFill>
                <a:highlight>
                  <a:srgbClr val="FFFFFF"/>
                </a:highlight>
                <a:latin typeface="Times New Roman"/>
                <a:ea typeface="Times New Roman"/>
                <a:cs typeface="Times New Roman"/>
                <a:sym typeface="Times New Roman"/>
                <a:hlinkClick r:id="rId5"/>
              </a:rPr>
              <a:t>https://www.kaggle.com/datasets/uciml/pima-indians-diabetes-database</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II) Sylhet Dataset </a:t>
            </a:r>
            <a:r>
              <a:rPr lang="en" sz="1400" u="sng">
                <a:solidFill>
                  <a:schemeClr val="hlink"/>
                </a:solidFill>
                <a:highlight>
                  <a:srgbClr val="FFFFFF"/>
                </a:highlight>
                <a:latin typeface="Times New Roman"/>
                <a:ea typeface="Times New Roman"/>
                <a:cs typeface="Times New Roman"/>
                <a:sym typeface="Times New Roman"/>
                <a:hlinkClick r:id="rId6"/>
              </a:rPr>
              <a:t>https://www.kaggle.com/datasets/andrewmvd/early-diabetes-classification</a:t>
            </a:r>
            <a:endParaRPr sz="1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1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Lacuna in the existing systems</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Methodology employed</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Hardware, Software, tools and the constraints</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Block Diagram</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Modular Diagram</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Next Work Plan</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15"/>
          <p:cNvSpPr txBox="1"/>
          <p:nvPr>
            <p:ph idx="4294967295" type="body"/>
          </p:nvPr>
        </p:nvSpPr>
        <p:spPr>
          <a:xfrm>
            <a:off x="170725" y="1303950"/>
            <a:ext cx="8802600" cy="3765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Diabetes Mellitus, a chronic metabolic disorder, is a global health concern affecting millions of individuals worldwide. In India, diabetes has reached alarming proportions, affecting an estimated 77 million people, as reported by the International Diabetes Federation. </a:t>
            </a:r>
            <a:r>
              <a:rPr lang="en" sz="1400">
                <a:solidFill>
                  <a:srgbClr val="1F1F1F"/>
                </a:solidFill>
                <a:highlight>
                  <a:srgbClr val="FFFFFF"/>
                </a:highlight>
                <a:latin typeface="Times New Roman"/>
                <a:ea typeface="Times New Roman"/>
                <a:cs typeface="Times New Roman"/>
                <a:sym typeface="Times New Roman"/>
              </a:rPr>
              <a:t>Both the number of cases and the prevalence of diabetes have been steadily increasing over the past few decades. Thus making </a:t>
            </a:r>
            <a:r>
              <a:rPr lang="en" sz="1400">
                <a:solidFill>
                  <a:srgbClr val="000000"/>
                </a:solidFill>
                <a:latin typeface="Times New Roman"/>
                <a:ea typeface="Times New Roman"/>
                <a:cs typeface="Times New Roman"/>
                <a:sym typeface="Times New Roman"/>
              </a:rPr>
              <a:t>Early detection, prediction and post-diagnosis care and management of diabetes a very crucial task. Approach: </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Prediction </a:t>
            </a:r>
            <a:r>
              <a:rPr lang="en" sz="1400">
                <a:solidFill>
                  <a:srgbClr val="000000"/>
                </a:solidFill>
                <a:latin typeface="Times New Roman"/>
                <a:ea typeface="Times New Roman"/>
                <a:cs typeface="Times New Roman"/>
                <a:sym typeface="Times New Roman"/>
              </a:rPr>
              <a:t>into categories like Diabetic, Non Diabetic, Pre Diabetic using clinical Datasets.</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Probabilistic Range</a:t>
            </a:r>
            <a:r>
              <a:rPr lang="en" sz="1400">
                <a:solidFill>
                  <a:srgbClr val="000000"/>
                </a:solidFill>
                <a:latin typeface="Times New Roman"/>
                <a:ea typeface="Times New Roman"/>
                <a:cs typeface="Times New Roman"/>
                <a:sym typeface="Times New Roman"/>
              </a:rPr>
              <a:t> of Risk/Health.</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Type1, Type2</a:t>
            </a:r>
            <a:r>
              <a:rPr lang="en" sz="1400">
                <a:solidFill>
                  <a:srgbClr val="000000"/>
                </a:solidFill>
                <a:latin typeface="Times New Roman"/>
                <a:ea typeface="Times New Roman"/>
                <a:cs typeface="Times New Roman"/>
                <a:sym typeface="Times New Roman"/>
              </a:rPr>
              <a:t> Identification using the Pathological Report Datasets.</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AutoNum type="arabicPeriod"/>
            </a:pPr>
            <a:r>
              <a:rPr b="1" lang="en" sz="1400">
                <a:solidFill>
                  <a:srgbClr val="000000"/>
                </a:solidFill>
                <a:latin typeface="Times New Roman"/>
                <a:ea typeface="Times New Roman"/>
                <a:cs typeface="Times New Roman"/>
                <a:sym typeface="Times New Roman"/>
              </a:rPr>
              <a:t>Detection </a:t>
            </a:r>
            <a:r>
              <a:rPr lang="en" sz="1400">
                <a:solidFill>
                  <a:srgbClr val="000000"/>
                </a:solidFill>
                <a:latin typeface="Times New Roman"/>
                <a:ea typeface="Times New Roman"/>
                <a:cs typeface="Times New Roman"/>
                <a:sym typeface="Times New Roman"/>
              </a:rPr>
              <a:t>using </a:t>
            </a:r>
            <a:r>
              <a:rPr b="1" i="1" lang="en" sz="1400">
                <a:solidFill>
                  <a:srgbClr val="000000"/>
                </a:solidFill>
                <a:latin typeface="Times New Roman"/>
                <a:ea typeface="Times New Roman"/>
                <a:cs typeface="Times New Roman"/>
                <a:sym typeface="Times New Roman"/>
              </a:rPr>
              <a:t>Retinopathy </a:t>
            </a:r>
            <a:r>
              <a:rPr lang="en" sz="1400">
                <a:solidFill>
                  <a:srgbClr val="000000"/>
                </a:solidFill>
                <a:latin typeface="Times New Roman"/>
                <a:ea typeface="Times New Roman"/>
                <a:cs typeface="Times New Roman"/>
                <a:sym typeface="Times New Roman"/>
              </a:rPr>
              <a:t>dataset</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85" name="Google Shape;85;p16"/>
          <p:cNvSpPr txBox="1"/>
          <p:nvPr/>
        </p:nvSpPr>
        <p:spPr>
          <a:xfrm>
            <a:off x="229825" y="1348475"/>
            <a:ext cx="8684400" cy="3795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
                <a:latin typeface="Times New Roman"/>
                <a:ea typeface="Times New Roman"/>
                <a:cs typeface="Times New Roman"/>
                <a:sym typeface="Times New Roman"/>
              </a:rPr>
              <a:t>Lack of Comparative Analysis</a:t>
            </a:r>
            <a:r>
              <a:rPr lang="en">
                <a:latin typeface="Times New Roman"/>
                <a:ea typeface="Times New Roman"/>
                <a:cs typeface="Times New Roman"/>
                <a:sym typeface="Times New Roman"/>
              </a:rPr>
              <a:t>: Another notable gap lies in the absence of comprehensive comparative analyses. Many projects focus on a single algorithm or dataset, making it challenging to discern which approach is the most effective for diabetes prediction.</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b="1" lang="en">
                <a:latin typeface="Times New Roman"/>
                <a:ea typeface="Times New Roman"/>
                <a:cs typeface="Times New Roman"/>
                <a:sym typeface="Times New Roman"/>
              </a:rPr>
              <a:t>Algorithm Selection:</a:t>
            </a:r>
            <a:r>
              <a:rPr lang="en">
                <a:latin typeface="Times New Roman"/>
                <a:ea typeface="Times New Roman"/>
                <a:cs typeface="Times New Roman"/>
                <a:sym typeface="Times New Roman"/>
              </a:rPr>
              <a:t> The choice of prediction algorithm significantly impacts the model's performance. Each algorithm has its strengths and weaknesses, and selecting the most suitable one is pivotal.</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b="1" lang="en">
                <a:latin typeface="Times New Roman"/>
                <a:ea typeface="Times New Roman"/>
                <a:cs typeface="Times New Roman"/>
                <a:sym typeface="Times New Roman"/>
              </a:rPr>
              <a:t>Data Variability:</a:t>
            </a:r>
            <a:r>
              <a:rPr lang="en">
                <a:latin typeface="Times New Roman"/>
                <a:ea typeface="Times New Roman"/>
                <a:cs typeface="Times New Roman"/>
                <a:sym typeface="Times New Roman"/>
              </a:rPr>
              <a:t> Diabetes data can exhibit considerable variability. Different datasets may contain unique features and data structures, necessitating adaptable models. Thus to overcome this, two distinct datasets have been used to assess the algorithms' robustness. By training and testing on multiple data sources, we gain insights into each algorithm's adaptability and performance.</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b="1" lang="en">
                <a:latin typeface="Times New Roman"/>
                <a:ea typeface="Times New Roman"/>
                <a:cs typeface="Times New Roman"/>
                <a:sym typeface="Times New Roman"/>
              </a:rPr>
              <a:t>Performance Metrics:</a:t>
            </a:r>
            <a:r>
              <a:rPr lang="en">
                <a:latin typeface="Times New Roman"/>
                <a:ea typeface="Times New Roman"/>
                <a:cs typeface="Times New Roman"/>
                <a:sym typeface="Times New Roman"/>
              </a:rPr>
              <a:t> Our evaluation isn't solely based on accuracy. We employ a comprehensive set of performance metrics, including F1 score, precision, recall, and ROC AUC, to provide a nuanced understanding of each algorithm's strengths and weaknesses.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91" name="Google Shape;91;p17"/>
          <p:cNvSpPr txBox="1"/>
          <p:nvPr>
            <p:ph idx="1" type="body"/>
          </p:nvPr>
        </p:nvSpPr>
        <p:spPr>
          <a:xfrm>
            <a:off x="252850" y="1409850"/>
            <a:ext cx="8520600" cy="321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 sz="1400">
                <a:solidFill>
                  <a:srgbClr val="000000"/>
                </a:solidFill>
                <a:latin typeface="Times New Roman"/>
                <a:ea typeface="Times New Roman"/>
                <a:cs typeface="Times New Roman"/>
                <a:sym typeface="Times New Roman"/>
              </a:rPr>
              <a:t>Aim:</a:t>
            </a:r>
            <a:endParaRPr b="1"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Diabetes risk prediction and management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Overcome disadvantages of traditional physical assessments Long queues, limited appointment availability, high costs, and potential geographic barriers hinder timely access to healthcare professionals.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virtual diabetes risk assessment and personalized insights.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81550" y="153050"/>
            <a:ext cx="8750700" cy="18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a:p>
            <a:pPr indent="0" lvl="0" marL="0" rtl="0" algn="l">
              <a:lnSpc>
                <a:spcPct val="100000"/>
              </a:lnSpc>
              <a:spcBef>
                <a:spcPts val="0"/>
              </a:spcBef>
              <a:spcAft>
                <a:spcPts val="0"/>
              </a:spcAft>
              <a:buSzPts val="2800"/>
              <a:buNone/>
            </a:pPr>
            <a:r>
              <a:rPr lang="en" sz="1200"/>
              <a:t>More about the papers: https://docs.google.com/document/d/1V_sNOxi2rrL0eslsDPn7G7NPzdhpEwd7tO0Hg6CI5Sg/edit?usp=sharing</a:t>
            </a:r>
            <a:endParaRPr sz="1200"/>
          </a:p>
        </p:txBody>
      </p:sp>
      <p:sp>
        <p:nvSpPr>
          <p:cNvPr id="97" name="Google Shape;97;p18"/>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98" name="Google Shape;98;p18"/>
          <p:cNvGraphicFramePr/>
          <p:nvPr/>
        </p:nvGraphicFramePr>
        <p:xfrm>
          <a:off x="81540" y="1416143"/>
          <a:ext cx="3000000" cy="3000000"/>
        </p:xfrm>
        <a:graphic>
          <a:graphicData uri="http://schemas.openxmlformats.org/drawingml/2006/table">
            <a:tbl>
              <a:tblPr>
                <a:noFill/>
                <a:tableStyleId>{813CFC36-2665-4F46-B590-9892796589FD}</a:tableStyleId>
              </a:tblPr>
              <a:tblGrid>
                <a:gridCol w="747500"/>
                <a:gridCol w="1497300"/>
                <a:gridCol w="1015450"/>
                <a:gridCol w="2008750"/>
                <a:gridCol w="1218275"/>
                <a:gridCol w="2493625"/>
              </a:tblGrid>
              <a:tr h="40875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Sr. no.</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Title</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Date</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Author</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Conference</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Summary</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50125">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1</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Diabetes Prediction using ML Algorithms[1]</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March 2021</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Sivaranjani S, Ananya S, Aravinth J</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ICACCS</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The study uses SVM &amp; RF to predict diabetes with an 83% accuracy. It employs feature selection and PCA.</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50125">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2</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Prediction of Diabetes Using ML Algorithms[3]</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September 2018</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M.A. Sarwar, N. Kamal, W. Hamid</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ICAC</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Multiclass Decision Forest Algorithm provides 99.1% accuracy. Multiple ML algorithms are compared.</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1618350">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3</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Diabetes Prediction using Supervised Machine Learning</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2020</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Muhammad Exell Febriana, et al.</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7th International Conference on Computer Science and Computational Intelligence</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Comparison between KNN and Naive Bayes algorithms for diabetes prediction.</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bl>
          </a:graphicData>
        </a:graphic>
      </p:graphicFrame>
      <p:cxnSp>
        <p:nvCxnSpPr>
          <p:cNvPr id="99" name="Google Shape;99;p18"/>
          <p:cNvCxnSpPr/>
          <p:nvPr/>
        </p:nvCxnSpPr>
        <p:spPr>
          <a:xfrm>
            <a:off x="76200" y="1816100"/>
            <a:ext cx="814500" cy="156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8"/>
          <p:cNvCxnSpPr/>
          <p:nvPr/>
        </p:nvCxnSpPr>
        <p:spPr>
          <a:xfrm flipH="1" rot="10800000">
            <a:off x="840525" y="1806400"/>
            <a:ext cx="8242200" cy="252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8"/>
          <p:cNvCxnSpPr/>
          <p:nvPr/>
        </p:nvCxnSpPr>
        <p:spPr>
          <a:xfrm flipH="1">
            <a:off x="80850" y="2741063"/>
            <a:ext cx="8982300" cy="252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8"/>
          <p:cNvCxnSpPr/>
          <p:nvPr/>
        </p:nvCxnSpPr>
        <p:spPr>
          <a:xfrm>
            <a:off x="100350" y="3675725"/>
            <a:ext cx="8982300" cy="2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891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108" name="Google Shape;108;p19"/>
          <p:cNvGraphicFramePr/>
          <p:nvPr/>
        </p:nvGraphicFramePr>
        <p:xfrm>
          <a:off x="165325" y="1337925"/>
          <a:ext cx="3000000" cy="3000000"/>
        </p:xfrm>
        <a:graphic>
          <a:graphicData uri="http://schemas.openxmlformats.org/drawingml/2006/table">
            <a:tbl>
              <a:tblPr>
                <a:noFill/>
                <a:tableStyleId>{813CFC36-2665-4F46-B590-9892796589FD}</a:tableStyleId>
              </a:tblPr>
              <a:tblGrid>
                <a:gridCol w="421050"/>
                <a:gridCol w="1450875"/>
                <a:gridCol w="559925"/>
                <a:gridCol w="1207525"/>
                <a:gridCol w="1476825"/>
                <a:gridCol w="3697125"/>
              </a:tblGrid>
              <a:tr h="1294925">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4</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HealthEdge: A Machine Learning-Based Smart Healthcare Framework for Prediction of Type 2 Diabetes</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2023</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Alain Hennebelle, Huned Materwala, Leila Ismail</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14th International Conference on Ambient Systems, Networks and Technologies (ANT)</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Random Forest and Logistic Regression are used for diabetes prediction. Hyperparameter tuning, feature selection, and data balancing are discussed.</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r h="2275300">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5</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Deep Learning Ensemble Approach for Diabetic Retinopathy Detection</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2019</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Sehrish Qummar, Fiaz Gul Khan, Sajid Shah, Ahmad Khan, Shahaboddin Shamshirband, Zia Ur Rehman, Iftikhar Ahmed Khan, Waqas Jadoon</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IEEE Xplore</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000">
                          <a:highlight>
                            <a:schemeClr val="lt1"/>
                          </a:highlight>
                          <a:latin typeface="Times New Roman"/>
                          <a:ea typeface="Times New Roman"/>
                          <a:cs typeface="Times New Roman"/>
                          <a:sym typeface="Times New Roman"/>
                        </a:rPr>
                        <a:t>Ensemble of five deep Convolutional Neural Network (CNN) models is used for Diabetic Retinopathy detection. Dataset preprocessing and performance measures are discussed.</a:t>
                      </a:r>
                      <a:endParaRPr sz="10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Methodology Employed</a:t>
            </a:r>
            <a:endParaRPr>
              <a:latin typeface="Times New Roman"/>
              <a:ea typeface="Times New Roman"/>
              <a:cs typeface="Times New Roman"/>
              <a:sym typeface="Times New Roman"/>
            </a:endParaRPr>
          </a:p>
        </p:txBody>
      </p:sp>
      <p:sp>
        <p:nvSpPr>
          <p:cNvPr id="114" name="Google Shape;114;p20"/>
          <p:cNvSpPr txBox="1"/>
          <p:nvPr/>
        </p:nvSpPr>
        <p:spPr>
          <a:xfrm>
            <a:off x="239700" y="1348825"/>
            <a:ext cx="7628400" cy="28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Choosing best models w.r.t. to each dataset for them to be a part of </a:t>
            </a:r>
            <a:r>
              <a:rPr b="1" lang="en">
                <a:latin typeface="Times New Roman"/>
                <a:ea typeface="Times New Roman"/>
                <a:cs typeface="Times New Roman"/>
                <a:sym typeface="Times New Roman"/>
              </a:rPr>
              <a:t>ensemble learning</a:t>
            </a:r>
            <a:r>
              <a:rPr lang="en">
                <a:latin typeface="Times New Roman"/>
                <a:ea typeface="Times New Roman"/>
                <a:cs typeface="Times New Roman"/>
                <a:sym typeface="Times New Roman"/>
              </a:rPr>
              <a:t> by Comparison: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Calculating the Evaluation Measures for following Algorithms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SVM</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XGBoost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Adaboost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Using the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PIMA Dataset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other dataset.</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and constraint</a:t>
            </a:r>
            <a:endParaRPr/>
          </a:p>
        </p:txBody>
      </p:sp>
      <p:sp>
        <p:nvSpPr>
          <p:cNvPr id="120" name="Google Shape;120;p21"/>
          <p:cNvSpPr txBox="1"/>
          <p:nvPr/>
        </p:nvSpPr>
        <p:spPr>
          <a:xfrm>
            <a:off x="637550" y="1560500"/>
            <a:ext cx="8147100" cy="28014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1200"/>
              </a:spcBef>
              <a:spcAft>
                <a:spcPts val="0"/>
              </a:spcAft>
              <a:buSzPts val="1400"/>
              <a:buChar char="❖"/>
            </a:pPr>
            <a:r>
              <a:rPr b="1" lang="en">
                <a:latin typeface="Times New Roman"/>
                <a:ea typeface="Times New Roman"/>
                <a:cs typeface="Times New Roman"/>
                <a:sym typeface="Times New Roman"/>
              </a:rPr>
              <a:t>Languages</a:t>
            </a:r>
            <a:r>
              <a:rPr lang="en">
                <a:latin typeface="Times New Roman"/>
                <a:ea typeface="Times New Roman"/>
                <a:cs typeface="Times New Roman"/>
                <a:sym typeface="Times New Roman"/>
              </a:rPr>
              <a:t>: Python for the ML model</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Char char="❖"/>
            </a:pPr>
            <a:r>
              <a:rPr b="1" lang="en">
                <a:latin typeface="Times New Roman"/>
                <a:ea typeface="Times New Roman"/>
                <a:cs typeface="Times New Roman"/>
                <a:sym typeface="Times New Roman"/>
              </a:rPr>
              <a:t>IDE</a:t>
            </a:r>
            <a:r>
              <a:rPr lang="en">
                <a:latin typeface="Times New Roman"/>
                <a:ea typeface="Times New Roman"/>
                <a:cs typeface="Times New Roman"/>
                <a:sym typeface="Times New Roman"/>
              </a:rPr>
              <a:t>: Jupyter Notebook/ Google Colab, Visual Studio Code</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Char char="❖"/>
            </a:pPr>
            <a:r>
              <a:rPr b="1" lang="en">
                <a:latin typeface="Times New Roman"/>
                <a:ea typeface="Times New Roman"/>
                <a:cs typeface="Times New Roman"/>
                <a:sym typeface="Times New Roman"/>
              </a:rPr>
              <a:t>Python Stack</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rPr lang="en">
                <a:latin typeface="Times New Roman"/>
                <a:ea typeface="Times New Roman"/>
                <a:cs typeface="Times New Roman"/>
                <a:sym typeface="Times New Roman"/>
              </a:rPr>
              <a:t>Scikit Learn, Numpy, Matplotlib, Pandas, Keras, Kivy, LIME, SHAP, TensorFlow</a:t>
            </a:r>
            <a:endParaRPr>
              <a:latin typeface="Times New Roman"/>
              <a:ea typeface="Times New Roman"/>
              <a:cs typeface="Times New Roman"/>
              <a:sym typeface="Times New Roman"/>
            </a:endParaRPr>
          </a:p>
          <a:p>
            <a:pPr indent="-317500" lvl="0" marL="457200" rtl="0" algn="just">
              <a:lnSpc>
                <a:spcPct val="150000"/>
              </a:lnSpc>
              <a:spcBef>
                <a:spcPts val="1200"/>
              </a:spcBef>
              <a:spcAft>
                <a:spcPts val="0"/>
              </a:spcAft>
              <a:buSzPts val="1400"/>
              <a:buChar char="❖"/>
            </a:pPr>
            <a:r>
              <a:rPr b="1" lang="en">
                <a:latin typeface="Times New Roman"/>
                <a:ea typeface="Times New Roman"/>
                <a:cs typeface="Times New Roman"/>
                <a:sym typeface="Times New Roman"/>
              </a:rPr>
              <a:t>To build Android Application</a:t>
            </a:r>
            <a:r>
              <a:rPr lang="en">
                <a:latin typeface="Times New Roman"/>
                <a:ea typeface="Times New Roman"/>
                <a:cs typeface="Times New Roman"/>
                <a:sym typeface="Times New Roman"/>
              </a:rPr>
              <a:t>: Java/ Kivy</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b="1" lang="en">
                <a:latin typeface="Times New Roman"/>
                <a:ea typeface="Times New Roman"/>
                <a:cs typeface="Times New Roman"/>
                <a:sym typeface="Times New Roman"/>
              </a:rPr>
              <a:t>To build The Web Application:</a:t>
            </a:r>
            <a:r>
              <a:rPr lang="en">
                <a:latin typeface="Times New Roman"/>
                <a:ea typeface="Times New Roman"/>
                <a:cs typeface="Times New Roman"/>
                <a:sym typeface="Times New Roman"/>
              </a:rPr>
              <a:t> Streamlit</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