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oboto"/>
      <p:regular r:id="rId41"/>
      <p:bold r:id="rId42"/>
      <p:italic r:id="rId43"/>
      <p:boldItalic r:id="rId44"/>
    </p:embeddedFont>
    <p:embeddedFont>
      <p:font typeface="Merriweather"/>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98A94C-F16A-40D0-88EA-378CC683C207}">
  <a:tblStyle styleId="{D398A94C-F16A-40D0-88EA-378CC683C20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6.xml"/><Relationship Id="rId44" Type="http://schemas.openxmlformats.org/officeDocument/2006/relationships/font" Target="fonts/Roboto-boldItalic.fntdata"/><Relationship Id="rId21" Type="http://schemas.openxmlformats.org/officeDocument/2006/relationships/slide" Target="slides/slide15.xml"/><Relationship Id="rId43" Type="http://schemas.openxmlformats.org/officeDocument/2006/relationships/font" Target="fonts/Roboto-italic.fntdata"/><Relationship Id="rId24" Type="http://schemas.openxmlformats.org/officeDocument/2006/relationships/slide" Target="slides/slide18.xml"/><Relationship Id="rId46" Type="http://schemas.openxmlformats.org/officeDocument/2006/relationships/font" Target="fonts/Merriweather-bold.fntdata"/><Relationship Id="rId23" Type="http://schemas.openxmlformats.org/officeDocument/2006/relationships/slide" Target="slides/slide17.xml"/><Relationship Id="rId45" Type="http://schemas.openxmlformats.org/officeDocument/2006/relationships/font" Target="fonts/Merriweath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Merriweather-boldItalic.fntdata"/><Relationship Id="rId25" Type="http://schemas.openxmlformats.org/officeDocument/2006/relationships/slide" Target="slides/slide19.xml"/><Relationship Id="rId47" Type="http://schemas.openxmlformats.org/officeDocument/2006/relationships/font" Target="fonts/Merriweather-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f1028cc40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f1028cc40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f1028cc40f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f1028cc40f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89e142c96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89e142c96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f8a49d6d5ef822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f8a49d6d5ef822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0bac27c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0bac27c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b32e004d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6b32e004d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b32e004dd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6b32e004d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b32e004dd_1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26b32e004dd_1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c0bac27c6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c0bac27c6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b23430b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6b23430b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c119d181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c119d181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b32e004d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b32e004d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b32e004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6b32e004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c0bac27c6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c0bac27c6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cb584929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cb584929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cb5849294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cb5849294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cb5849294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cb5849294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cb79e7254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cb79e7254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43d1899862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243d1899862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f0f883176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1f0f883176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b5849294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b5849294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43d9da074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43d9da074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3"/>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8" name="Google Shape;18;p3"/>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4"/>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3" name="Google Shape;2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4" name="Shape 24"/>
        <p:cNvGrpSpPr/>
        <p:nvPr/>
      </p:nvGrpSpPr>
      <p:grpSpPr>
        <a:xfrm>
          <a:off x="0" y="0"/>
          <a:ext cx="0" cy="0"/>
          <a:chOff x="0" y="0"/>
          <a:chExt cx="0" cy="0"/>
        </a:xfrm>
      </p:grpSpPr>
      <p:sp>
        <p:nvSpPr>
          <p:cNvPr id="25" name="Google Shape;25;p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6" name="Google Shape;26;p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7" name="Google Shape;27;p5"/>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8" name="Google Shape;2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32" name="Google Shape;32;p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3" name="Google Shape;33;p6"/>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4" name="Google Shape;34;p6"/>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5" name="Google Shape;3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9"/>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0"/>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1600"/>
              </a:spcBef>
              <a:spcAft>
                <a:spcPts val="160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link.springer.com/chapter/10.1007/978-981-19-0604-6_19#auth-Neha-Tuniya" TargetMode="External"/><Relationship Id="rId4" Type="http://schemas.openxmlformats.org/officeDocument/2006/relationships/hyperlink" Target="https://link.springer.com/chapter/10.1007/978-981-19-0604-6_19#auth-Mahesh-Parihar" TargetMode="External"/><Relationship Id="rId9" Type="http://schemas.openxmlformats.org/officeDocument/2006/relationships/hyperlink" Target="https://www.ncbi.nlm.nih.gov/pmc/articles/PMC9386205/#" TargetMode="External"/><Relationship Id="rId5" Type="http://schemas.openxmlformats.org/officeDocument/2006/relationships/hyperlink" Target="https://link.springer.com/chapter/10.1007/978-981-19-0604-6_19#auth-Shital-Patil" TargetMode="External"/><Relationship Id="rId6" Type="http://schemas.openxmlformats.org/officeDocument/2006/relationships/hyperlink" Target="https://link.springer.com/chapter/10.1007/978-981-19-0604-6_19#auth-Komal-Lawand" TargetMode="External"/><Relationship Id="rId7" Type="http://schemas.openxmlformats.org/officeDocument/2006/relationships/hyperlink" Target="https://link.springer.com/chapter/10.1007/978-981-19-0604-6_19#auth-Hemalata-Nawale" TargetMode="External"/><Relationship Id="rId8" Type="http://schemas.openxmlformats.org/officeDocument/2006/relationships/hyperlink" Target="https://link.springer.com/bookseries/15179"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jpg"/><Relationship Id="rId4" Type="http://schemas.openxmlformats.org/officeDocument/2006/relationships/image" Target="../media/image1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1" Type="http://schemas.openxmlformats.org/officeDocument/2006/relationships/hyperlink" Target="https://ieeexplore.ieee.org/author/38238492500" TargetMode="External"/><Relationship Id="rId10" Type="http://schemas.openxmlformats.org/officeDocument/2006/relationships/hyperlink" Target="https://ieeexplore.ieee.org/author/37086397374" TargetMode="External"/><Relationship Id="rId13" Type="http://schemas.openxmlformats.org/officeDocument/2006/relationships/hyperlink" Target="https://ieeexplore.ieee.org/document/8379597" TargetMode="External"/><Relationship Id="rId12" Type="http://schemas.openxmlformats.org/officeDocument/2006/relationships/hyperlink" Target="https://ieeexplore.ieee.org/xpl/conhome/8369618/proceeding" TargetMode="External"/><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ieeexplore.ieee.org/author/37085706591" TargetMode="External"/><Relationship Id="rId4" Type="http://schemas.openxmlformats.org/officeDocument/2006/relationships/hyperlink" Target="https://ieeexplore.ieee.org/author/37086061803" TargetMode="External"/><Relationship Id="rId9" Type="http://schemas.openxmlformats.org/officeDocument/2006/relationships/hyperlink" Target="https://ieeexplore.ieee.org/document/9019919" TargetMode="External"/><Relationship Id="rId15" Type="http://schemas.openxmlformats.org/officeDocument/2006/relationships/hyperlink" Target="https://pubmed.ncbi.nlm.nih.gov/?term=Saadeh%20W%5BAuthor%5D" TargetMode="External"/><Relationship Id="rId14" Type="http://schemas.openxmlformats.org/officeDocument/2006/relationships/hyperlink" Target="https://pubmed.ncbi.nlm.nih.gov/?term=Hina%20A%5BAuthor%5D" TargetMode="External"/><Relationship Id="rId16" Type="http://schemas.openxmlformats.org/officeDocument/2006/relationships/hyperlink" Target="https://www.ncbi.nlm.nih.gov/pmc/articles/PMC9268854/" TargetMode="External"/><Relationship Id="rId5" Type="http://schemas.openxmlformats.org/officeDocument/2006/relationships/hyperlink" Target="https://ieeexplore.ieee.org/author/37088225883" TargetMode="External"/><Relationship Id="rId6" Type="http://schemas.openxmlformats.org/officeDocument/2006/relationships/hyperlink" Target="https://ieeexplore.ieee.org/author/37088224715" TargetMode="External"/><Relationship Id="rId7" Type="http://schemas.openxmlformats.org/officeDocument/2006/relationships/hyperlink" Target="https://ieeexplore.ieee.org/author/37088226092" TargetMode="External"/><Relationship Id="rId8" Type="http://schemas.openxmlformats.org/officeDocument/2006/relationships/hyperlink" Target="https://ieeexplore.ieee.org/xpl/conhome/8989928/proceeding" TargetMode="External"/></Relationships>
</file>

<file path=ppt/slides/_rels/slide34.xml.rels><?xml version="1.0" encoding="UTF-8" standalone="yes"?><Relationships xmlns="http://schemas.openxmlformats.org/package/2006/relationships"><Relationship Id="rId11" Type="http://schemas.openxmlformats.org/officeDocument/2006/relationships/hyperlink" Target="https://link.springer.com/chapter/10.1007/978-981-19-0604-6_19#auth-Mahesh-Parihar" TargetMode="External"/><Relationship Id="rId10" Type="http://schemas.openxmlformats.org/officeDocument/2006/relationships/hyperlink" Target="https://link.springer.com/chapter/10.1007/978-981-19-0604-6_19#auth-Neha-Tuniya" TargetMode="External"/><Relationship Id="rId13" Type="http://schemas.openxmlformats.org/officeDocument/2006/relationships/hyperlink" Target="https://link.springer.com/chapter/10.1007/978-981-19-0604-6_19#auth-Komal-Lawand" TargetMode="External"/><Relationship Id="rId12" Type="http://schemas.openxmlformats.org/officeDocument/2006/relationships/hyperlink" Target="https://link.springer.com/chapter/10.1007/978-981-19-0604-6_19#auth-Shital-Patil" TargetMode="External"/><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pubmed.ncbi.nlm.nih.gov/?term=Javid%20B%5BAuthor%5D" TargetMode="External"/><Relationship Id="rId4" Type="http://schemas.openxmlformats.org/officeDocument/2006/relationships/hyperlink" Target="https://pubmed.ncbi.nlm.nih.gov/?term=Fotouhi-Ghazvini%20F%5BAuthor%5D" TargetMode="External"/><Relationship Id="rId9" Type="http://schemas.openxmlformats.org/officeDocument/2006/relationships/hyperlink" Target="https://www.ncbi.nlm.nih.gov/pmc/articles/PMC6116315/" TargetMode="External"/><Relationship Id="rId15" Type="http://schemas.openxmlformats.org/officeDocument/2006/relationships/hyperlink" Target="https://link.springer.com/chapter/10.1007/978-981-19-0604-6_19#auth-Hemalata-Nawale" TargetMode="External"/><Relationship Id="rId14" Type="http://schemas.openxmlformats.org/officeDocument/2006/relationships/hyperlink" Target="https://link.springer.com/chapter/10.1007/978-981-19-0604-6_19#auth-Komal-Lawand" TargetMode="External"/><Relationship Id="rId17" Type="http://schemas.openxmlformats.org/officeDocument/2006/relationships/hyperlink" Target="https://link.springer.com/chapter/10.1007/978-981-19-0604-6_19" TargetMode="External"/><Relationship Id="rId16" Type="http://schemas.openxmlformats.org/officeDocument/2006/relationships/hyperlink" Target="https://link.springer.com/bookseries/15179" TargetMode="External"/><Relationship Id="rId5" Type="http://schemas.openxmlformats.org/officeDocument/2006/relationships/hyperlink" Target="https://pubmed.ncbi.nlm.nih.gov/?term=Zakeri%20FS%5BAuthor%5D" TargetMode="External"/><Relationship Id="rId19" Type="http://schemas.openxmlformats.org/officeDocument/2006/relationships/hyperlink" Target="https://www.ncbi.nlm.nih.gov/pmc/articles/PMC9386205/" TargetMode="External"/><Relationship Id="rId6" Type="http://schemas.openxmlformats.org/officeDocument/2006/relationships/hyperlink" Target="https://www.ncbi.nlm.nih.gov/pmc/articles/PMC6116315/#" TargetMode="External"/><Relationship Id="rId18" Type="http://schemas.openxmlformats.org/officeDocument/2006/relationships/hyperlink" Target="https://www.ncbi.nlm.nih.gov/pmc/articles/PMC9386205/#" TargetMode="External"/><Relationship Id="rId7" Type="http://schemas.openxmlformats.org/officeDocument/2006/relationships/hyperlink" Target="https://www.ncbi.nlm.nih.gov/pmc/articles/PMC6116315/" TargetMode="External"/><Relationship Id="rId8" Type="http://schemas.openxmlformats.org/officeDocument/2006/relationships/hyperlink" Target="https://www.ncbi.nlm.nih.gov/pmc/articles/PMC611631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pubmed.ncbi.nlm.nih.gov/?term=Hina%20A%5BAuthor%5D" TargetMode="External"/><Relationship Id="rId4" Type="http://schemas.openxmlformats.org/officeDocument/2006/relationships/hyperlink" Target="https://pubmed.ncbi.nlm.nih.gov/?term=Saadeh%20W%5BAuthor%5D" TargetMode="External"/><Relationship Id="rId5" Type="http://schemas.openxmlformats.org/officeDocument/2006/relationships/hyperlink" Target="https://pubmed.ncbi.nlm.nih.gov/?term=Javid%20B%5BAuthor%5D" TargetMode="External"/><Relationship Id="rId6" Type="http://schemas.openxmlformats.org/officeDocument/2006/relationships/hyperlink" Target="https://pubmed.ncbi.nlm.nih.gov/?term=Fotouhi-Ghazvini%20F%5BAuthor%5D" TargetMode="External"/><Relationship Id="rId7" Type="http://schemas.openxmlformats.org/officeDocument/2006/relationships/hyperlink" Target="https://pubmed.ncbi.nlm.nih.gov/?term=Zakeri%20FS%5BAuthor%5D" TargetMode="External"/><Relationship Id="rId8" Type="http://schemas.openxmlformats.org/officeDocument/2006/relationships/hyperlink" Target="https://www.ncbi.nlm.nih.gov/pmc/articles/PMC611631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314125"/>
            <a:ext cx="8520600" cy="128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MadhuVista : Your Diabetes Ally</a:t>
            </a:r>
            <a:endParaRPr/>
          </a:p>
          <a:p>
            <a:pPr indent="0" lvl="0" marL="0" rtl="0" algn="ctr">
              <a:lnSpc>
                <a:spcPct val="100000"/>
              </a:lnSpc>
              <a:spcBef>
                <a:spcPts val="0"/>
              </a:spcBef>
              <a:spcAft>
                <a:spcPts val="0"/>
              </a:spcAft>
              <a:buSzPts val="3600"/>
              <a:buNone/>
            </a:pPr>
            <a:r>
              <a:rPr lang="en" sz="2000">
                <a:solidFill>
                  <a:srgbClr val="002F4A"/>
                </a:solidFill>
              </a:rPr>
              <a:t>Inhouse Project</a:t>
            </a:r>
            <a:endParaRPr sz="2000">
              <a:solidFill>
                <a:srgbClr val="002F4A"/>
              </a:solidFill>
            </a:endParaRPr>
          </a:p>
          <a:p>
            <a:pPr indent="0" lvl="0" marL="0" rtl="0" algn="ctr">
              <a:lnSpc>
                <a:spcPct val="100000"/>
              </a:lnSpc>
              <a:spcBef>
                <a:spcPts val="0"/>
              </a:spcBef>
              <a:spcAft>
                <a:spcPts val="0"/>
              </a:spcAft>
              <a:buSzPts val="3600"/>
              <a:buNone/>
            </a:pPr>
            <a:r>
              <a:rPr lang="en" sz="2000">
                <a:solidFill>
                  <a:srgbClr val="002F4A"/>
                </a:solidFill>
              </a:rPr>
              <a:t>Semester 8 Final Review</a:t>
            </a:r>
            <a:endParaRPr sz="2000">
              <a:solidFill>
                <a:srgbClr val="002F4A"/>
              </a:solidFill>
            </a:endParaRPr>
          </a:p>
        </p:txBody>
      </p:sp>
      <p:sp>
        <p:nvSpPr>
          <p:cNvPr id="65" name="Google Shape;65;p13"/>
          <p:cNvSpPr txBox="1"/>
          <p:nvPr>
            <p:ph idx="1" type="subTitle"/>
          </p:nvPr>
        </p:nvSpPr>
        <p:spPr>
          <a:xfrm>
            <a:off x="2727650" y="1737260"/>
            <a:ext cx="4242600" cy="73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Project Mentor : </a:t>
            </a:r>
            <a:r>
              <a:rPr b="1" lang="en">
                <a:latin typeface="Times New Roman"/>
                <a:ea typeface="Times New Roman"/>
                <a:cs typeface="Times New Roman"/>
                <a:sym typeface="Times New Roman"/>
              </a:rPr>
              <a:t>Prof. Pallavi Saindane</a:t>
            </a:r>
            <a:endParaRPr/>
          </a:p>
        </p:txBody>
      </p:sp>
      <p:pic>
        <p:nvPicPr>
          <p:cNvPr id="66" name="Google Shape;66;p13"/>
          <p:cNvPicPr preferRelativeResize="0"/>
          <p:nvPr/>
        </p:nvPicPr>
        <p:blipFill rotWithShape="1">
          <a:blip r:embed="rId3">
            <a:alphaModFix/>
          </a:blip>
          <a:srcRect b="0" l="0" r="0" t="0"/>
          <a:stretch/>
        </p:blipFill>
        <p:spPr>
          <a:xfrm>
            <a:off x="4211900" y="2973475"/>
            <a:ext cx="931600" cy="1504100"/>
          </a:xfrm>
          <a:prstGeom prst="rect">
            <a:avLst/>
          </a:prstGeom>
          <a:noFill/>
          <a:ln>
            <a:noFill/>
          </a:ln>
        </p:spPr>
      </p:pic>
      <p:sp>
        <p:nvSpPr>
          <p:cNvPr id="67" name="Google Shape;67;p13"/>
          <p:cNvSpPr txBox="1"/>
          <p:nvPr/>
        </p:nvSpPr>
        <p:spPr>
          <a:xfrm>
            <a:off x="6368450" y="3465375"/>
            <a:ext cx="2665800" cy="150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3F3F3"/>
                </a:solidFill>
                <a:latin typeface="Arial"/>
                <a:ea typeface="Arial"/>
                <a:cs typeface="Arial"/>
                <a:sym typeface="Arial"/>
              </a:rPr>
              <a:t>Group Number</a:t>
            </a:r>
            <a:r>
              <a:rPr b="0" i="0" lang="en" sz="1400" u="none" cap="none" strike="noStrike">
                <a:solidFill>
                  <a:srgbClr val="F3F3F3"/>
                </a:solidFill>
                <a:latin typeface="Arial"/>
                <a:ea typeface="Arial"/>
                <a:cs typeface="Arial"/>
                <a:sym typeface="Arial"/>
              </a:rPr>
              <a:t> : 45</a:t>
            </a:r>
            <a:endParaRPr b="0" i="0" sz="14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3F3F3"/>
                </a:solidFill>
                <a:latin typeface="Arial"/>
                <a:ea typeface="Arial"/>
                <a:cs typeface="Arial"/>
                <a:sym typeface="Arial"/>
              </a:rPr>
              <a:t>Group Members</a:t>
            </a:r>
            <a:r>
              <a:rPr b="0" i="0" lang="en" sz="1400" u="none" cap="none" strike="noStrike">
                <a:solidFill>
                  <a:srgbClr val="F3F3F3"/>
                </a:solidFill>
                <a:latin typeface="Arial"/>
                <a:ea typeface="Arial"/>
                <a:cs typeface="Arial"/>
                <a:sym typeface="Arial"/>
              </a:rPr>
              <a:t> :</a:t>
            </a:r>
            <a:endParaRPr b="0" i="0" sz="14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
                <a:solidFill>
                  <a:srgbClr val="F3F3F3"/>
                </a:solidFill>
              </a:rPr>
              <a:t>Sanjana Asrani 01/D17B</a:t>
            </a:r>
            <a:endParaRPr>
              <a:solidFill>
                <a:srgbClr val="F3F3F3"/>
              </a:solidFill>
            </a:endParaRPr>
          </a:p>
          <a:p>
            <a:pPr indent="0" lvl="0" marL="0" rtl="0" algn="l">
              <a:spcBef>
                <a:spcPts val="0"/>
              </a:spcBef>
              <a:spcAft>
                <a:spcPts val="0"/>
              </a:spcAft>
              <a:buClr>
                <a:srgbClr val="000000"/>
              </a:buClr>
              <a:buSzPts val="1400"/>
              <a:buFont typeface="Arial"/>
              <a:buNone/>
            </a:pPr>
            <a:r>
              <a:rPr lang="en">
                <a:solidFill>
                  <a:srgbClr val="F3F3F3"/>
                </a:solidFill>
              </a:rPr>
              <a:t>Karina Karira 30/D17A</a:t>
            </a:r>
            <a:endParaRPr>
              <a:solidFill>
                <a:srgbClr val="F3F3F3"/>
              </a:solidFill>
            </a:endParaRPr>
          </a:p>
          <a:p>
            <a:pPr indent="0" lvl="0" marL="0" rtl="0" algn="l">
              <a:spcBef>
                <a:spcPts val="0"/>
              </a:spcBef>
              <a:spcAft>
                <a:spcPts val="0"/>
              </a:spcAft>
              <a:buClr>
                <a:srgbClr val="000000"/>
              </a:buClr>
              <a:buSzPts val="1400"/>
              <a:buFont typeface="Arial"/>
              <a:buNone/>
            </a:pPr>
            <a:r>
              <a:rPr lang="en">
                <a:solidFill>
                  <a:schemeClr val="lt1"/>
                </a:solidFill>
              </a:rPr>
              <a:t>Simran Lahrani 34/D17A</a:t>
            </a:r>
            <a:endParaRPr>
              <a:solidFill>
                <a:schemeClr val="lt1"/>
              </a:solidFill>
            </a:endParaRPr>
          </a:p>
          <a:p>
            <a:pPr indent="0" lvl="0" marL="0" rtl="0" algn="l">
              <a:spcBef>
                <a:spcPts val="0"/>
              </a:spcBef>
              <a:spcAft>
                <a:spcPts val="0"/>
              </a:spcAft>
              <a:buClr>
                <a:srgbClr val="000000"/>
              </a:buClr>
              <a:buSzPts val="1400"/>
              <a:buFont typeface="Arial"/>
              <a:buNone/>
            </a:pPr>
            <a:r>
              <a:rPr lang="en">
                <a:solidFill>
                  <a:schemeClr val="lt1"/>
                </a:solidFill>
              </a:rPr>
              <a:t>Roshni Wadhwani 70/D17A</a:t>
            </a:r>
            <a:endParaRPr>
              <a:solidFill>
                <a:srgbClr val="F3F3F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3891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graphicFrame>
        <p:nvGraphicFramePr>
          <p:cNvPr id="127" name="Google Shape;127;p22"/>
          <p:cNvGraphicFramePr/>
          <p:nvPr/>
        </p:nvGraphicFramePr>
        <p:xfrm>
          <a:off x="0" y="1280700"/>
          <a:ext cx="3000000" cy="3000000"/>
        </p:xfrm>
        <a:graphic>
          <a:graphicData uri="http://schemas.openxmlformats.org/drawingml/2006/table">
            <a:tbl>
              <a:tblPr>
                <a:noFill/>
                <a:tableStyleId>{D398A94C-F16A-40D0-88EA-378CC683C207}</a:tableStyleId>
              </a:tblPr>
              <a:tblGrid>
                <a:gridCol w="434225"/>
                <a:gridCol w="1496225"/>
                <a:gridCol w="577425"/>
                <a:gridCol w="1245250"/>
                <a:gridCol w="1316775"/>
                <a:gridCol w="4018925"/>
              </a:tblGrid>
              <a:tr h="1809075">
                <a:tc>
                  <a:txBody>
                    <a:bodyPr/>
                    <a:lstStyle/>
                    <a:p>
                      <a:pPr indent="0" lvl="0" marL="0" rtl="0" algn="just">
                        <a:lnSpc>
                          <a:spcPct val="171429"/>
                        </a:lnSpc>
                        <a:spcBef>
                          <a:spcPts val="1900"/>
                        </a:spcBef>
                        <a:spcAft>
                          <a:spcPts val="1900"/>
                        </a:spcAft>
                        <a:buNone/>
                      </a:pPr>
                      <a:r>
                        <a:rPr lang="en" sz="1100">
                          <a:highlight>
                            <a:schemeClr val="lt1"/>
                          </a:highlight>
                          <a:latin typeface="Times New Roman"/>
                          <a:ea typeface="Times New Roman"/>
                          <a:cs typeface="Times New Roman"/>
                          <a:sym typeface="Times New Roman"/>
                        </a:rPr>
                        <a:t>5</a:t>
                      </a:r>
                      <a:endParaRPr sz="11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marR="0" rtl="0" algn="just">
                        <a:lnSpc>
                          <a:spcPct val="150000"/>
                        </a:lnSpc>
                        <a:spcBef>
                          <a:spcPts val="1200"/>
                        </a:spcBef>
                        <a:spcAft>
                          <a:spcPts val="1200"/>
                        </a:spcAft>
                        <a:buNone/>
                      </a:pPr>
                      <a:r>
                        <a:rPr lang="en" sz="1100">
                          <a:solidFill>
                            <a:srgbClr val="222222"/>
                          </a:solidFill>
                          <a:latin typeface="Times New Roman"/>
                          <a:ea typeface="Times New Roman"/>
                          <a:cs typeface="Times New Roman"/>
                          <a:sym typeface="Times New Roman"/>
                        </a:rPr>
                        <a:t>Comparative Analysis of Regressor Models on Non-invasive Blood Glucose Dataset</a:t>
                      </a:r>
                      <a:endParaRPr sz="11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just">
                        <a:lnSpc>
                          <a:spcPct val="171429"/>
                        </a:lnSpc>
                        <a:spcBef>
                          <a:spcPts val="1900"/>
                        </a:spcBef>
                        <a:spcAft>
                          <a:spcPts val="1900"/>
                        </a:spcAft>
                        <a:buNone/>
                      </a:pPr>
                      <a:r>
                        <a:rPr lang="en" sz="1100">
                          <a:highlight>
                            <a:schemeClr val="lt1"/>
                          </a:highlight>
                          <a:latin typeface="Times New Roman"/>
                          <a:ea typeface="Times New Roman"/>
                          <a:cs typeface="Times New Roman"/>
                          <a:sym typeface="Times New Roman"/>
                        </a:rPr>
                        <a:t>2022</a:t>
                      </a:r>
                      <a:endParaRPr sz="11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just">
                        <a:lnSpc>
                          <a:spcPct val="150000"/>
                        </a:lnSpc>
                        <a:spcBef>
                          <a:spcPts val="1200"/>
                        </a:spcBef>
                        <a:spcAft>
                          <a:spcPts val="1200"/>
                        </a:spcAft>
                        <a:buNone/>
                      </a:pPr>
                      <a:r>
                        <a:rPr lang="en" sz="1100">
                          <a:solidFill>
                            <a:srgbClr val="222222"/>
                          </a:solidFill>
                          <a:uFill>
                            <a:noFill/>
                          </a:uFill>
                          <a:latin typeface="Times New Roman"/>
                          <a:ea typeface="Times New Roman"/>
                          <a:cs typeface="Times New Roman"/>
                          <a:sym typeface="Times New Roman"/>
                          <a:hlinkClick r:id="rId3">
                            <a:extLst>
                              <a:ext uri="{A12FA001-AC4F-418D-AE19-62706E023703}">
                                <ahyp:hlinkClr val="tx"/>
                              </a:ext>
                            </a:extLst>
                          </a:hlinkClick>
                        </a:rPr>
                        <a:t>Neha Tuniya</a:t>
                      </a:r>
                      <a:r>
                        <a:rPr lang="en" sz="1100">
                          <a:solidFill>
                            <a:srgbClr val="222222"/>
                          </a:solidFill>
                          <a:latin typeface="Times New Roman"/>
                          <a:ea typeface="Times New Roman"/>
                          <a:cs typeface="Times New Roman"/>
                          <a:sym typeface="Times New Roman"/>
                        </a:rPr>
                        <a:t>, </a:t>
                      </a:r>
                      <a:r>
                        <a:rPr lang="en" sz="1100">
                          <a:solidFill>
                            <a:srgbClr val="222222"/>
                          </a:solidFill>
                          <a:uFill>
                            <a:noFill/>
                          </a:uFill>
                          <a:latin typeface="Times New Roman"/>
                          <a:ea typeface="Times New Roman"/>
                          <a:cs typeface="Times New Roman"/>
                          <a:sym typeface="Times New Roman"/>
                          <a:hlinkClick r:id="rId4">
                            <a:extLst>
                              <a:ext uri="{A12FA001-AC4F-418D-AE19-62706E023703}">
                                <ahyp:hlinkClr val="tx"/>
                              </a:ext>
                            </a:extLst>
                          </a:hlinkClick>
                        </a:rPr>
                        <a:t>Mahesh Parihar</a:t>
                      </a:r>
                      <a:r>
                        <a:rPr lang="en" sz="1100">
                          <a:solidFill>
                            <a:srgbClr val="222222"/>
                          </a:solidFill>
                          <a:latin typeface="Times New Roman"/>
                          <a:ea typeface="Times New Roman"/>
                          <a:cs typeface="Times New Roman"/>
                          <a:sym typeface="Times New Roman"/>
                        </a:rPr>
                        <a:t>, </a:t>
                      </a:r>
                      <a:r>
                        <a:rPr lang="en" sz="1100">
                          <a:solidFill>
                            <a:srgbClr val="222222"/>
                          </a:solidFill>
                          <a:uFill>
                            <a:noFill/>
                          </a:uFill>
                          <a:latin typeface="Times New Roman"/>
                          <a:ea typeface="Times New Roman"/>
                          <a:cs typeface="Times New Roman"/>
                          <a:sym typeface="Times New Roman"/>
                          <a:hlinkClick r:id="rId5">
                            <a:extLst>
                              <a:ext uri="{A12FA001-AC4F-418D-AE19-62706E023703}">
                                <ahyp:hlinkClr val="tx"/>
                              </a:ext>
                            </a:extLst>
                          </a:hlinkClick>
                        </a:rPr>
                        <a:t>Shital Patil</a:t>
                      </a:r>
                      <a:r>
                        <a:rPr lang="en" sz="1100">
                          <a:solidFill>
                            <a:srgbClr val="222222"/>
                          </a:solidFill>
                          <a:latin typeface="Times New Roman"/>
                          <a:ea typeface="Times New Roman"/>
                          <a:cs typeface="Times New Roman"/>
                          <a:sym typeface="Times New Roman"/>
                        </a:rPr>
                        <a:t>, </a:t>
                      </a:r>
                      <a:r>
                        <a:rPr lang="en" sz="1100">
                          <a:solidFill>
                            <a:srgbClr val="222222"/>
                          </a:solidFill>
                          <a:uFill>
                            <a:noFill/>
                          </a:uFill>
                          <a:latin typeface="Times New Roman"/>
                          <a:ea typeface="Times New Roman"/>
                          <a:cs typeface="Times New Roman"/>
                          <a:sym typeface="Times New Roman"/>
                          <a:hlinkClick r:id="rId6">
                            <a:extLst>
                              <a:ext uri="{A12FA001-AC4F-418D-AE19-62706E023703}">
                                <ahyp:hlinkClr val="tx"/>
                              </a:ext>
                            </a:extLst>
                          </a:hlinkClick>
                        </a:rPr>
                        <a:t>Komal Lawand</a:t>
                      </a:r>
                      <a:r>
                        <a:rPr lang="en" sz="1100">
                          <a:solidFill>
                            <a:srgbClr val="222222"/>
                          </a:solidFill>
                          <a:latin typeface="Times New Roman"/>
                          <a:ea typeface="Times New Roman"/>
                          <a:cs typeface="Times New Roman"/>
                          <a:sym typeface="Times New Roman"/>
                        </a:rPr>
                        <a:t> &amp; </a:t>
                      </a:r>
                      <a:r>
                        <a:rPr lang="en" sz="1100">
                          <a:solidFill>
                            <a:srgbClr val="222222"/>
                          </a:solidFill>
                          <a:uFill>
                            <a:noFill/>
                          </a:uFill>
                          <a:latin typeface="Times New Roman"/>
                          <a:ea typeface="Times New Roman"/>
                          <a:cs typeface="Times New Roman"/>
                          <a:sym typeface="Times New Roman"/>
                          <a:hlinkClick r:id="rId7">
                            <a:extLst>
                              <a:ext uri="{A12FA001-AC4F-418D-AE19-62706E023703}">
                                <ahyp:hlinkClr val="tx"/>
                              </a:ext>
                            </a:extLst>
                          </a:hlinkClick>
                        </a:rPr>
                        <a:t>Hemalata Nawale</a:t>
                      </a:r>
                      <a:endParaRPr sz="11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just">
                        <a:lnSpc>
                          <a:spcPct val="150000"/>
                        </a:lnSpc>
                        <a:spcBef>
                          <a:spcPts val="1200"/>
                        </a:spcBef>
                        <a:spcAft>
                          <a:spcPts val="1200"/>
                        </a:spcAft>
                        <a:buNone/>
                      </a:pPr>
                      <a:r>
                        <a:rPr i="1" lang="en" sz="1100">
                          <a:solidFill>
                            <a:srgbClr val="222222"/>
                          </a:solidFill>
                          <a:latin typeface="Times New Roman"/>
                          <a:ea typeface="Times New Roman"/>
                          <a:cs typeface="Times New Roman"/>
                          <a:sym typeface="Times New Roman"/>
                        </a:rPr>
                        <a:t>Part of the </a:t>
                      </a:r>
                      <a:r>
                        <a:rPr i="1" lang="en" sz="1100">
                          <a:solidFill>
                            <a:srgbClr val="222222"/>
                          </a:solidFill>
                          <a:uFill>
                            <a:noFill/>
                          </a:uFill>
                          <a:latin typeface="Times New Roman"/>
                          <a:ea typeface="Times New Roman"/>
                          <a:cs typeface="Times New Roman"/>
                          <a:sym typeface="Times New Roman"/>
                          <a:hlinkClick r:id="rId8">
                            <a:extLst>
                              <a:ext uri="{A12FA001-AC4F-418D-AE19-62706E023703}">
                                <ahyp:hlinkClr val="tx"/>
                              </a:ext>
                            </a:extLst>
                          </a:hlinkClick>
                        </a:rPr>
                        <a:t>Lecture Notes in Networks and Systems</a:t>
                      </a:r>
                      <a:r>
                        <a:rPr i="1" lang="en" sz="1100">
                          <a:solidFill>
                            <a:srgbClr val="222222"/>
                          </a:solidFill>
                          <a:latin typeface="Times New Roman"/>
                          <a:ea typeface="Times New Roman"/>
                          <a:cs typeface="Times New Roman"/>
                          <a:sym typeface="Times New Roman"/>
                        </a:rPr>
                        <a:t> book series (LNNS,volume 394)</a:t>
                      </a:r>
                      <a:endParaRPr sz="11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sz="1100">
                          <a:solidFill>
                            <a:srgbClr val="222222"/>
                          </a:solidFill>
                          <a:latin typeface="Times New Roman"/>
                          <a:ea typeface="Times New Roman"/>
                          <a:cs typeface="Times New Roman"/>
                          <a:sym typeface="Times New Roman"/>
                        </a:rPr>
                        <a:t>In this paper, a near-infrared optical sensor-based non-invasive system has been designed and calibrated against conventional invasive glucose measuring techniques.This paper emphasizes on different approaches using basic regression methods and classical machine learning algorithms like support vector machines, K-nearest neighbor, random forest with their hybrid regression methods for the predictions of blood glucose</a:t>
                      </a:r>
                      <a:endParaRPr sz="1100">
                        <a:solidFill>
                          <a:srgbClr val="222222"/>
                        </a:solidFill>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r>
              <a:tr h="2053725">
                <a:tc>
                  <a:txBody>
                    <a:bodyPr/>
                    <a:lstStyle/>
                    <a:p>
                      <a:pPr indent="0" lvl="0" marL="0" rtl="0" algn="just">
                        <a:lnSpc>
                          <a:spcPct val="171429"/>
                        </a:lnSpc>
                        <a:spcBef>
                          <a:spcPts val="1900"/>
                        </a:spcBef>
                        <a:spcAft>
                          <a:spcPts val="1900"/>
                        </a:spcAft>
                        <a:buNone/>
                      </a:pPr>
                      <a:r>
                        <a:rPr lang="en" sz="1100">
                          <a:highlight>
                            <a:schemeClr val="lt1"/>
                          </a:highlight>
                          <a:latin typeface="Times New Roman"/>
                          <a:ea typeface="Times New Roman"/>
                          <a:cs typeface="Times New Roman"/>
                          <a:sym typeface="Times New Roman"/>
                        </a:rPr>
                        <a:t>6.</a:t>
                      </a:r>
                      <a:endParaRPr sz="11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w="7050">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just">
                        <a:lnSpc>
                          <a:spcPct val="150000"/>
                        </a:lnSpc>
                        <a:spcBef>
                          <a:spcPts val="1200"/>
                        </a:spcBef>
                        <a:spcAft>
                          <a:spcPts val="1200"/>
                        </a:spcAft>
                        <a:buNone/>
                      </a:pPr>
                      <a:r>
                        <a:rPr lang="en" sz="1100">
                          <a:solidFill>
                            <a:srgbClr val="222222"/>
                          </a:solidFill>
                          <a:latin typeface="Times New Roman"/>
                          <a:ea typeface="Times New Roman"/>
                          <a:cs typeface="Times New Roman"/>
                          <a:sym typeface="Times New Roman"/>
                        </a:rPr>
                        <a:t>Machine learning models for non-invasive glucose measurement: towards diabetes management in smart healthcare</a:t>
                      </a:r>
                      <a:endParaRPr sz="11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w="7050">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just">
                        <a:lnSpc>
                          <a:spcPct val="171429"/>
                        </a:lnSpc>
                        <a:spcBef>
                          <a:spcPts val="1900"/>
                        </a:spcBef>
                        <a:spcAft>
                          <a:spcPts val="1900"/>
                        </a:spcAft>
                        <a:buNone/>
                      </a:pPr>
                      <a:r>
                        <a:rPr lang="en" sz="1100">
                          <a:highlight>
                            <a:schemeClr val="lt1"/>
                          </a:highlight>
                          <a:latin typeface="Times New Roman"/>
                          <a:ea typeface="Times New Roman"/>
                          <a:cs typeface="Times New Roman"/>
                          <a:sym typeface="Times New Roman"/>
                        </a:rPr>
                        <a:t>2022</a:t>
                      </a:r>
                      <a:endParaRPr sz="11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w="7050">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just">
                        <a:lnSpc>
                          <a:spcPct val="150000"/>
                        </a:lnSpc>
                        <a:spcBef>
                          <a:spcPts val="1200"/>
                        </a:spcBef>
                        <a:spcAft>
                          <a:spcPts val="1200"/>
                        </a:spcAft>
                        <a:buNone/>
                      </a:pPr>
                      <a:r>
                        <a:rPr lang="en" sz="1100">
                          <a:solidFill>
                            <a:srgbClr val="222222"/>
                          </a:solidFill>
                          <a:latin typeface="Times New Roman"/>
                          <a:ea typeface="Times New Roman"/>
                          <a:cs typeface="Times New Roman"/>
                          <a:sym typeface="Times New Roman"/>
                        </a:rPr>
                        <a:t>Harshita Agrawal, Prateek Jain, Amit M Joshi </a:t>
                      </a:r>
                      <a:endParaRPr sz="11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w="7050">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just">
                        <a:lnSpc>
                          <a:spcPct val="150000"/>
                        </a:lnSpc>
                        <a:spcBef>
                          <a:spcPts val="1200"/>
                        </a:spcBef>
                        <a:spcAft>
                          <a:spcPts val="1200"/>
                        </a:spcAft>
                        <a:buNone/>
                      </a:pPr>
                      <a:r>
                        <a:rPr i="1" lang="en" sz="1100">
                          <a:solidFill>
                            <a:srgbClr val="222222"/>
                          </a:solidFill>
                          <a:uFill>
                            <a:noFill/>
                          </a:uFill>
                          <a:latin typeface="Times New Roman"/>
                          <a:ea typeface="Times New Roman"/>
                          <a:cs typeface="Times New Roman"/>
                          <a:sym typeface="Times New Roman"/>
                          <a:hlinkClick r:id="rId9">
                            <a:extLst>
                              <a:ext uri="{A12FA001-AC4F-418D-AE19-62706E023703}">
                                <ahyp:hlinkClr val="tx"/>
                              </a:ext>
                            </a:extLst>
                          </a:hlinkClick>
                        </a:rPr>
                        <a:t>Health Technol (Berl)</a:t>
                      </a:r>
                      <a:endParaRPr sz="11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w="7050">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marR="0" rtl="0" algn="just">
                        <a:lnSpc>
                          <a:spcPct val="150000"/>
                        </a:lnSpc>
                        <a:spcBef>
                          <a:spcPts val="1200"/>
                        </a:spcBef>
                        <a:spcAft>
                          <a:spcPts val="1200"/>
                        </a:spcAft>
                        <a:buNone/>
                      </a:pPr>
                      <a:r>
                        <a:rPr lang="en" sz="1100">
                          <a:solidFill>
                            <a:srgbClr val="222222"/>
                          </a:solidFill>
                          <a:latin typeface="Times New Roman"/>
                          <a:ea typeface="Times New Roman"/>
                          <a:cs typeface="Times New Roman"/>
                          <a:sym typeface="Times New Roman"/>
                        </a:rPr>
                        <a:t>In this</a:t>
                      </a:r>
                      <a:r>
                        <a:rPr lang="en" sz="1100">
                          <a:solidFill>
                            <a:srgbClr val="222222"/>
                          </a:solidFill>
                          <a:latin typeface="Times New Roman"/>
                          <a:ea typeface="Times New Roman"/>
                          <a:cs typeface="Times New Roman"/>
                          <a:sym typeface="Times New Roman"/>
                        </a:rPr>
                        <a:t> paper </a:t>
                      </a:r>
                      <a:r>
                        <a:rPr lang="en" sz="1100">
                          <a:solidFill>
                            <a:srgbClr val="222222"/>
                          </a:solidFill>
                          <a:latin typeface="Times New Roman"/>
                          <a:ea typeface="Times New Roman"/>
                          <a:cs typeface="Times New Roman"/>
                          <a:sym typeface="Times New Roman"/>
                        </a:rPr>
                        <a:t>various machine learning algorithms including Logistic Regression, KNN, Gaussian Naive Bayes, Linear Regression, Multi-polynomial Regression, Neural Network, XGBoost, Decision Tree, Random Forest and Support Vector Machine are applied on two dataset which are PIDD (UCI repository) and iGLU dataset (iGLU device). Accuracy, Mean Absolute Error (MAE) and Root Mean Square Error (RMSE) are used for comparison purpose.</a:t>
                      </a:r>
                      <a:endParaRPr sz="1100">
                        <a:solidFill>
                          <a:srgbClr val="222222"/>
                        </a:solidFill>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w="7050">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129625" y="3188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Times New Roman"/>
                <a:ea typeface="Times New Roman"/>
                <a:cs typeface="Times New Roman"/>
                <a:sym typeface="Times New Roman"/>
              </a:rPr>
              <a:t>Methodology Employed</a:t>
            </a:r>
            <a:endParaRPr>
              <a:latin typeface="Times New Roman"/>
              <a:ea typeface="Times New Roman"/>
              <a:cs typeface="Times New Roman"/>
              <a:sym typeface="Times New Roman"/>
            </a:endParaRPr>
          </a:p>
        </p:txBody>
      </p:sp>
      <p:sp>
        <p:nvSpPr>
          <p:cNvPr id="133" name="Google Shape;133;p23"/>
          <p:cNvSpPr txBox="1"/>
          <p:nvPr/>
        </p:nvSpPr>
        <p:spPr>
          <a:xfrm>
            <a:off x="239700" y="1348825"/>
            <a:ext cx="7628400" cy="3222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Times New Roman"/>
              <a:ea typeface="Times New Roman"/>
              <a:cs typeface="Times New Roman"/>
              <a:sym typeface="Times New Roman"/>
            </a:endParaRPr>
          </a:p>
        </p:txBody>
      </p:sp>
      <p:pic>
        <p:nvPicPr>
          <p:cNvPr id="134" name="Google Shape;134;p23"/>
          <p:cNvPicPr preferRelativeResize="0"/>
          <p:nvPr/>
        </p:nvPicPr>
        <p:blipFill rotWithShape="1">
          <a:blip r:embed="rId3">
            <a:alphaModFix/>
          </a:blip>
          <a:srcRect b="30743" l="0" r="0" t="0"/>
          <a:stretch/>
        </p:blipFill>
        <p:spPr>
          <a:xfrm>
            <a:off x="135975" y="3133900"/>
            <a:ext cx="8872051" cy="1276450"/>
          </a:xfrm>
          <a:prstGeom prst="rect">
            <a:avLst/>
          </a:prstGeom>
          <a:noFill/>
          <a:ln>
            <a:noFill/>
          </a:ln>
        </p:spPr>
      </p:pic>
      <p:pic>
        <p:nvPicPr>
          <p:cNvPr id="135" name="Google Shape;135;p23"/>
          <p:cNvPicPr preferRelativeResize="0"/>
          <p:nvPr/>
        </p:nvPicPr>
        <p:blipFill>
          <a:blip r:embed="rId4">
            <a:alphaModFix/>
          </a:blip>
          <a:stretch>
            <a:fillRect/>
          </a:stretch>
        </p:blipFill>
        <p:spPr>
          <a:xfrm>
            <a:off x="129625" y="1716625"/>
            <a:ext cx="8966726" cy="907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Hardware, Software, Tools and constraint</a:t>
            </a:r>
            <a:endParaRPr/>
          </a:p>
        </p:txBody>
      </p:sp>
      <p:sp>
        <p:nvSpPr>
          <p:cNvPr id="141" name="Google Shape;141;p24"/>
          <p:cNvSpPr txBox="1"/>
          <p:nvPr/>
        </p:nvSpPr>
        <p:spPr>
          <a:xfrm>
            <a:off x="0" y="1443500"/>
            <a:ext cx="8094000" cy="1839300"/>
          </a:xfrm>
          <a:prstGeom prst="rect">
            <a:avLst/>
          </a:prstGeom>
          <a:noFill/>
          <a:ln>
            <a:noFill/>
          </a:ln>
        </p:spPr>
        <p:txBody>
          <a:bodyPr anchorCtr="0" anchor="t" bIns="91425" lIns="91425" spcFirstLastPara="1" rIns="91425" wrap="square" tIns="91425">
            <a:spAutoFit/>
          </a:bodyPr>
          <a:lstStyle/>
          <a:p>
            <a:pPr indent="-342900" lvl="0" marL="457200" rtl="0" algn="just">
              <a:lnSpc>
                <a:spcPct val="150000"/>
              </a:lnSpc>
              <a:spcBef>
                <a:spcPts val="1200"/>
              </a:spcBef>
              <a:spcAft>
                <a:spcPts val="0"/>
              </a:spcAft>
              <a:buSzPts val="1800"/>
              <a:buChar char="❖"/>
            </a:pPr>
            <a:r>
              <a:rPr b="1" lang="en" sz="1800">
                <a:latin typeface="Times New Roman"/>
                <a:ea typeface="Times New Roman"/>
                <a:cs typeface="Times New Roman"/>
                <a:sym typeface="Times New Roman"/>
              </a:rPr>
              <a:t>Languages</a:t>
            </a:r>
            <a:r>
              <a:rPr lang="en" sz="1800">
                <a:latin typeface="Times New Roman"/>
                <a:ea typeface="Times New Roman"/>
                <a:cs typeface="Times New Roman"/>
                <a:sym typeface="Times New Roman"/>
              </a:rPr>
              <a:t>: Arduino Sketch. (based on C/C++)</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Char char="❖"/>
            </a:pPr>
            <a:r>
              <a:rPr b="1" lang="en" sz="1800">
                <a:latin typeface="Times New Roman"/>
                <a:ea typeface="Times New Roman"/>
                <a:cs typeface="Times New Roman"/>
                <a:sym typeface="Times New Roman"/>
              </a:rPr>
              <a:t>IDE</a:t>
            </a:r>
            <a:r>
              <a:rPr lang="en" sz="1800">
                <a:latin typeface="Times New Roman"/>
                <a:ea typeface="Times New Roman"/>
                <a:cs typeface="Times New Roman"/>
                <a:sym typeface="Times New Roman"/>
              </a:rPr>
              <a:t>: Arduino IDE</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b="1" lang="en" sz="1800">
                <a:latin typeface="Times New Roman"/>
                <a:ea typeface="Times New Roman"/>
                <a:cs typeface="Times New Roman"/>
                <a:sym typeface="Times New Roman"/>
              </a:rPr>
              <a:t>Components:</a:t>
            </a:r>
            <a:r>
              <a:rPr lang="en" sz="1800">
                <a:latin typeface="Times New Roman"/>
                <a:ea typeface="Times New Roman"/>
                <a:cs typeface="Times New Roman"/>
                <a:sym typeface="Times New Roman"/>
              </a:rPr>
              <a:t>					                                                                                                   </a:t>
            </a:r>
            <a:r>
              <a:rPr b="1" lang="en" sz="1800">
                <a:latin typeface="Times New Roman"/>
                <a:ea typeface="Times New Roman"/>
                <a:cs typeface="Times New Roman"/>
                <a:sym typeface="Times New Roman"/>
              </a:rPr>
              <a:t>IR Sensor:</a:t>
            </a:r>
            <a:r>
              <a:rPr lang="en" sz="1800">
                <a:latin typeface="Times New Roman"/>
                <a:ea typeface="Times New Roman"/>
                <a:cs typeface="Times New Roman"/>
                <a:sym typeface="Times New Roman"/>
              </a:rPr>
              <a:t>									</a:t>
            </a:r>
            <a:r>
              <a:rPr b="1" lang="en" sz="1800">
                <a:latin typeface="Times New Roman"/>
                <a:ea typeface="Times New Roman"/>
                <a:cs typeface="Times New Roman"/>
                <a:sym typeface="Times New Roman"/>
              </a:rPr>
              <a:t>	Arduino Uno:</a:t>
            </a:r>
            <a:endParaRPr b="1" sz="1800">
              <a:latin typeface="Times New Roman"/>
              <a:ea typeface="Times New Roman"/>
              <a:cs typeface="Times New Roman"/>
              <a:sym typeface="Times New Roman"/>
            </a:endParaRPr>
          </a:p>
        </p:txBody>
      </p:sp>
      <p:pic>
        <p:nvPicPr>
          <p:cNvPr id="142" name="Google Shape;142;p24"/>
          <p:cNvPicPr preferRelativeResize="0"/>
          <p:nvPr/>
        </p:nvPicPr>
        <p:blipFill>
          <a:blip r:embed="rId3">
            <a:alphaModFix/>
          </a:blip>
          <a:stretch>
            <a:fillRect/>
          </a:stretch>
        </p:blipFill>
        <p:spPr>
          <a:xfrm>
            <a:off x="46225" y="3061275"/>
            <a:ext cx="4525776" cy="2082226"/>
          </a:xfrm>
          <a:prstGeom prst="rect">
            <a:avLst/>
          </a:prstGeom>
          <a:noFill/>
          <a:ln>
            <a:noFill/>
          </a:ln>
        </p:spPr>
      </p:pic>
      <p:pic>
        <p:nvPicPr>
          <p:cNvPr id="143" name="Google Shape;143;p24"/>
          <p:cNvPicPr preferRelativeResize="0"/>
          <p:nvPr/>
        </p:nvPicPr>
        <p:blipFill>
          <a:blip r:embed="rId4">
            <a:alphaModFix/>
          </a:blip>
          <a:stretch>
            <a:fillRect/>
          </a:stretch>
        </p:blipFill>
        <p:spPr>
          <a:xfrm>
            <a:off x="5264325" y="3237250"/>
            <a:ext cx="3461975" cy="1708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174900" y="332050"/>
            <a:ext cx="8520600" cy="50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Circuit:</a:t>
            </a:r>
            <a:r>
              <a:rPr lang="en"/>
              <a:t> HW201 IR sensor, Arduino Uno</a:t>
            </a:r>
            <a:endParaRPr/>
          </a:p>
        </p:txBody>
      </p:sp>
      <p:sp>
        <p:nvSpPr>
          <p:cNvPr id="149" name="Google Shape;149;p25"/>
          <p:cNvSpPr txBox="1"/>
          <p:nvPr/>
        </p:nvSpPr>
        <p:spPr>
          <a:xfrm>
            <a:off x="-49350" y="1216350"/>
            <a:ext cx="8947800" cy="11220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200">
                <a:solidFill>
                  <a:srgbClr val="3A3A4A"/>
                </a:solidFill>
                <a:highlight>
                  <a:srgbClr val="FFFFFF"/>
                </a:highlight>
                <a:latin typeface="Times New Roman"/>
                <a:ea typeface="Times New Roman"/>
                <a:cs typeface="Times New Roman"/>
                <a:sym typeface="Times New Roman"/>
              </a:rPr>
              <a:t>The </a:t>
            </a:r>
            <a:r>
              <a:rPr b="1" lang="en" sz="1200">
                <a:solidFill>
                  <a:srgbClr val="3A3A4A"/>
                </a:solidFill>
                <a:highlight>
                  <a:srgbClr val="FFFFFF"/>
                </a:highlight>
                <a:latin typeface="Times New Roman"/>
                <a:ea typeface="Times New Roman"/>
                <a:cs typeface="Times New Roman"/>
                <a:sym typeface="Times New Roman"/>
              </a:rPr>
              <a:t>HW201 </a:t>
            </a:r>
            <a:r>
              <a:rPr lang="en" sz="1200">
                <a:solidFill>
                  <a:srgbClr val="3A3A4A"/>
                </a:solidFill>
                <a:highlight>
                  <a:srgbClr val="FFFFFF"/>
                </a:highlight>
                <a:latin typeface="Times New Roman"/>
                <a:ea typeface="Times New Roman"/>
                <a:cs typeface="Times New Roman"/>
                <a:sym typeface="Times New Roman"/>
              </a:rPr>
              <a:t>comprises emitting (</a:t>
            </a:r>
            <a:r>
              <a:rPr lang="en" sz="1200">
                <a:solidFill>
                  <a:srgbClr val="222222"/>
                </a:solidFill>
                <a:highlight>
                  <a:srgbClr val="FFFFFF"/>
                </a:highlight>
                <a:latin typeface="Times New Roman"/>
                <a:ea typeface="Times New Roman"/>
                <a:cs typeface="Times New Roman"/>
                <a:sym typeface="Times New Roman"/>
              </a:rPr>
              <a:t> IR LED) </a:t>
            </a:r>
            <a:r>
              <a:rPr lang="en" sz="1200">
                <a:solidFill>
                  <a:srgbClr val="3A3A4A"/>
                </a:solidFill>
                <a:highlight>
                  <a:srgbClr val="FFFFFF"/>
                </a:highlight>
                <a:latin typeface="Times New Roman"/>
                <a:ea typeface="Times New Roman"/>
                <a:cs typeface="Times New Roman"/>
                <a:sym typeface="Times New Roman"/>
              </a:rPr>
              <a:t>and receiving or detector (</a:t>
            </a:r>
            <a:r>
              <a:rPr lang="en" sz="1200">
                <a:solidFill>
                  <a:srgbClr val="222222"/>
                </a:solidFill>
                <a:highlight>
                  <a:srgbClr val="FFFFFF"/>
                </a:highlight>
                <a:latin typeface="Times New Roman"/>
                <a:ea typeface="Times New Roman"/>
                <a:cs typeface="Times New Roman"/>
                <a:sym typeface="Times New Roman"/>
              </a:rPr>
              <a:t>IR photodiode). </a:t>
            </a:r>
            <a:r>
              <a:rPr lang="en" sz="1200">
                <a:solidFill>
                  <a:srgbClr val="3A3A4A"/>
                </a:solidFill>
                <a:highlight>
                  <a:srgbClr val="FFFFFF"/>
                </a:highlight>
                <a:latin typeface="Times New Roman"/>
                <a:ea typeface="Times New Roman"/>
                <a:cs typeface="Times New Roman"/>
                <a:sym typeface="Times New Roman"/>
              </a:rPr>
              <a:t>The module also has a </a:t>
            </a:r>
            <a:r>
              <a:rPr b="1" lang="en" sz="1200">
                <a:solidFill>
                  <a:srgbClr val="3A3A4A"/>
                </a:solidFill>
                <a:highlight>
                  <a:srgbClr val="FFFFFF"/>
                </a:highlight>
                <a:latin typeface="Times New Roman"/>
                <a:ea typeface="Times New Roman"/>
                <a:cs typeface="Times New Roman"/>
                <a:sym typeface="Times New Roman"/>
              </a:rPr>
              <a:t>potentiometer </a:t>
            </a:r>
            <a:r>
              <a:rPr lang="en" sz="1200">
                <a:solidFill>
                  <a:srgbClr val="3A3A4A"/>
                </a:solidFill>
                <a:highlight>
                  <a:srgbClr val="FFFFFF"/>
                </a:highlight>
                <a:latin typeface="Times New Roman"/>
                <a:ea typeface="Times New Roman"/>
                <a:cs typeface="Times New Roman"/>
                <a:sym typeface="Times New Roman"/>
              </a:rPr>
              <a:t>through which one can adjust the detection distance. TR Transmitter in the module emits Radiation. And, if the radiation gets reflected, the IR Receiver detects radiation and its resistance drops down, output goes low. </a:t>
            </a:r>
            <a:endParaRPr sz="1200">
              <a:solidFill>
                <a:srgbClr val="3A3A4A"/>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 sz="1200">
                <a:solidFill>
                  <a:srgbClr val="3A3A4A"/>
                </a:solidFill>
                <a:highlight>
                  <a:srgbClr val="FFFFFF"/>
                </a:highlight>
                <a:latin typeface="Times New Roman"/>
                <a:ea typeface="Times New Roman"/>
                <a:cs typeface="Times New Roman"/>
                <a:sym typeface="Times New Roman"/>
              </a:rPr>
              <a:t>Active low:</a:t>
            </a:r>
            <a:r>
              <a:rPr lang="en" sz="1200">
                <a:solidFill>
                  <a:srgbClr val="3A3A4A"/>
                </a:solidFill>
                <a:highlight>
                  <a:srgbClr val="FFFFFF"/>
                </a:highlight>
                <a:latin typeface="Times New Roman"/>
                <a:ea typeface="Times New Roman"/>
                <a:cs typeface="Times New Roman"/>
                <a:sym typeface="Times New Roman"/>
              </a:rPr>
              <a:t> Outputs a low signal when it detects infrared radiation i.e. an obstacle.</a:t>
            </a:r>
            <a:endParaRPr sz="1200">
              <a:solidFill>
                <a:srgbClr val="3A3A4A"/>
              </a:solidFill>
              <a:highlight>
                <a:srgbClr val="FFFFFF"/>
              </a:highlight>
              <a:latin typeface="Times New Roman"/>
              <a:ea typeface="Times New Roman"/>
              <a:cs typeface="Times New Roman"/>
              <a:sym typeface="Times New Roman"/>
            </a:endParaRPr>
          </a:p>
        </p:txBody>
      </p:sp>
      <p:pic>
        <p:nvPicPr>
          <p:cNvPr id="150" name="Google Shape;150;p25"/>
          <p:cNvPicPr preferRelativeResize="0"/>
          <p:nvPr/>
        </p:nvPicPr>
        <p:blipFill rotWithShape="1">
          <a:blip r:embed="rId3">
            <a:alphaModFix/>
          </a:blip>
          <a:srcRect b="0" l="0" r="0" t="20590"/>
          <a:stretch/>
        </p:blipFill>
        <p:spPr>
          <a:xfrm>
            <a:off x="26850" y="2571750"/>
            <a:ext cx="4572000" cy="2571750"/>
          </a:xfrm>
          <a:prstGeom prst="rect">
            <a:avLst/>
          </a:prstGeom>
          <a:noFill/>
          <a:ln>
            <a:noFill/>
          </a:ln>
        </p:spPr>
      </p:pic>
      <p:pic>
        <p:nvPicPr>
          <p:cNvPr id="151" name="Google Shape;151;p25"/>
          <p:cNvPicPr preferRelativeResize="0"/>
          <p:nvPr/>
        </p:nvPicPr>
        <p:blipFill rotWithShape="1">
          <a:blip r:embed="rId4">
            <a:alphaModFix/>
          </a:blip>
          <a:srcRect b="0" l="0" r="0" t="24179"/>
          <a:stretch/>
        </p:blipFill>
        <p:spPr>
          <a:xfrm>
            <a:off x="4598850" y="2571750"/>
            <a:ext cx="4299700" cy="2443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of sensor:</a:t>
            </a:r>
            <a:endParaRPr/>
          </a:p>
        </p:txBody>
      </p:sp>
      <p:sp>
        <p:nvSpPr>
          <p:cNvPr id="157" name="Google Shape;157;p26"/>
          <p:cNvSpPr txBox="1"/>
          <p:nvPr/>
        </p:nvSpPr>
        <p:spPr>
          <a:xfrm>
            <a:off x="5575375" y="1246688"/>
            <a:ext cx="3568500" cy="31299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200">
                <a:solidFill>
                  <a:srgbClr val="222222"/>
                </a:solidFill>
                <a:highlight>
                  <a:srgbClr val="FFFFFF"/>
                </a:highlight>
                <a:latin typeface="Times New Roman"/>
                <a:ea typeface="Times New Roman"/>
                <a:cs typeface="Times New Roman"/>
                <a:sym typeface="Times New Roman"/>
              </a:rPr>
              <a:t>When an IR signal is detected, the IR receiver LED will emit a small amount of visible light, which can be used to confirm that a signal has been received.</a:t>
            </a:r>
            <a:endParaRPr sz="1200">
              <a:solidFill>
                <a:srgbClr val="222222"/>
              </a:solidFill>
              <a:highlight>
                <a:srgbClr val="FFFFFF"/>
              </a:highlight>
              <a:latin typeface="Times New Roman"/>
              <a:ea typeface="Times New Roman"/>
              <a:cs typeface="Times New Roman"/>
              <a:sym typeface="Times New Roman"/>
            </a:endParaRPr>
          </a:p>
          <a:p>
            <a:pPr indent="0" lvl="0" marL="0" rtl="0" algn="just">
              <a:lnSpc>
                <a:spcPct val="150000"/>
              </a:lnSpc>
              <a:spcBef>
                <a:spcPts val="2000"/>
              </a:spcBef>
              <a:spcAft>
                <a:spcPts val="0"/>
              </a:spcAft>
              <a:buNone/>
            </a:pPr>
            <a:r>
              <a:rPr lang="en" sz="1200">
                <a:solidFill>
                  <a:srgbClr val="222222"/>
                </a:solidFill>
                <a:highlight>
                  <a:srgbClr val="FFFFFF"/>
                </a:highlight>
                <a:latin typeface="Times New Roman"/>
                <a:ea typeface="Times New Roman"/>
                <a:cs typeface="Times New Roman"/>
                <a:sym typeface="Times New Roman"/>
              </a:rPr>
              <a:t>An IR transmitter LED, on the other hand, is a device that emits infrared light in order to send signals to other devices. It is typically a small, clear, or translucent device that emits IR light in a specific frequency range.</a:t>
            </a:r>
            <a:endParaRPr sz="1200">
              <a:solidFill>
                <a:srgbClr val="222222"/>
              </a:solidFill>
              <a:highlight>
                <a:srgbClr val="FFFFFF"/>
              </a:highlight>
              <a:latin typeface="Times New Roman"/>
              <a:ea typeface="Times New Roman"/>
              <a:cs typeface="Times New Roman"/>
              <a:sym typeface="Times New Roman"/>
            </a:endParaRPr>
          </a:p>
          <a:p>
            <a:pPr indent="0" lvl="0" marL="0" rtl="0" algn="just">
              <a:lnSpc>
                <a:spcPct val="115000"/>
              </a:lnSpc>
              <a:spcBef>
                <a:spcPts val="2000"/>
              </a:spcBef>
              <a:spcAft>
                <a:spcPts val="2000"/>
              </a:spcAft>
              <a:buNone/>
            </a:pPr>
            <a:r>
              <a:t/>
            </a:r>
            <a:endParaRPr>
              <a:solidFill>
                <a:srgbClr val="222222"/>
              </a:solidFill>
              <a:highlight>
                <a:srgbClr val="FFFFFF"/>
              </a:highlight>
              <a:latin typeface="Verdana"/>
              <a:ea typeface="Verdana"/>
              <a:cs typeface="Verdana"/>
              <a:sym typeface="Verdana"/>
            </a:endParaRPr>
          </a:p>
        </p:txBody>
      </p:sp>
      <p:pic>
        <p:nvPicPr>
          <p:cNvPr id="158" name="Google Shape;158;p26"/>
          <p:cNvPicPr preferRelativeResize="0"/>
          <p:nvPr/>
        </p:nvPicPr>
        <p:blipFill>
          <a:blip r:embed="rId3">
            <a:alphaModFix/>
          </a:blip>
          <a:stretch>
            <a:fillRect/>
          </a:stretch>
        </p:blipFill>
        <p:spPr>
          <a:xfrm>
            <a:off x="152400" y="1277025"/>
            <a:ext cx="5270575" cy="317159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136475" y="326775"/>
            <a:ext cx="8520600" cy="91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pic>
        <p:nvPicPr>
          <p:cNvPr id="164" name="Google Shape;164;p27"/>
          <p:cNvPicPr preferRelativeResize="0"/>
          <p:nvPr/>
        </p:nvPicPr>
        <p:blipFill rotWithShape="1">
          <a:blip r:embed="rId3">
            <a:alphaModFix/>
          </a:blip>
          <a:srcRect b="12495" l="-2375" r="-10" t="12547"/>
          <a:stretch/>
        </p:blipFill>
        <p:spPr>
          <a:xfrm>
            <a:off x="0" y="1298725"/>
            <a:ext cx="9144000" cy="37462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flipH="1">
            <a:off x="311725" y="1694825"/>
            <a:ext cx="8520600" cy="25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70" name="Google Shape;170;p28"/>
          <p:cNvPicPr preferRelativeResize="0"/>
          <p:nvPr/>
        </p:nvPicPr>
        <p:blipFill>
          <a:blip r:embed="rId3">
            <a:alphaModFix/>
          </a:blip>
          <a:stretch>
            <a:fillRect/>
          </a:stretch>
        </p:blipFill>
        <p:spPr>
          <a:xfrm>
            <a:off x="789700" y="1500900"/>
            <a:ext cx="7467601" cy="3642600"/>
          </a:xfrm>
          <a:prstGeom prst="rect">
            <a:avLst/>
          </a:prstGeom>
          <a:noFill/>
          <a:ln>
            <a:noFill/>
          </a:ln>
        </p:spPr>
      </p:pic>
      <p:sp>
        <p:nvSpPr>
          <p:cNvPr id="171" name="Google Shape;171;p28"/>
          <p:cNvSpPr txBox="1"/>
          <p:nvPr>
            <p:ph type="title"/>
          </p:nvPr>
        </p:nvSpPr>
        <p:spPr>
          <a:xfrm>
            <a:off x="108475" y="116650"/>
            <a:ext cx="8520600" cy="115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Circuit Diagram:</a:t>
            </a:r>
            <a:endParaRPr/>
          </a:p>
          <a:p>
            <a:pPr indent="0" lvl="0" marL="0" rtl="0" algn="l">
              <a:spcBef>
                <a:spcPts val="0"/>
              </a:spcBef>
              <a:spcAft>
                <a:spcPts val="0"/>
              </a:spcAft>
              <a:buNone/>
            </a:pPr>
            <a:r>
              <a:rPr lang="en" sz="2000"/>
              <a:t>Simulation consisting of a buzzer, an LED, and LCD with an external 9V battery</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lang="en"/>
              <a:t>Next Work Plan </a:t>
            </a:r>
            <a:endParaRPr/>
          </a:p>
        </p:txBody>
      </p:sp>
      <p:sp>
        <p:nvSpPr>
          <p:cNvPr id="177" name="Google Shape;177;p29"/>
          <p:cNvSpPr txBox="1"/>
          <p:nvPr/>
        </p:nvSpPr>
        <p:spPr>
          <a:xfrm>
            <a:off x="0" y="1438550"/>
            <a:ext cx="8361300" cy="26586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Increasing accuracy of the model by collecting more data points.</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Building a PCB for the implemented circuit.</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Integrating LCD (Simulation done)  and Bluetooth module HC-05 in our existing circuit.</a:t>
            </a:r>
            <a:endParaRPr sz="12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2</a:t>
            </a:r>
            <a:endParaRPr/>
          </a:p>
        </p:txBody>
      </p:sp>
      <p:sp>
        <p:nvSpPr>
          <p:cNvPr id="183" name="Google Shape;183;p30"/>
          <p:cNvSpPr txBox="1"/>
          <p:nvPr/>
        </p:nvSpPr>
        <p:spPr>
          <a:xfrm>
            <a:off x="67575" y="1449450"/>
            <a:ext cx="3343800" cy="35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Roboto"/>
                <a:ea typeface="Roboto"/>
                <a:cs typeface="Roboto"/>
                <a:sym typeface="Roboto"/>
              </a:rPr>
              <a:t>We simplified the circuit by replacing the Arduino with an Attiny85 for analog voltage output and mapping it to glucose levels. Initially, we programmed the Attiny85 chip using Arduino and then utilized it as the primary microcontroller. To streamline the process of uploading new programs to the chip, we developed a dedicated PCB instead of relying on Arduino for the upload.</a:t>
            </a:r>
            <a:endParaRPr sz="1500">
              <a:solidFill>
                <a:schemeClr val="dk2"/>
              </a:solidFill>
              <a:latin typeface="Roboto"/>
              <a:ea typeface="Roboto"/>
              <a:cs typeface="Roboto"/>
              <a:sym typeface="Roboto"/>
            </a:endParaRPr>
          </a:p>
          <a:p>
            <a:pPr indent="0" lvl="0" marL="0" rtl="0" algn="l">
              <a:spcBef>
                <a:spcPts val="0"/>
              </a:spcBef>
              <a:spcAft>
                <a:spcPts val="0"/>
              </a:spcAft>
              <a:buNone/>
            </a:pPr>
            <a:r>
              <a:t/>
            </a:r>
            <a:endParaRPr b="1" sz="1500">
              <a:solidFill>
                <a:schemeClr val="dk2"/>
              </a:solidFill>
              <a:latin typeface="Roboto"/>
              <a:ea typeface="Roboto"/>
              <a:cs typeface="Roboto"/>
              <a:sym typeface="Roboto"/>
            </a:endParaRPr>
          </a:p>
          <a:p>
            <a:pPr indent="0" lvl="0" marL="0" rtl="0" algn="l">
              <a:spcBef>
                <a:spcPts val="0"/>
              </a:spcBef>
              <a:spcAft>
                <a:spcPts val="0"/>
              </a:spcAft>
              <a:buNone/>
            </a:pPr>
            <a:r>
              <a:rPr b="1" lang="en" sz="1500">
                <a:solidFill>
                  <a:schemeClr val="dk2"/>
                </a:solidFill>
                <a:latin typeface="Roboto"/>
                <a:ea typeface="Roboto"/>
                <a:cs typeface="Roboto"/>
                <a:sym typeface="Roboto"/>
              </a:rPr>
              <a:t>PCB Schematic:</a:t>
            </a:r>
            <a:endParaRPr b="1" sz="1500">
              <a:solidFill>
                <a:schemeClr val="dk2"/>
              </a:solidFill>
              <a:latin typeface="Roboto"/>
              <a:ea typeface="Roboto"/>
              <a:cs typeface="Roboto"/>
              <a:sym typeface="Roboto"/>
            </a:endParaRPr>
          </a:p>
        </p:txBody>
      </p:sp>
      <p:pic>
        <p:nvPicPr>
          <p:cNvPr id="184" name="Google Shape;184;p30"/>
          <p:cNvPicPr preferRelativeResize="0"/>
          <p:nvPr/>
        </p:nvPicPr>
        <p:blipFill>
          <a:blip r:embed="rId3">
            <a:alphaModFix/>
          </a:blip>
          <a:stretch>
            <a:fillRect/>
          </a:stretch>
        </p:blipFill>
        <p:spPr>
          <a:xfrm>
            <a:off x="3411375" y="1270775"/>
            <a:ext cx="5732626" cy="3872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Interfacing OLED with Arduino and IR sensor</a:t>
            </a:r>
            <a:endParaRPr/>
          </a:p>
        </p:txBody>
      </p:sp>
      <p:pic>
        <p:nvPicPr>
          <p:cNvPr id="190" name="Google Shape;190;p31"/>
          <p:cNvPicPr preferRelativeResize="0"/>
          <p:nvPr/>
        </p:nvPicPr>
        <p:blipFill>
          <a:blip r:embed="rId3">
            <a:alphaModFix/>
          </a:blip>
          <a:stretch>
            <a:fillRect/>
          </a:stretch>
        </p:blipFill>
        <p:spPr>
          <a:xfrm>
            <a:off x="1996425" y="1328825"/>
            <a:ext cx="5933149" cy="37140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Content</a:t>
            </a:r>
            <a:endParaRPr/>
          </a:p>
        </p:txBody>
      </p:sp>
      <p:sp>
        <p:nvSpPr>
          <p:cNvPr id="73" name="Google Shape;73;p14"/>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Times New Roman"/>
              <a:buAutoNum type="romanUcPeriod"/>
            </a:pPr>
            <a:r>
              <a:rPr lang="en">
                <a:latin typeface="Times New Roman"/>
                <a:ea typeface="Times New Roman"/>
                <a:cs typeface="Times New Roman"/>
                <a:sym typeface="Times New Roman"/>
              </a:rPr>
              <a:t>Introduction to Project</a:t>
            </a:r>
            <a:endParaRPr>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AutoNum type="romanUcPeriod"/>
            </a:pPr>
            <a:r>
              <a:rPr lang="en">
                <a:latin typeface="Times New Roman"/>
                <a:ea typeface="Times New Roman"/>
                <a:cs typeface="Times New Roman"/>
                <a:sym typeface="Times New Roman"/>
              </a:rPr>
              <a:t>Lacuna in the existing systems</a:t>
            </a:r>
            <a:endParaRPr>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AutoNum type="romanUcPeriod"/>
            </a:pPr>
            <a:r>
              <a:rPr lang="en">
                <a:latin typeface="Times New Roman"/>
                <a:ea typeface="Times New Roman"/>
                <a:cs typeface="Times New Roman"/>
                <a:sym typeface="Times New Roman"/>
              </a:rPr>
              <a:t>Problem Definition</a:t>
            </a:r>
            <a:endParaRPr>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AutoNum type="romanUcPeriod"/>
            </a:pPr>
            <a:r>
              <a:rPr lang="en">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AutoNum type="romanUcPeriod"/>
            </a:pPr>
            <a:r>
              <a:rPr lang="en">
                <a:latin typeface="Times New Roman"/>
                <a:ea typeface="Times New Roman"/>
                <a:cs typeface="Times New Roman"/>
                <a:sym typeface="Times New Roman"/>
              </a:rPr>
              <a:t>Methodology employed</a:t>
            </a:r>
            <a:endParaRPr>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AutoNum type="romanUcPeriod"/>
            </a:pPr>
            <a:r>
              <a:rPr lang="en">
                <a:latin typeface="Times New Roman"/>
                <a:ea typeface="Times New Roman"/>
                <a:cs typeface="Times New Roman"/>
                <a:sym typeface="Times New Roman"/>
              </a:rPr>
              <a:t>Hardware, Software, tools and the constraints</a:t>
            </a:r>
            <a:endParaRPr>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AutoNum type="romanUcPeriod"/>
            </a:pPr>
            <a:r>
              <a:rPr lang="en">
                <a:latin typeface="Times New Roman"/>
                <a:ea typeface="Times New Roman"/>
                <a:cs typeface="Times New Roman"/>
                <a:sym typeface="Times New Roman"/>
              </a:rPr>
              <a:t>Block Diagram</a:t>
            </a:r>
            <a:endParaRPr>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AutoNum type="romanUcPeriod"/>
            </a:pPr>
            <a:r>
              <a:rPr lang="en">
                <a:latin typeface="Times New Roman"/>
                <a:ea typeface="Times New Roman"/>
                <a:cs typeface="Times New Roman"/>
                <a:sym typeface="Times New Roman"/>
              </a:rPr>
              <a:t>Modular Diagram</a:t>
            </a:r>
            <a:endParaRPr>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AutoNum type="romanUcPeriod"/>
            </a:pPr>
            <a:r>
              <a:rPr lang="en">
                <a:latin typeface="Times New Roman"/>
                <a:ea typeface="Times New Roman"/>
                <a:cs typeface="Times New Roman"/>
                <a:sym typeface="Times New Roman"/>
              </a:rPr>
              <a:t>Next Work Plan</a:t>
            </a:r>
            <a:endParaRPr>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AutoNum type="romanUcPeriod"/>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AutoNum type="romanUcPeriod"/>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2584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the ATtiny85</a:t>
            </a:r>
            <a:endParaRPr/>
          </a:p>
        </p:txBody>
      </p:sp>
      <p:pic>
        <p:nvPicPr>
          <p:cNvPr id="196" name="Google Shape;196;p32"/>
          <p:cNvPicPr preferRelativeResize="0"/>
          <p:nvPr/>
        </p:nvPicPr>
        <p:blipFill>
          <a:blip r:embed="rId3">
            <a:alphaModFix/>
          </a:blip>
          <a:stretch>
            <a:fillRect/>
          </a:stretch>
        </p:blipFill>
        <p:spPr>
          <a:xfrm>
            <a:off x="311250" y="1580475"/>
            <a:ext cx="8772726" cy="2022325"/>
          </a:xfrm>
          <a:prstGeom prst="rect">
            <a:avLst/>
          </a:prstGeom>
          <a:noFill/>
          <a:ln>
            <a:noFill/>
          </a:ln>
        </p:spPr>
      </p:pic>
      <p:sp>
        <p:nvSpPr>
          <p:cNvPr id="197" name="Google Shape;197;p32"/>
          <p:cNvSpPr txBox="1"/>
          <p:nvPr/>
        </p:nvSpPr>
        <p:spPr>
          <a:xfrm>
            <a:off x="311700" y="3602800"/>
            <a:ext cx="8520600" cy="13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Roboto"/>
                <a:ea typeface="Roboto"/>
                <a:cs typeface="Roboto"/>
                <a:sym typeface="Roboto"/>
              </a:rPr>
              <a:t>Process:</a:t>
            </a:r>
            <a:endParaRPr b="1" sz="15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After burning the bootloader on ATtiny85, codes that run on Arduino can be run on attiny. This </a:t>
            </a:r>
            <a:r>
              <a:rPr lang="en" sz="1300">
                <a:solidFill>
                  <a:schemeClr val="dk2"/>
                </a:solidFill>
                <a:latin typeface="Roboto"/>
                <a:ea typeface="Roboto"/>
                <a:cs typeface="Roboto"/>
                <a:sym typeface="Roboto"/>
              </a:rPr>
              <a:t>simplifies the circuit but still needs an arduino as an ISP to program it for its use.</a:t>
            </a:r>
            <a:endParaRPr sz="1300">
              <a:solidFill>
                <a:schemeClr val="dk2"/>
              </a:solidFill>
              <a:latin typeface="Roboto"/>
              <a:ea typeface="Roboto"/>
              <a:cs typeface="Roboto"/>
              <a:sym typeface="Roboto"/>
            </a:endParaRPr>
          </a:p>
        </p:txBody>
      </p:sp>
      <p:sp>
        <p:nvSpPr>
          <p:cNvPr id="198" name="Google Shape;198;p32"/>
          <p:cNvSpPr txBox="1"/>
          <p:nvPr/>
        </p:nvSpPr>
        <p:spPr>
          <a:xfrm>
            <a:off x="335600" y="1283550"/>
            <a:ext cx="2144100" cy="2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Roboto"/>
                <a:ea typeface="Roboto"/>
                <a:cs typeface="Roboto"/>
                <a:sym typeface="Roboto"/>
              </a:rPr>
              <a:t>Connections:</a:t>
            </a:r>
            <a:endParaRPr b="1" sz="1500">
              <a:solidFill>
                <a:schemeClr val="dk2"/>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Hardware, Software, Tools and constraint</a:t>
            </a:r>
            <a:endParaRPr/>
          </a:p>
        </p:txBody>
      </p:sp>
      <p:sp>
        <p:nvSpPr>
          <p:cNvPr id="204" name="Google Shape;204;p33"/>
          <p:cNvSpPr txBox="1"/>
          <p:nvPr/>
        </p:nvSpPr>
        <p:spPr>
          <a:xfrm>
            <a:off x="0" y="1443500"/>
            <a:ext cx="8094000" cy="2847600"/>
          </a:xfrm>
          <a:prstGeom prst="rect">
            <a:avLst/>
          </a:prstGeom>
          <a:noFill/>
          <a:ln>
            <a:noFill/>
          </a:ln>
        </p:spPr>
        <p:txBody>
          <a:bodyPr anchorCtr="0" anchor="t" bIns="91425" lIns="91425" spcFirstLastPara="1" rIns="91425" wrap="square" tIns="91425">
            <a:spAutoFit/>
          </a:bodyPr>
          <a:lstStyle/>
          <a:p>
            <a:pPr indent="-342900" lvl="0" marL="457200" rtl="0" algn="just">
              <a:lnSpc>
                <a:spcPct val="150000"/>
              </a:lnSpc>
              <a:spcBef>
                <a:spcPts val="1200"/>
              </a:spcBef>
              <a:spcAft>
                <a:spcPts val="0"/>
              </a:spcAft>
              <a:buSzPts val="1800"/>
              <a:buChar char="❖"/>
            </a:pPr>
            <a:r>
              <a:rPr b="1" lang="en" sz="1800">
                <a:latin typeface="Times New Roman"/>
                <a:ea typeface="Times New Roman"/>
                <a:cs typeface="Times New Roman"/>
                <a:sym typeface="Times New Roman"/>
              </a:rPr>
              <a:t>Languages</a:t>
            </a:r>
            <a:r>
              <a:rPr lang="en" sz="1800">
                <a:latin typeface="Times New Roman"/>
                <a:ea typeface="Times New Roman"/>
                <a:cs typeface="Times New Roman"/>
                <a:sym typeface="Times New Roman"/>
              </a:rPr>
              <a:t>: Arduino Sketch. (based on C/C++), Python for model making.</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Char char="❖"/>
            </a:pPr>
            <a:r>
              <a:rPr b="1" lang="en" sz="1800">
                <a:latin typeface="Times New Roman"/>
                <a:ea typeface="Times New Roman"/>
                <a:cs typeface="Times New Roman"/>
                <a:sym typeface="Times New Roman"/>
              </a:rPr>
              <a:t>IDE</a:t>
            </a:r>
            <a:r>
              <a:rPr lang="en" sz="1800">
                <a:latin typeface="Times New Roman"/>
                <a:ea typeface="Times New Roman"/>
                <a:cs typeface="Times New Roman"/>
                <a:sym typeface="Times New Roman"/>
              </a:rPr>
              <a:t>: Arduino IDE</a:t>
            </a:r>
            <a:endParaRPr sz="1800">
              <a:latin typeface="Times New Roman"/>
              <a:ea typeface="Times New Roman"/>
              <a:cs typeface="Times New Roman"/>
              <a:sym typeface="Times New Roman"/>
            </a:endParaRPr>
          </a:p>
          <a:p>
            <a:pPr indent="-342900" lvl="0" marL="457200" rtl="0" algn="just">
              <a:lnSpc>
                <a:spcPct val="150000"/>
              </a:lnSpc>
              <a:spcBef>
                <a:spcPts val="0"/>
              </a:spcBef>
              <a:spcAft>
                <a:spcPts val="0"/>
              </a:spcAft>
              <a:buSzPts val="1800"/>
              <a:buFont typeface="Times New Roman"/>
              <a:buChar char="❖"/>
            </a:pPr>
            <a:r>
              <a:rPr b="1" lang="en" sz="1800">
                <a:latin typeface="Times New Roman"/>
                <a:ea typeface="Times New Roman"/>
                <a:cs typeface="Times New Roman"/>
                <a:sym typeface="Times New Roman"/>
              </a:rPr>
              <a:t>Components:</a:t>
            </a:r>
            <a:r>
              <a:rPr lang="en" sz="1800">
                <a:latin typeface="Times New Roman"/>
                <a:ea typeface="Times New Roman"/>
                <a:cs typeface="Times New Roman"/>
                <a:sym typeface="Times New Roman"/>
              </a:rPr>
              <a:t>					                                                               \</a:t>
            </a:r>
            <a:br>
              <a:rPr lang="en" sz="1800">
                <a:latin typeface="Times New Roman"/>
                <a:ea typeface="Times New Roman"/>
                <a:cs typeface="Times New Roman"/>
                <a:sym typeface="Times New Roman"/>
              </a:rPr>
            </a:br>
            <a:r>
              <a:rPr lang="en" sz="1800">
                <a:latin typeface="Times New Roman"/>
                <a:ea typeface="Times New Roman"/>
                <a:cs typeface="Times New Roman"/>
                <a:sym typeface="Times New Roman"/>
              </a:rPr>
              <a:t>1. IR Sensor</a:t>
            </a:r>
            <a:endParaRPr sz="1800">
              <a:latin typeface="Times New Roman"/>
              <a:ea typeface="Times New Roman"/>
              <a:cs typeface="Times New Roman"/>
              <a:sym typeface="Times New Roman"/>
            </a:endParaRPr>
          </a:p>
          <a:p>
            <a:pPr indent="0" lvl="0" marL="457200" rtl="0" algn="just">
              <a:lnSpc>
                <a:spcPct val="150000"/>
              </a:lnSpc>
              <a:spcBef>
                <a:spcPts val="1200"/>
              </a:spcBef>
              <a:spcAft>
                <a:spcPts val="0"/>
              </a:spcAft>
              <a:buNone/>
            </a:pPr>
            <a:r>
              <a:rPr lang="en" sz="1800">
                <a:latin typeface="Times New Roman"/>
                <a:ea typeface="Times New Roman"/>
                <a:cs typeface="Times New Roman"/>
                <a:sym typeface="Times New Roman"/>
              </a:rPr>
              <a:t>2. Attiny85/Arduino</a:t>
            </a:r>
            <a:endParaRPr sz="1800">
              <a:latin typeface="Times New Roman"/>
              <a:ea typeface="Times New Roman"/>
              <a:cs typeface="Times New Roman"/>
              <a:sym typeface="Times New Roman"/>
            </a:endParaRPr>
          </a:p>
          <a:p>
            <a:pPr indent="0" lvl="0" marL="457200" rtl="0" algn="just">
              <a:lnSpc>
                <a:spcPct val="150000"/>
              </a:lnSpc>
              <a:spcBef>
                <a:spcPts val="1200"/>
              </a:spcBef>
              <a:spcAft>
                <a:spcPts val="1200"/>
              </a:spcAft>
              <a:buNone/>
            </a:pPr>
            <a:r>
              <a:rPr lang="en" sz="1800">
                <a:latin typeface="Times New Roman"/>
                <a:ea typeface="Times New Roman"/>
                <a:cs typeface="Times New Roman"/>
                <a:sym typeface="Times New Roman"/>
              </a:rPr>
              <a:t>3. OLED display</a:t>
            </a:r>
            <a:endParaRPr sz="18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139075" y="48655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Interfacing of Attiny85 with Oled &amp; IR Sensor</a:t>
            </a:r>
            <a:endParaRPr/>
          </a:p>
        </p:txBody>
      </p:sp>
      <p:pic>
        <p:nvPicPr>
          <p:cNvPr id="210" name="Google Shape;210;p34"/>
          <p:cNvPicPr preferRelativeResize="0"/>
          <p:nvPr/>
        </p:nvPicPr>
        <p:blipFill>
          <a:blip r:embed="rId3">
            <a:alphaModFix/>
          </a:blip>
          <a:stretch>
            <a:fillRect/>
          </a:stretch>
        </p:blipFill>
        <p:spPr>
          <a:xfrm>
            <a:off x="190700" y="1340850"/>
            <a:ext cx="4866957" cy="3714075"/>
          </a:xfrm>
          <a:prstGeom prst="rect">
            <a:avLst/>
          </a:prstGeom>
          <a:noFill/>
          <a:ln>
            <a:noFill/>
          </a:ln>
        </p:spPr>
      </p:pic>
      <p:sp>
        <p:nvSpPr>
          <p:cNvPr id="211" name="Google Shape;211;p34"/>
          <p:cNvSpPr txBox="1"/>
          <p:nvPr/>
        </p:nvSpPr>
        <p:spPr>
          <a:xfrm>
            <a:off x="5185500" y="1340100"/>
            <a:ext cx="3958500" cy="3440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chemeClr val="dk2"/>
                </a:solidFill>
                <a:latin typeface="Roboto"/>
                <a:ea typeface="Roboto"/>
                <a:cs typeface="Roboto"/>
                <a:sym typeface="Roboto"/>
              </a:rPr>
              <a:t>After the </a:t>
            </a:r>
            <a:r>
              <a:rPr b="1" lang="en" sz="1500">
                <a:solidFill>
                  <a:schemeClr val="dk2"/>
                </a:solidFill>
                <a:latin typeface="Roboto"/>
                <a:ea typeface="Roboto"/>
                <a:cs typeface="Roboto"/>
                <a:sym typeface="Roboto"/>
              </a:rPr>
              <a:t>Attiny85 </a:t>
            </a:r>
            <a:r>
              <a:rPr lang="en" sz="1500">
                <a:solidFill>
                  <a:schemeClr val="dk2"/>
                </a:solidFill>
                <a:latin typeface="Roboto"/>
                <a:ea typeface="Roboto"/>
                <a:cs typeface="Roboto"/>
                <a:sym typeface="Roboto"/>
              </a:rPr>
              <a:t>has been programmed Using Arduino as </a:t>
            </a:r>
            <a:r>
              <a:rPr b="1" lang="en" sz="1500">
                <a:solidFill>
                  <a:schemeClr val="dk2"/>
                </a:solidFill>
                <a:latin typeface="Roboto"/>
                <a:ea typeface="Roboto"/>
                <a:cs typeface="Roboto"/>
                <a:sym typeface="Roboto"/>
              </a:rPr>
              <a:t>ISP </a:t>
            </a:r>
            <a:r>
              <a:rPr lang="en" sz="1500">
                <a:solidFill>
                  <a:schemeClr val="dk2"/>
                </a:solidFill>
                <a:latin typeface="Roboto"/>
                <a:ea typeface="Roboto"/>
                <a:cs typeface="Roboto"/>
                <a:sym typeface="Roboto"/>
              </a:rPr>
              <a:t>or </a:t>
            </a:r>
            <a:r>
              <a:rPr lang="en" sz="1500">
                <a:solidFill>
                  <a:schemeClr val="dk2"/>
                </a:solidFill>
                <a:latin typeface="Roboto"/>
                <a:ea typeface="Roboto"/>
                <a:cs typeface="Roboto"/>
                <a:sym typeface="Roboto"/>
              </a:rPr>
              <a:t>directly (The </a:t>
            </a:r>
            <a:r>
              <a:rPr i="1" lang="en" sz="1500">
                <a:solidFill>
                  <a:schemeClr val="dk2"/>
                </a:solidFill>
                <a:latin typeface="Roboto"/>
                <a:ea typeface="Roboto"/>
                <a:cs typeface="Roboto"/>
                <a:sym typeface="Roboto"/>
              </a:rPr>
              <a:t>PCB </a:t>
            </a:r>
            <a:r>
              <a:rPr lang="en" sz="1500">
                <a:solidFill>
                  <a:schemeClr val="dk2"/>
                </a:solidFill>
                <a:latin typeface="Roboto"/>
                <a:ea typeface="Roboto"/>
                <a:cs typeface="Roboto"/>
                <a:sym typeface="Roboto"/>
              </a:rPr>
              <a:t>for the same will be printed soon), Shown connections help do the same task as done using the arduino.</a:t>
            </a:r>
            <a:endParaRPr sz="1500">
              <a:solidFill>
                <a:schemeClr val="dk2"/>
              </a:solidFill>
              <a:latin typeface="Roboto"/>
              <a:ea typeface="Roboto"/>
              <a:cs typeface="Roboto"/>
              <a:sym typeface="Roboto"/>
            </a:endParaRPr>
          </a:p>
          <a:p>
            <a:pPr indent="0" lvl="0" marL="0" rtl="0" algn="just">
              <a:spcBef>
                <a:spcPts val="0"/>
              </a:spcBef>
              <a:spcAft>
                <a:spcPts val="0"/>
              </a:spcAft>
              <a:buNone/>
            </a:pPr>
            <a:r>
              <a:t/>
            </a:r>
            <a:endParaRPr sz="1500">
              <a:solidFill>
                <a:schemeClr val="dk2"/>
              </a:solidFill>
              <a:latin typeface="Roboto"/>
              <a:ea typeface="Roboto"/>
              <a:cs typeface="Roboto"/>
              <a:sym typeface="Roboto"/>
            </a:endParaRPr>
          </a:p>
          <a:p>
            <a:pPr indent="0" lvl="0" marL="0" rtl="0" algn="just">
              <a:spcBef>
                <a:spcPts val="0"/>
              </a:spcBef>
              <a:spcAft>
                <a:spcPts val="0"/>
              </a:spcAft>
              <a:buNone/>
            </a:pPr>
            <a:r>
              <a:rPr lang="en" sz="1500">
                <a:solidFill>
                  <a:schemeClr val="dk2"/>
                </a:solidFill>
                <a:latin typeface="Roboto"/>
                <a:ea typeface="Roboto"/>
                <a:cs typeface="Roboto"/>
                <a:sym typeface="Roboto"/>
              </a:rPr>
              <a:t>We have used Decision Tree Regressor for the model, and used it in our microcontroller using </a:t>
            </a:r>
            <a:r>
              <a:rPr b="1" lang="en" sz="1500">
                <a:solidFill>
                  <a:schemeClr val="dk2"/>
                </a:solidFill>
                <a:latin typeface="Roboto"/>
                <a:ea typeface="Roboto"/>
                <a:cs typeface="Roboto"/>
                <a:sym typeface="Roboto"/>
              </a:rPr>
              <a:t>TinyML </a:t>
            </a:r>
            <a:r>
              <a:rPr lang="en" sz="1500">
                <a:solidFill>
                  <a:schemeClr val="dk2"/>
                </a:solidFill>
                <a:latin typeface="Roboto"/>
                <a:ea typeface="Roboto"/>
                <a:cs typeface="Roboto"/>
                <a:sym typeface="Roboto"/>
              </a:rPr>
              <a:t>(Helps Convert the python model code to any language, here C.)</a:t>
            </a:r>
            <a:endParaRPr sz="1500">
              <a:solidFill>
                <a:schemeClr val="dk2"/>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Collecting real data</a:t>
            </a:r>
            <a:endParaRPr/>
          </a:p>
        </p:txBody>
      </p:sp>
      <p:pic>
        <p:nvPicPr>
          <p:cNvPr id="217" name="Google Shape;217;p35"/>
          <p:cNvPicPr preferRelativeResize="0"/>
          <p:nvPr/>
        </p:nvPicPr>
        <p:blipFill>
          <a:blip r:embed="rId3">
            <a:alphaModFix/>
          </a:blip>
          <a:stretch>
            <a:fillRect/>
          </a:stretch>
        </p:blipFill>
        <p:spPr>
          <a:xfrm>
            <a:off x="159575" y="1485650"/>
            <a:ext cx="3754039" cy="2826578"/>
          </a:xfrm>
          <a:prstGeom prst="rect">
            <a:avLst/>
          </a:prstGeom>
          <a:noFill/>
          <a:ln>
            <a:noFill/>
          </a:ln>
        </p:spPr>
      </p:pic>
      <p:pic>
        <p:nvPicPr>
          <p:cNvPr id="218" name="Google Shape;218;p35"/>
          <p:cNvPicPr preferRelativeResize="0"/>
          <p:nvPr/>
        </p:nvPicPr>
        <p:blipFill>
          <a:blip r:embed="rId4">
            <a:alphaModFix/>
          </a:blip>
          <a:stretch>
            <a:fillRect/>
          </a:stretch>
        </p:blipFill>
        <p:spPr>
          <a:xfrm>
            <a:off x="4518186" y="1442500"/>
            <a:ext cx="3754039" cy="2826570"/>
          </a:xfrm>
          <a:prstGeom prst="rect">
            <a:avLst/>
          </a:prstGeom>
          <a:noFill/>
          <a:ln>
            <a:noFill/>
          </a:ln>
        </p:spPr>
      </p:pic>
      <p:sp>
        <p:nvSpPr>
          <p:cNvPr id="219" name="Google Shape;219;p35"/>
          <p:cNvSpPr txBox="1"/>
          <p:nvPr/>
        </p:nvSpPr>
        <p:spPr>
          <a:xfrm>
            <a:off x="156900" y="4282850"/>
            <a:ext cx="8206500" cy="7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Roboto"/>
                <a:ea typeface="Roboto"/>
                <a:cs typeface="Roboto"/>
                <a:sym typeface="Roboto"/>
              </a:rPr>
              <a:t>A model on this data was created, which was then coded into arduino and then attiny85 for testing using </a:t>
            </a:r>
            <a:r>
              <a:rPr b="1" lang="en" sz="1500">
                <a:solidFill>
                  <a:schemeClr val="dk2"/>
                </a:solidFill>
                <a:latin typeface="Roboto"/>
                <a:ea typeface="Roboto"/>
                <a:cs typeface="Roboto"/>
                <a:sym typeface="Roboto"/>
              </a:rPr>
              <a:t>TinyML.</a:t>
            </a:r>
            <a:endParaRPr b="1" sz="1500">
              <a:solidFill>
                <a:schemeClr val="dk2"/>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228325"/>
            <a:ext cx="8520600" cy="6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a:t>
            </a:r>
            <a:r>
              <a:rPr lang="en"/>
              <a:t> of algorithms implemented on data collected from research papers-I</a:t>
            </a:r>
            <a:endParaRPr/>
          </a:p>
        </p:txBody>
      </p:sp>
      <p:graphicFrame>
        <p:nvGraphicFramePr>
          <p:cNvPr id="225" name="Google Shape;225;p36"/>
          <p:cNvGraphicFramePr/>
          <p:nvPr/>
        </p:nvGraphicFramePr>
        <p:xfrm>
          <a:off x="952500" y="2000250"/>
          <a:ext cx="3000000" cy="3000000"/>
        </p:xfrm>
        <a:graphic>
          <a:graphicData uri="http://schemas.openxmlformats.org/drawingml/2006/table">
            <a:tbl>
              <a:tblPr>
                <a:noFill/>
                <a:tableStyleId>{D398A94C-F16A-40D0-88EA-378CC683C207}</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Decision Tree</a:t>
                      </a:r>
                      <a:endParaRPr/>
                    </a:p>
                  </a:txBody>
                  <a:tcPr marT="91425" marB="91425" marR="91425" marL="91425"/>
                </a:tc>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None/>
                      </a:pPr>
                      <a:r>
                        <a:rPr lang="en"/>
                        <a:t>Linear Regression</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Mean Absolute Error</a:t>
                      </a:r>
                      <a:endParaRPr/>
                    </a:p>
                  </a:txBody>
                  <a:tcPr marT="91425" marB="91425" marR="91425" marL="91425"/>
                </a:tc>
                <a:tc>
                  <a:txBody>
                    <a:bodyPr/>
                    <a:lstStyle/>
                    <a:p>
                      <a:pPr indent="0" lvl="0" marL="0" rtl="0" algn="l">
                        <a:spcBef>
                          <a:spcPts val="0"/>
                        </a:spcBef>
                        <a:spcAft>
                          <a:spcPts val="0"/>
                        </a:spcAft>
                        <a:buNone/>
                      </a:pPr>
                      <a:r>
                        <a:rPr lang="en"/>
                        <a:t>11.78</a:t>
                      </a:r>
                      <a:endParaRPr/>
                    </a:p>
                  </a:txBody>
                  <a:tcPr marT="91425" marB="91425" marR="91425" marL="91425"/>
                </a:tc>
                <a:tc>
                  <a:txBody>
                    <a:bodyPr/>
                    <a:lstStyle/>
                    <a:p>
                      <a:pPr indent="0" lvl="0" marL="0" rtl="0" algn="l">
                        <a:spcBef>
                          <a:spcPts val="0"/>
                        </a:spcBef>
                        <a:spcAft>
                          <a:spcPts val="0"/>
                        </a:spcAft>
                        <a:buNone/>
                      </a:pPr>
                      <a:r>
                        <a:rPr lang="en"/>
                        <a:t>7.19</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7.62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Mean Squared Error</a:t>
                      </a:r>
                      <a:endParaRPr/>
                    </a:p>
                  </a:txBody>
                  <a:tcPr marT="91425" marB="91425" marR="91425" marL="91425"/>
                </a:tc>
                <a:tc>
                  <a:txBody>
                    <a:bodyPr/>
                    <a:lstStyle/>
                    <a:p>
                      <a:pPr indent="0" lvl="0" marL="0" rtl="0" algn="l">
                        <a:spcBef>
                          <a:spcPts val="0"/>
                        </a:spcBef>
                        <a:spcAft>
                          <a:spcPts val="0"/>
                        </a:spcAft>
                        <a:buNone/>
                      </a:pPr>
                      <a:r>
                        <a:rPr lang="en"/>
                        <a:t>333.76</a:t>
                      </a:r>
                      <a:endParaRPr/>
                    </a:p>
                  </a:txBody>
                  <a:tcPr marT="91425" marB="91425" marR="91425" marL="91425"/>
                </a:tc>
                <a:tc>
                  <a:txBody>
                    <a:bodyPr/>
                    <a:lstStyle/>
                    <a:p>
                      <a:pPr indent="0" lvl="0" marL="0" rtl="0" algn="l">
                        <a:spcBef>
                          <a:spcPts val="0"/>
                        </a:spcBef>
                        <a:spcAft>
                          <a:spcPts val="0"/>
                        </a:spcAft>
                        <a:buNone/>
                      </a:pPr>
                      <a:r>
                        <a:rPr lang="en"/>
                        <a:t>141.71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79.93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Root Mean Squared Error</a:t>
                      </a:r>
                      <a:endParaRPr/>
                    </a:p>
                  </a:txBody>
                  <a:tcPr marT="91425" marB="91425" marR="91425" marL="91425"/>
                </a:tc>
                <a:tc>
                  <a:txBody>
                    <a:bodyPr/>
                    <a:lstStyle/>
                    <a:p>
                      <a:pPr indent="0" lvl="0" marL="0" rtl="0" algn="l">
                        <a:spcBef>
                          <a:spcPts val="0"/>
                        </a:spcBef>
                        <a:spcAft>
                          <a:spcPts val="0"/>
                        </a:spcAft>
                        <a:buNone/>
                      </a:pPr>
                      <a:r>
                        <a:rPr lang="en"/>
                        <a:t>18.26</a:t>
                      </a:r>
                      <a:endParaRPr/>
                    </a:p>
                  </a:txBody>
                  <a:tcPr marT="91425" marB="91425" marR="91425" marL="91425"/>
                </a:tc>
                <a:tc>
                  <a:txBody>
                    <a:bodyPr/>
                    <a:lstStyle/>
                    <a:p>
                      <a:pPr indent="0" lvl="0" marL="0" rtl="0" algn="l">
                        <a:spcBef>
                          <a:spcPts val="0"/>
                        </a:spcBef>
                        <a:spcAft>
                          <a:spcPts val="0"/>
                        </a:spcAft>
                        <a:buNone/>
                      </a:pPr>
                      <a:r>
                        <a:rPr lang="en"/>
                        <a:t>11.9</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8.94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311700" y="228325"/>
            <a:ext cx="8520600" cy="6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algorithms implemented on data collected from research papers-II</a:t>
            </a:r>
            <a:endParaRPr/>
          </a:p>
        </p:txBody>
      </p:sp>
      <p:graphicFrame>
        <p:nvGraphicFramePr>
          <p:cNvPr id="231" name="Google Shape;231;p37"/>
          <p:cNvGraphicFramePr/>
          <p:nvPr/>
        </p:nvGraphicFramePr>
        <p:xfrm>
          <a:off x="952500" y="2000250"/>
          <a:ext cx="3000000" cy="3000000"/>
        </p:xfrm>
        <a:graphic>
          <a:graphicData uri="http://schemas.openxmlformats.org/drawingml/2006/table">
            <a:tbl>
              <a:tblPr>
                <a:noFill/>
                <a:tableStyleId>{D398A94C-F16A-40D0-88EA-378CC683C207}</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Decision Tree</a:t>
                      </a:r>
                      <a:endParaRPr/>
                    </a:p>
                  </a:txBody>
                  <a:tcPr marT="91425" marB="91425" marR="91425" marL="91425"/>
                </a:tc>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None/>
                      </a:pPr>
                      <a:r>
                        <a:rPr lang="en"/>
                        <a:t>Linear Regression</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Mean Absolute Error</a:t>
                      </a:r>
                      <a:endParaRPr/>
                    </a:p>
                  </a:txBody>
                  <a:tcPr marT="91425" marB="91425" marR="91425" marL="91425"/>
                </a:tc>
                <a:tc>
                  <a:txBody>
                    <a:bodyPr/>
                    <a:lstStyle/>
                    <a:p>
                      <a:pPr indent="0" lvl="0" marL="0" rtl="0" algn="l">
                        <a:spcBef>
                          <a:spcPts val="0"/>
                        </a:spcBef>
                        <a:spcAft>
                          <a:spcPts val="0"/>
                        </a:spcAft>
                        <a:buNone/>
                      </a:pPr>
                      <a:r>
                        <a:rPr lang="en"/>
                        <a:t>14.8</a:t>
                      </a:r>
                      <a:endParaRPr/>
                    </a:p>
                  </a:txBody>
                  <a:tcPr marT="91425" marB="91425" marR="91425" marL="91425"/>
                </a:tc>
                <a:tc>
                  <a:txBody>
                    <a:bodyPr/>
                    <a:lstStyle/>
                    <a:p>
                      <a:pPr indent="0" lvl="0" marL="0" rtl="0" algn="l">
                        <a:spcBef>
                          <a:spcPts val="0"/>
                        </a:spcBef>
                        <a:spcAft>
                          <a:spcPts val="0"/>
                        </a:spcAft>
                        <a:buNone/>
                      </a:pPr>
                      <a:r>
                        <a:rPr lang="en"/>
                        <a:t>12.31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8.57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Mean Squared Error</a:t>
                      </a:r>
                      <a:endParaRPr/>
                    </a:p>
                  </a:txBody>
                  <a:tcPr marT="91425" marB="91425" marR="91425" marL="91425"/>
                </a:tc>
                <a:tc>
                  <a:txBody>
                    <a:bodyPr/>
                    <a:lstStyle/>
                    <a:p>
                      <a:pPr indent="0" lvl="0" marL="0" rtl="0" algn="l">
                        <a:spcBef>
                          <a:spcPts val="0"/>
                        </a:spcBef>
                        <a:spcAft>
                          <a:spcPts val="0"/>
                        </a:spcAft>
                        <a:buNone/>
                      </a:pPr>
                      <a:r>
                        <a:rPr lang="en"/>
                        <a:t>353.2</a:t>
                      </a:r>
                      <a:endParaRPr/>
                    </a:p>
                  </a:txBody>
                  <a:tcPr marT="91425" marB="91425" marR="91425" marL="91425"/>
                </a:tc>
                <a:tc>
                  <a:txBody>
                    <a:bodyPr/>
                    <a:lstStyle/>
                    <a:p>
                      <a:pPr indent="0" lvl="0" marL="0" rtl="0" algn="l">
                        <a:spcBef>
                          <a:spcPts val="0"/>
                        </a:spcBef>
                        <a:spcAft>
                          <a:spcPts val="0"/>
                        </a:spcAft>
                        <a:buNone/>
                      </a:pPr>
                      <a:r>
                        <a:rPr lang="en"/>
                        <a:t>225.06</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107.05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Root Mean Squared Error</a:t>
                      </a:r>
                      <a:endParaRPr/>
                    </a:p>
                  </a:txBody>
                  <a:tcPr marT="91425" marB="91425" marR="91425" marL="91425"/>
                </a:tc>
                <a:tc>
                  <a:txBody>
                    <a:bodyPr/>
                    <a:lstStyle/>
                    <a:p>
                      <a:pPr indent="0" lvl="0" marL="0" rtl="0" algn="l">
                        <a:spcBef>
                          <a:spcPts val="0"/>
                        </a:spcBef>
                        <a:spcAft>
                          <a:spcPts val="0"/>
                        </a:spcAft>
                        <a:buNone/>
                      </a:pPr>
                      <a:r>
                        <a:rPr lang="en"/>
                        <a:t>18.79</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10.35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11700" y="228325"/>
            <a:ext cx="8520600" cy="61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algorithms implemented on real data</a:t>
            </a:r>
            <a:endParaRPr/>
          </a:p>
        </p:txBody>
      </p:sp>
      <p:graphicFrame>
        <p:nvGraphicFramePr>
          <p:cNvPr id="237" name="Google Shape;237;p38"/>
          <p:cNvGraphicFramePr/>
          <p:nvPr/>
        </p:nvGraphicFramePr>
        <p:xfrm>
          <a:off x="952500" y="2000250"/>
          <a:ext cx="3000000" cy="3000000"/>
        </p:xfrm>
        <a:graphic>
          <a:graphicData uri="http://schemas.openxmlformats.org/drawingml/2006/table">
            <a:tbl>
              <a:tblPr>
                <a:noFill/>
                <a:tableStyleId>{D398A94C-F16A-40D0-88EA-378CC683C207}</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Decision Tree</a:t>
                      </a:r>
                      <a:endParaRPr/>
                    </a:p>
                  </a:txBody>
                  <a:tcPr marT="91425" marB="91425" marR="91425" marL="91425"/>
                </a:tc>
                <a:tc>
                  <a:txBody>
                    <a:bodyPr/>
                    <a:lstStyle/>
                    <a:p>
                      <a:pPr indent="0" lvl="0" marL="0" rtl="0" algn="l">
                        <a:spcBef>
                          <a:spcPts val="0"/>
                        </a:spcBef>
                        <a:spcAft>
                          <a:spcPts val="0"/>
                        </a:spcAft>
                        <a:buNone/>
                      </a:pPr>
                      <a:r>
                        <a:rPr lang="en"/>
                        <a:t>Random Forest</a:t>
                      </a:r>
                      <a:endParaRPr/>
                    </a:p>
                  </a:txBody>
                  <a:tcPr marT="91425" marB="91425" marR="91425" marL="91425"/>
                </a:tc>
                <a:tc>
                  <a:txBody>
                    <a:bodyPr/>
                    <a:lstStyle/>
                    <a:p>
                      <a:pPr indent="0" lvl="0" marL="0" rtl="0" algn="l">
                        <a:spcBef>
                          <a:spcPts val="0"/>
                        </a:spcBef>
                        <a:spcAft>
                          <a:spcPts val="0"/>
                        </a:spcAft>
                        <a:buNone/>
                      </a:pPr>
                      <a:r>
                        <a:rPr lang="en"/>
                        <a:t>Linear Regression</a:t>
                      </a:r>
                      <a:endParaRPr/>
                    </a:p>
                  </a:txBody>
                  <a:tcPr marT="91425" marB="91425" marR="91425" marL="91425"/>
                </a:tc>
              </a:tr>
              <a:tr h="381000">
                <a:tc>
                  <a:txBody>
                    <a:bodyPr/>
                    <a:lstStyle/>
                    <a:p>
                      <a:pPr indent="0" lvl="0" marL="0" rtl="0" algn="l">
                        <a:spcBef>
                          <a:spcPts val="0"/>
                        </a:spcBef>
                        <a:spcAft>
                          <a:spcPts val="0"/>
                        </a:spcAft>
                        <a:buNone/>
                      </a:pPr>
                      <a:r>
                        <a:rPr lang="en"/>
                        <a:t>Mean Absolute Error</a:t>
                      </a:r>
                      <a:endParaRPr/>
                    </a:p>
                  </a:txBody>
                  <a:tcPr marT="91425" marB="91425" marR="91425" marL="91425"/>
                </a:tc>
                <a:tc>
                  <a:txBody>
                    <a:bodyPr/>
                    <a:lstStyle/>
                    <a:p>
                      <a:pPr indent="0" lvl="0" marL="0" rtl="0" algn="l">
                        <a:spcBef>
                          <a:spcPts val="0"/>
                        </a:spcBef>
                        <a:spcAft>
                          <a:spcPts val="0"/>
                        </a:spcAft>
                        <a:buNone/>
                      </a:pPr>
                      <a:r>
                        <a:rPr lang="en"/>
                        <a:t>3.00</a:t>
                      </a:r>
                      <a:endParaRPr/>
                    </a:p>
                  </a:txBody>
                  <a:tcPr marT="91425" marB="91425" marR="91425" marL="91425"/>
                </a:tc>
                <a:tc>
                  <a:txBody>
                    <a:bodyPr/>
                    <a:lstStyle/>
                    <a:p>
                      <a:pPr indent="0" lvl="0" marL="0" rtl="0" algn="l">
                        <a:spcBef>
                          <a:spcPts val="0"/>
                        </a:spcBef>
                        <a:spcAft>
                          <a:spcPts val="0"/>
                        </a:spcAft>
                        <a:buNone/>
                      </a:pPr>
                      <a:r>
                        <a:rPr lang="en"/>
                        <a:t>7.72</a:t>
                      </a:r>
                      <a:endParaRPr/>
                    </a:p>
                  </a:txBody>
                  <a:tcPr marT="91425" marB="91425" marR="91425" marL="91425"/>
                </a:tc>
                <a:tc>
                  <a:txBody>
                    <a:bodyPr/>
                    <a:lstStyle/>
                    <a:p>
                      <a:pPr indent="0" lvl="0" marL="0" rtl="0" algn="l">
                        <a:spcBef>
                          <a:spcPts val="0"/>
                        </a:spcBef>
                        <a:spcAft>
                          <a:spcPts val="0"/>
                        </a:spcAft>
                        <a:buNone/>
                      </a:pPr>
                      <a:r>
                        <a:rPr lang="en"/>
                        <a:t>12.89</a:t>
                      </a:r>
                      <a:endParaRPr/>
                    </a:p>
                  </a:txBody>
                  <a:tcPr marT="91425" marB="91425" marR="91425" marL="91425"/>
                </a:tc>
              </a:tr>
              <a:tr h="381000">
                <a:tc>
                  <a:txBody>
                    <a:bodyPr/>
                    <a:lstStyle/>
                    <a:p>
                      <a:pPr indent="0" lvl="0" marL="0" rtl="0" algn="l">
                        <a:spcBef>
                          <a:spcPts val="0"/>
                        </a:spcBef>
                        <a:spcAft>
                          <a:spcPts val="0"/>
                        </a:spcAft>
                        <a:buNone/>
                      </a:pPr>
                      <a:r>
                        <a:rPr lang="en"/>
                        <a:t>Mean Squared Error</a:t>
                      </a:r>
                      <a:endParaRPr/>
                    </a:p>
                  </a:txBody>
                  <a:tcPr marT="91425" marB="91425" marR="91425" marL="91425"/>
                </a:tc>
                <a:tc>
                  <a:txBody>
                    <a:bodyPr/>
                    <a:lstStyle/>
                    <a:p>
                      <a:pPr indent="0" lvl="0" marL="0" rtl="0" algn="l">
                        <a:spcBef>
                          <a:spcPts val="0"/>
                        </a:spcBef>
                        <a:spcAft>
                          <a:spcPts val="0"/>
                        </a:spcAft>
                        <a:buNone/>
                      </a:pPr>
                      <a:r>
                        <a:rPr lang="en"/>
                        <a:t>36.00</a:t>
                      </a:r>
                      <a:endParaRPr/>
                    </a:p>
                  </a:txBody>
                  <a:tcPr marT="91425" marB="91425" marR="91425" marL="91425"/>
                </a:tc>
                <a:tc>
                  <a:txBody>
                    <a:bodyPr/>
                    <a:lstStyle/>
                    <a:p>
                      <a:pPr indent="0" lvl="0" marL="0" rtl="0" algn="l">
                        <a:spcBef>
                          <a:spcPts val="0"/>
                        </a:spcBef>
                        <a:spcAft>
                          <a:spcPts val="0"/>
                        </a:spcAft>
                        <a:buNone/>
                      </a:pPr>
                      <a:r>
                        <a:rPr lang="en"/>
                        <a:t>74.64</a:t>
                      </a:r>
                      <a:endParaRPr/>
                    </a:p>
                  </a:txBody>
                  <a:tcPr marT="91425" marB="91425" marR="91425" marL="91425"/>
                </a:tc>
                <a:tc>
                  <a:txBody>
                    <a:bodyPr/>
                    <a:lstStyle/>
                    <a:p>
                      <a:pPr indent="0" lvl="0" marL="0" rtl="0" algn="l">
                        <a:spcBef>
                          <a:spcPts val="0"/>
                        </a:spcBef>
                        <a:spcAft>
                          <a:spcPts val="0"/>
                        </a:spcAft>
                        <a:buNone/>
                      </a:pPr>
                      <a:r>
                        <a:rPr lang="en"/>
                        <a:t>187.71</a:t>
                      </a:r>
                      <a:endParaRPr/>
                    </a:p>
                  </a:txBody>
                  <a:tcPr marT="91425" marB="91425" marR="91425" marL="91425"/>
                </a:tc>
              </a:tr>
              <a:tr h="381000">
                <a:tc>
                  <a:txBody>
                    <a:bodyPr/>
                    <a:lstStyle/>
                    <a:p>
                      <a:pPr indent="0" lvl="0" marL="0" rtl="0" algn="l">
                        <a:spcBef>
                          <a:spcPts val="0"/>
                        </a:spcBef>
                        <a:spcAft>
                          <a:spcPts val="0"/>
                        </a:spcAft>
                        <a:buNone/>
                      </a:pPr>
                      <a:r>
                        <a:rPr lang="en"/>
                        <a:t>Root Mean Squared Error</a:t>
                      </a:r>
                      <a:endParaRPr/>
                    </a:p>
                  </a:txBody>
                  <a:tcPr marT="91425" marB="91425" marR="91425" marL="91425"/>
                </a:tc>
                <a:tc>
                  <a:txBody>
                    <a:bodyPr/>
                    <a:lstStyle/>
                    <a:p>
                      <a:pPr indent="0" lvl="0" marL="0" rtl="0" algn="l">
                        <a:spcBef>
                          <a:spcPts val="0"/>
                        </a:spcBef>
                        <a:spcAft>
                          <a:spcPts val="0"/>
                        </a:spcAft>
                        <a:buNone/>
                      </a:pPr>
                      <a:r>
                        <a:rPr lang="en"/>
                        <a:t>6.00</a:t>
                      </a:r>
                      <a:endParaRPr/>
                    </a:p>
                  </a:txBody>
                  <a:tcPr marT="91425" marB="91425" marR="91425" marL="91425"/>
                </a:tc>
                <a:tc>
                  <a:txBody>
                    <a:bodyPr/>
                    <a:lstStyle/>
                    <a:p>
                      <a:pPr indent="0" lvl="0" marL="0" rtl="0" algn="l">
                        <a:spcBef>
                          <a:spcPts val="0"/>
                        </a:spcBef>
                        <a:spcAft>
                          <a:spcPts val="0"/>
                        </a:spcAft>
                        <a:buNone/>
                      </a:pPr>
                      <a:r>
                        <a:rPr lang="en"/>
                        <a:t>8.64</a:t>
                      </a:r>
                      <a:endParaRPr/>
                    </a:p>
                  </a:txBody>
                  <a:tcPr marT="91425" marB="91425" marR="91425" marL="91425"/>
                </a:tc>
                <a:tc>
                  <a:txBody>
                    <a:bodyPr/>
                    <a:lstStyle/>
                    <a:p>
                      <a:pPr indent="0" lvl="0" marL="0" rtl="0" algn="l">
                        <a:spcBef>
                          <a:spcPts val="0"/>
                        </a:spcBef>
                        <a:spcAft>
                          <a:spcPts val="0"/>
                        </a:spcAft>
                        <a:buNone/>
                      </a:pPr>
                      <a:r>
                        <a:rPr lang="en"/>
                        <a:t>13.70</a:t>
                      </a:r>
                      <a:endParaRPr/>
                    </a:p>
                  </a:txBody>
                  <a:tcPr marT="91425" marB="91425" marR="91425" marL="91425"/>
                </a:tc>
              </a:tr>
            </a:tbl>
          </a:graphicData>
        </a:graphic>
      </p:graphicFrame>
      <p:sp>
        <p:nvSpPr>
          <p:cNvPr id="238" name="Google Shape;238;p38"/>
          <p:cNvSpPr txBox="1"/>
          <p:nvPr/>
        </p:nvSpPr>
        <p:spPr>
          <a:xfrm>
            <a:off x="144150" y="1309075"/>
            <a:ext cx="7185600" cy="6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(The Real data was collected using Accu-check Glucometer and the sensor readings).</a:t>
            </a:r>
            <a:endParaRPr sz="1300">
              <a:solidFill>
                <a:schemeClr val="dk2"/>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244" name="Google Shape;244;p39"/>
          <p:cNvSpPr txBox="1"/>
          <p:nvPr/>
        </p:nvSpPr>
        <p:spPr>
          <a:xfrm>
            <a:off x="131375" y="1347375"/>
            <a:ext cx="8870400" cy="1646400"/>
          </a:xfrm>
          <a:prstGeom prst="rect">
            <a:avLst/>
          </a:prstGeom>
          <a:noFill/>
          <a:ln>
            <a:noFill/>
          </a:ln>
        </p:spPr>
        <p:txBody>
          <a:bodyPr anchorCtr="0" anchor="t" bIns="91425" lIns="91425" spcFirstLastPara="1" rIns="91425" wrap="square" tIns="91425">
            <a:noAutofit/>
          </a:bodyPr>
          <a:lstStyle/>
          <a:p>
            <a:pPr indent="-323850" lvl="0" marL="457200" rtl="0" algn="just">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Multi Sensor integration like MAX30100, Pulse Sensor, etc. and Collection of data for the same.</a:t>
            </a:r>
            <a:endParaRPr sz="1500">
              <a:solidFill>
                <a:schemeClr val="dk2"/>
              </a:solidFill>
              <a:latin typeface="Roboto"/>
              <a:ea typeface="Roboto"/>
              <a:cs typeface="Roboto"/>
              <a:sym typeface="Roboto"/>
            </a:endParaRPr>
          </a:p>
          <a:p>
            <a:pPr indent="0" lvl="0" marL="457200" rtl="0" algn="just">
              <a:spcBef>
                <a:spcPts val="0"/>
              </a:spcBef>
              <a:spcAft>
                <a:spcPts val="0"/>
              </a:spcAft>
              <a:buNone/>
            </a:pPr>
            <a:r>
              <a:rPr lang="en" sz="1500">
                <a:solidFill>
                  <a:schemeClr val="dk2"/>
                </a:solidFill>
                <a:latin typeface="Roboto"/>
                <a:ea typeface="Roboto"/>
                <a:cs typeface="Roboto"/>
                <a:sym typeface="Roboto"/>
              </a:rPr>
              <a:t>Increasing real time data samples for training and testing.</a:t>
            </a:r>
            <a:endParaRPr sz="1500">
              <a:solidFill>
                <a:schemeClr val="dk2"/>
              </a:solidFill>
              <a:latin typeface="Roboto"/>
              <a:ea typeface="Roboto"/>
              <a:cs typeface="Roboto"/>
              <a:sym typeface="Roboto"/>
            </a:endParaRPr>
          </a:p>
          <a:p>
            <a:pPr indent="0" lvl="0" marL="457200" rtl="0" algn="just">
              <a:spcBef>
                <a:spcPts val="0"/>
              </a:spcBef>
              <a:spcAft>
                <a:spcPts val="0"/>
              </a:spcAft>
              <a:buNone/>
            </a:pPr>
            <a:r>
              <a:t/>
            </a:r>
            <a:endParaRPr sz="1500">
              <a:solidFill>
                <a:schemeClr val="dk2"/>
              </a:solidFill>
              <a:latin typeface="Roboto"/>
              <a:ea typeface="Roboto"/>
              <a:cs typeface="Roboto"/>
              <a:sym typeface="Roboto"/>
            </a:endParaRPr>
          </a:p>
          <a:p>
            <a:pPr indent="-323850" lvl="0" marL="457200" rtl="0" algn="just">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Test PCB made for direct programming of Attiny85 without using an external ISP like Arduino.</a:t>
            </a:r>
            <a:endParaRPr sz="1500">
              <a:solidFill>
                <a:schemeClr val="dk2"/>
              </a:solidFill>
              <a:latin typeface="Roboto"/>
              <a:ea typeface="Roboto"/>
              <a:cs typeface="Roboto"/>
              <a:sym typeface="Roboto"/>
            </a:endParaRPr>
          </a:p>
          <a:p>
            <a:pPr indent="0" lvl="0" marL="457200" rtl="0" algn="just">
              <a:spcBef>
                <a:spcPts val="0"/>
              </a:spcBef>
              <a:spcAft>
                <a:spcPts val="0"/>
              </a:spcAft>
              <a:buNone/>
            </a:pPr>
            <a:r>
              <a:t/>
            </a:r>
            <a:endParaRPr sz="1500">
              <a:solidFill>
                <a:schemeClr val="dk2"/>
              </a:solidFill>
              <a:latin typeface="Roboto"/>
              <a:ea typeface="Roboto"/>
              <a:cs typeface="Roboto"/>
              <a:sym typeface="Roboto"/>
            </a:endParaRPr>
          </a:p>
          <a:p>
            <a:pPr indent="-323850" lvl="0" marL="457200" rtl="0" algn="just">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Work on Accuracy improvement and </a:t>
            </a:r>
            <a:r>
              <a:rPr lang="en" sz="1500">
                <a:solidFill>
                  <a:schemeClr val="dk2"/>
                </a:solidFill>
                <a:latin typeface="Roboto"/>
                <a:ea typeface="Roboto"/>
                <a:cs typeface="Roboto"/>
                <a:sym typeface="Roboto"/>
              </a:rPr>
              <a:t>reducing</a:t>
            </a:r>
            <a:r>
              <a:rPr lang="en" sz="1500">
                <a:solidFill>
                  <a:schemeClr val="dk2"/>
                </a:solidFill>
                <a:latin typeface="Roboto"/>
                <a:ea typeface="Roboto"/>
                <a:cs typeface="Roboto"/>
                <a:sym typeface="Roboto"/>
              </a:rPr>
              <a:t> overfitting  by increasing size of real time dataset.</a:t>
            </a:r>
            <a:endParaRPr sz="1500">
              <a:solidFill>
                <a:schemeClr val="dk2"/>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 Faced with the limited real time data:</a:t>
            </a:r>
            <a:endParaRPr/>
          </a:p>
        </p:txBody>
      </p:sp>
      <p:sp>
        <p:nvSpPr>
          <p:cNvPr id="250" name="Google Shape;250;p40"/>
          <p:cNvSpPr txBox="1"/>
          <p:nvPr/>
        </p:nvSpPr>
        <p:spPr>
          <a:xfrm>
            <a:off x="220725" y="1360125"/>
            <a:ext cx="8755500" cy="3497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500">
                <a:solidFill>
                  <a:schemeClr val="dk2"/>
                </a:solidFill>
                <a:latin typeface="Roboto"/>
                <a:ea typeface="Roboto"/>
                <a:cs typeface="Roboto"/>
                <a:sym typeface="Roboto"/>
              </a:rPr>
              <a:t>Overfitting</a:t>
            </a:r>
            <a:r>
              <a:rPr lang="en" sz="1500">
                <a:solidFill>
                  <a:schemeClr val="dk2"/>
                </a:solidFill>
                <a:latin typeface="Roboto"/>
                <a:ea typeface="Roboto"/>
                <a:cs typeface="Roboto"/>
                <a:sym typeface="Roboto"/>
              </a:rPr>
              <a:t>: With limited data, machine learning models may learn to fit the noise in the training data rather than capturing the underlying relationship between sensor readings and glucose levels. This can lead to overfitting, where the model performs well on the training data but fails to generalize to new, unseen data.</a:t>
            </a:r>
            <a:endParaRPr sz="1500">
              <a:solidFill>
                <a:schemeClr val="dk2"/>
              </a:solidFill>
              <a:latin typeface="Roboto"/>
              <a:ea typeface="Roboto"/>
              <a:cs typeface="Roboto"/>
              <a:sym typeface="Roboto"/>
            </a:endParaRPr>
          </a:p>
          <a:p>
            <a:pPr indent="0" lvl="0" marL="0" rtl="0" algn="just">
              <a:spcBef>
                <a:spcPts val="0"/>
              </a:spcBef>
              <a:spcAft>
                <a:spcPts val="0"/>
              </a:spcAft>
              <a:buNone/>
            </a:pPr>
            <a:r>
              <a:t/>
            </a:r>
            <a:endParaRPr sz="1500">
              <a:solidFill>
                <a:schemeClr val="dk2"/>
              </a:solidFill>
              <a:latin typeface="Roboto"/>
              <a:ea typeface="Roboto"/>
              <a:cs typeface="Roboto"/>
              <a:sym typeface="Roboto"/>
            </a:endParaRPr>
          </a:p>
          <a:p>
            <a:pPr indent="0" lvl="0" marL="0" rtl="0" algn="just">
              <a:spcBef>
                <a:spcPts val="0"/>
              </a:spcBef>
              <a:spcAft>
                <a:spcPts val="0"/>
              </a:spcAft>
              <a:buNone/>
            </a:pPr>
            <a:r>
              <a:rPr b="1" lang="en" sz="1500">
                <a:solidFill>
                  <a:schemeClr val="dk2"/>
                </a:solidFill>
                <a:latin typeface="Roboto"/>
                <a:ea typeface="Roboto"/>
                <a:cs typeface="Roboto"/>
                <a:sym typeface="Roboto"/>
              </a:rPr>
              <a:t>Generalization</a:t>
            </a:r>
            <a:r>
              <a:rPr lang="en" sz="1500">
                <a:solidFill>
                  <a:schemeClr val="dk2"/>
                </a:solidFill>
                <a:latin typeface="Roboto"/>
                <a:ea typeface="Roboto"/>
                <a:cs typeface="Roboto"/>
                <a:sym typeface="Roboto"/>
              </a:rPr>
              <a:t>: Limited data may hinder the model's ability to generalize to a wider range of scenarios or conditions. As a result, the model may struggle to accurately predict glucose levels in real-world situations outside the training data distribution.</a:t>
            </a:r>
            <a:endParaRPr sz="1500">
              <a:solidFill>
                <a:schemeClr val="dk2"/>
              </a:solidFill>
              <a:latin typeface="Roboto"/>
              <a:ea typeface="Roboto"/>
              <a:cs typeface="Roboto"/>
              <a:sym typeface="Roboto"/>
            </a:endParaRPr>
          </a:p>
          <a:p>
            <a:pPr indent="0" lvl="0" marL="0" rtl="0" algn="just">
              <a:spcBef>
                <a:spcPts val="0"/>
              </a:spcBef>
              <a:spcAft>
                <a:spcPts val="0"/>
              </a:spcAft>
              <a:buNone/>
            </a:pPr>
            <a:r>
              <a:t/>
            </a:r>
            <a:endParaRPr sz="1500">
              <a:solidFill>
                <a:schemeClr val="dk2"/>
              </a:solidFill>
              <a:latin typeface="Roboto"/>
              <a:ea typeface="Roboto"/>
              <a:cs typeface="Roboto"/>
              <a:sym typeface="Roboto"/>
            </a:endParaRPr>
          </a:p>
          <a:p>
            <a:pPr indent="0" lvl="0" marL="0" rtl="0" algn="just">
              <a:spcBef>
                <a:spcPts val="0"/>
              </a:spcBef>
              <a:spcAft>
                <a:spcPts val="0"/>
              </a:spcAft>
              <a:buNone/>
            </a:pPr>
            <a:r>
              <a:rPr b="1" lang="en" sz="1500">
                <a:solidFill>
                  <a:schemeClr val="dk2"/>
                </a:solidFill>
                <a:latin typeface="Roboto"/>
                <a:ea typeface="Roboto"/>
                <a:cs typeface="Roboto"/>
                <a:sym typeface="Roboto"/>
              </a:rPr>
              <a:t>Bias and Variance:</a:t>
            </a:r>
            <a:r>
              <a:rPr lang="en" sz="1500">
                <a:solidFill>
                  <a:schemeClr val="dk2"/>
                </a:solidFill>
                <a:latin typeface="Roboto"/>
                <a:ea typeface="Roboto"/>
                <a:cs typeface="Roboto"/>
                <a:sym typeface="Roboto"/>
              </a:rPr>
              <a:t> Low data can also lead to biases in the model's predictions, as it may not capture the full complexity of the underlying relationship. Additionally, the model's performance may exhibit high variance, meaning it produces highly variable predictions for similar inputs.</a:t>
            </a:r>
            <a:endParaRPr sz="1500">
              <a:solidFill>
                <a:schemeClr val="dk2"/>
              </a:solidFill>
              <a:latin typeface="Roboto"/>
              <a:ea typeface="Roboto"/>
              <a:cs typeface="Roboto"/>
              <a:sym typeface="Roboto"/>
            </a:endParaRPr>
          </a:p>
          <a:p>
            <a:pPr indent="0" lvl="0" marL="0" rtl="0" algn="just">
              <a:spcBef>
                <a:spcPts val="0"/>
              </a:spcBef>
              <a:spcAft>
                <a:spcPts val="0"/>
              </a:spcAft>
              <a:buNone/>
            </a:pPr>
            <a:r>
              <a:t/>
            </a:r>
            <a:endParaRPr sz="1500">
              <a:solidFill>
                <a:schemeClr val="dk2"/>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311700" y="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causes of fluctuating IR Sensor Readings:</a:t>
            </a:r>
            <a:endParaRPr/>
          </a:p>
        </p:txBody>
      </p:sp>
      <p:sp>
        <p:nvSpPr>
          <p:cNvPr id="256" name="Google Shape;256;p41"/>
          <p:cNvSpPr txBox="1"/>
          <p:nvPr/>
        </p:nvSpPr>
        <p:spPr>
          <a:xfrm>
            <a:off x="127625" y="1199725"/>
            <a:ext cx="8772000" cy="3848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t>Environmental Factors:</a:t>
            </a:r>
            <a:r>
              <a:rPr lang="en"/>
              <a:t> Changes in ambient light, temperature, or humidity can affect the performance of IR sensors. Make sure your setup is in a stable environment to minimize these influences.</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t>Sensor Calibration:</a:t>
            </a:r>
            <a:r>
              <a:rPr lang="en"/>
              <a:t> IR sensors often require careful calibration to ensure accurate readings. If the sensor is not calibrated correctly, it may produce inconsistent or erroneous results. Make sure to follow the calibration procedures provided by the sensor manufacturer.</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t>Sensor Placement: </a:t>
            </a:r>
            <a:r>
              <a:rPr lang="en"/>
              <a:t>The placement of the sensor relative to the target (in this case, the finger) is crucial. Even small changes in placement can affect the readings. Ensure that the sensor is positioned consistently and at the optimal distance from the target. </a:t>
            </a:r>
            <a:r>
              <a:rPr i="1" lang="en" u="sng"/>
              <a:t>(35-degree Detection Angle)</a:t>
            </a:r>
            <a:endParaRPr i="1" u="sng"/>
          </a:p>
          <a:p>
            <a:pPr indent="0" lvl="0" marL="0" rtl="0" algn="just">
              <a:spcBef>
                <a:spcPts val="0"/>
              </a:spcBef>
              <a:spcAft>
                <a:spcPts val="0"/>
              </a:spcAft>
              <a:buNone/>
            </a:pPr>
            <a:r>
              <a:t/>
            </a:r>
            <a:endParaRPr/>
          </a:p>
          <a:p>
            <a:pPr indent="0" lvl="0" marL="0" rtl="0" algn="just">
              <a:spcBef>
                <a:spcPts val="0"/>
              </a:spcBef>
              <a:spcAft>
                <a:spcPts val="0"/>
              </a:spcAft>
              <a:buNone/>
            </a:pPr>
            <a:r>
              <a:rPr b="1" lang="en"/>
              <a:t>Signal Interference: </a:t>
            </a:r>
            <a:r>
              <a:rPr lang="en"/>
              <a:t>Other sources of infrared radiation in the environment can interfere with the sensor readings. Try to minimize sources of interference, such as other electronic devices emitting infrared light.</a:t>
            </a:r>
            <a:endParaRPr/>
          </a:p>
          <a:p>
            <a:pPr indent="0" lvl="0" marL="0" rtl="0" algn="just">
              <a:spcBef>
                <a:spcPts val="0"/>
              </a:spcBef>
              <a:spcAft>
                <a:spcPts val="0"/>
              </a:spcAft>
              <a:buNone/>
            </a:pPr>
            <a:r>
              <a:t/>
            </a:r>
            <a:endParaRPr/>
          </a:p>
          <a:p>
            <a:pPr indent="0" lvl="0" marL="0" rtl="0" algn="just">
              <a:spcBef>
                <a:spcPts val="0"/>
              </a:spcBef>
              <a:spcAft>
                <a:spcPts val="0"/>
              </a:spcAft>
              <a:buNone/>
            </a:pPr>
            <a:r>
              <a:rPr b="1" lang="en"/>
              <a:t>Noise and Variability: </a:t>
            </a:r>
            <a:r>
              <a:rPr lang="en"/>
              <a:t>IR sensors can be sensitive to noise and variations in the signal. This variability can lead to inconsistent readings, especially in non-invasive applications where the signal may be weaker or more susceptible to interference.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Introduction to Project</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79" name="Google Shape;79;p15"/>
          <p:cNvSpPr txBox="1"/>
          <p:nvPr>
            <p:ph idx="4294967295" type="body"/>
          </p:nvPr>
        </p:nvSpPr>
        <p:spPr>
          <a:xfrm>
            <a:off x="170725" y="1378500"/>
            <a:ext cx="8802600" cy="24612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500">
                <a:solidFill>
                  <a:srgbClr val="000000"/>
                </a:solidFill>
                <a:latin typeface="Times New Roman"/>
                <a:ea typeface="Times New Roman"/>
                <a:cs typeface="Times New Roman"/>
                <a:sym typeface="Times New Roman"/>
              </a:rPr>
              <a:t>Diabetes Mellitus,</a:t>
            </a:r>
            <a:r>
              <a:rPr lang="en" sz="1500">
                <a:solidFill>
                  <a:srgbClr val="000000"/>
                </a:solidFill>
                <a:latin typeface="Times New Roman"/>
                <a:ea typeface="Times New Roman"/>
                <a:cs typeface="Times New Roman"/>
                <a:sym typeface="Times New Roman"/>
              </a:rPr>
              <a:t> a chronic metabolic disorder, is a global health concern affecting millions of individuals worldwide. In India, diabetes has reached alarming proportions, affecting an estimated 77 million people, as reported by the International Diabetes Federation. </a:t>
            </a:r>
            <a:r>
              <a:rPr lang="en" sz="1500">
                <a:solidFill>
                  <a:srgbClr val="1F1F1F"/>
                </a:solidFill>
                <a:highlight>
                  <a:srgbClr val="FFFFFF"/>
                </a:highlight>
                <a:latin typeface="Times New Roman"/>
                <a:ea typeface="Times New Roman"/>
                <a:cs typeface="Times New Roman"/>
                <a:sym typeface="Times New Roman"/>
              </a:rPr>
              <a:t>Both the number of cases and the prevalence of diabetes have been steadily increasing over the past few decades.</a:t>
            </a:r>
            <a:endParaRPr sz="1500">
              <a:solidFill>
                <a:srgbClr val="1F1F1F"/>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500">
              <a:solidFill>
                <a:srgbClr val="1F1F1F"/>
              </a:solidFill>
              <a:highlight>
                <a:srgbClr val="FFFFFF"/>
              </a:highlight>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 sz="1500">
                <a:solidFill>
                  <a:srgbClr val="1F1F1F"/>
                </a:solidFill>
                <a:highlight>
                  <a:srgbClr val="FFFFFF"/>
                </a:highlight>
                <a:latin typeface="Times New Roman"/>
                <a:ea typeface="Times New Roman"/>
                <a:cs typeface="Times New Roman"/>
                <a:sym typeface="Times New Roman"/>
              </a:rPr>
              <a:t>Monitoring</a:t>
            </a:r>
            <a:r>
              <a:rPr lang="en" sz="1500">
                <a:solidFill>
                  <a:srgbClr val="1F1F1F"/>
                </a:solidFill>
                <a:highlight>
                  <a:srgbClr val="FFFFFF"/>
                </a:highlight>
                <a:latin typeface="Times New Roman"/>
                <a:ea typeface="Times New Roman"/>
                <a:cs typeface="Times New Roman"/>
                <a:sym typeface="Times New Roman"/>
              </a:rPr>
              <a:t>, whether </a:t>
            </a:r>
            <a:r>
              <a:rPr i="1" lang="en" sz="1500">
                <a:solidFill>
                  <a:srgbClr val="1F1F1F"/>
                </a:solidFill>
                <a:highlight>
                  <a:srgbClr val="FFFFFF"/>
                </a:highlight>
                <a:latin typeface="Times New Roman"/>
                <a:ea typeface="Times New Roman"/>
                <a:cs typeface="Times New Roman"/>
                <a:sym typeface="Times New Roman"/>
              </a:rPr>
              <a:t>invasive </a:t>
            </a:r>
            <a:r>
              <a:rPr lang="en" sz="1500">
                <a:solidFill>
                  <a:srgbClr val="1F1F1F"/>
                </a:solidFill>
                <a:highlight>
                  <a:srgbClr val="FFFFFF"/>
                </a:highlight>
                <a:latin typeface="Times New Roman"/>
                <a:ea typeface="Times New Roman"/>
                <a:cs typeface="Times New Roman"/>
                <a:sym typeface="Times New Roman"/>
              </a:rPr>
              <a:t>or </a:t>
            </a:r>
            <a:r>
              <a:rPr i="1" lang="en" sz="1500">
                <a:solidFill>
                  <a:srgbClr val="1F1F1F"/>
                </a:solidFill>
                <a:highlight>
                  <a:srgbClr val="FFFFFF"/>
                </a:highlight>
                <a:latin typeface="Times New Roman"/>
                <a:ea typeface="Times New Roman"/>
                <a:cs typeface="Times New Roman"/>
                <a:sym typeface="Times New Roman"/>
              </a:rPr>
              <a:t>non</a:t>
            </a:r>
            <a:r>
              <a:rPr lang="en" sz="1500">
                <a:solidFill>
                  <a:srgbClr val="1F1F1F"/>
                </a:solidFill>
                <a:highlight>
                  <a:srgbClr val="FFFFFF"/>
                </a:highlight>
                <a:latin typeface="Times New Roman"/>
                <a:ea typeface="Times New Roman"/>
                <a:cs typeface="Times New Roman"/>
                <a:sym typeface="Times New Roman"/>
              </a:rPr>
              <a:t>-</a:t>
            </a:r>
            <a:r>
              <a:rPr i="1" lang="en" sz="1500">
                <a:solidFill>
                  <a:srgbClr val="1F1F1F"/>
                </a:solidFill>
                <a:highlight>
                  <a:srgbClr val="FFFFFF"/>
                </a:highlight>
                <a:latin typeface="Times New Roman"/>
                <a:ea typeface="Times New Roman"/>
                <a:cs typeface="Times New Roman"/>
                <a:sym typeface="Times New Roman"/>
              </a:rPr>
              <a:t>invasive</a:t>
            </a:r>
            <a:r>
              <a:rPr lang="en" sz="1500">
                <a:solidFill>
                  <a:srgbClr val="1F1F1F"/>
                </a:solidFill>
                <a:highlight>
                  <a:srgbClr val="FFFFFF"/>
                </a:highlight>
                <a:latin typeface="Times New Roman"/>
                <a:ea typeface="Times New Roman"/>
                <a:cs typeface="Times New Roman"/>
                <a:sym typeface="Times New Roman"/>
              </a:rPr>
              <a:t>, is essential for diabetes management as it enables individuals to track their blood glucose levels regularly. This practice allows for timely interventions such as adjusting medication, diet, and lifestyle, thereby preventing dangerous fluctuations and long-term complications associated with diabetes.</a:t>
            </a:r>
            <a:endParaRPr sz="1500">
              <a:solidFill>
                <a:srgbClr val="1F1F1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type="title"/>
          </p:nvPr>
        </p:nvSpPr>
        <p:spPr>
          <a:xfrm>
            <a:off x="311700" y="34775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to note</a:t>
            </a:r>
            <a:endParaRPr/>
          </a:p>
        </p:txBody>
      </p:sp>
      <p:sp>
        <p:nvSpPr>
          <p:cNvPr id="262" name="Google Shape;262;p42"/>
          <p:cNvSpPr txBox="1"/>
          <p:nvPr/>
        </p:nvSpPr>
        <p:spPr>
          <a:xfrm>
            <a:off x="270900" y="1423925"/>
            <a:ext cx="8602200" cy="1710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chemeClr val="dk2"/>
                </a:solidFill>
                <a:latin typeface="Roboto"/>
                <a:ea typeface="Roboto"/>
                <a:cs typeface="Roboto"/>
                <a:sym typeface="Roboto"/>
              </a:rPr>
              <a:t>Another challenge impacting the accuracy of our readings is the reliance on a </a:t>
            </a:r>
            <a:r>
              <a:rPr b="1" lang="en" sz="1500">
                <a:solidFill>
                  <a:schemeClr val="dk2"/>
                </a:solidFill>
                <a:latin typeface="Roboto"/>
                <a:ea typeface="Roboto"/>
                <a:cs typeface="Roboto"/>
                <a:sym typeface="Roboto"/>
              </a:rPr>
              <a:t>univariate model</a:t>
            </a:r>
            <a:r>
              <a:rPr lang="en" sz="1500">
                <a:solidFill>
                  <a:schemeClr val="dk2"/>
                </a:solidFill>
                <a:latin typeface="Roboto"/>
                <a:ea typeface="Roboto"/>
                <a:cs typeface="Roboto"/>
                <a:sym typeface="Roboto"/>
              </a:rPr>
              <a:t>, where only the voltage (x) is considered as a predictor for glucose levels (y). To enhance the accuracy and reliability of our predictions, we plan to expand our model to include additional variables such as age, gender, weight, exercise habits, sleep patterns, and blood pressure alongside voltage. By incorporating these factors into our prediction framework, we aim to create a more comprehensive and robust model that better captures the complexities of blood glucose dynamics.</a:t>
            </a:r>
            <a:endParaRPr sz="1500">
              <a:solidFill>
                <a:schemeClr val="dk2"/>
              </a:solidFill>
              <a:latin typeface="Roboto"/>
              <a:ea typeface="Roboto"/>
              <a:cs typeface="Roboto"/>
              <a:sym typeface="Roboto"/>
            </a:endParaRPr>
          </a:p>
        </p:txBody>
      </p:sp>
      <p:sp>
        <p:nvSpPr>
          <p:cNvPr id="263" name="Google Shape;263;p42"/>
          <p:cNvSpPr txBox="1"/>
          <p:nvPr/>
        </p:nvSpPr>
        <p:spPr>
          <a:xfrm>
            <a:off x="386650" y="3134225"/>
            <a:ext cx="8219400" cy="877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solidFill>
                  <a:schemeClr val="dk2"/>
                </a:solidFill>
                <a:latin typeface="Roboto"/>
                <a:ea typeface="Roboto"/>
                <a:cs typeface="Roboto"/>
                <a:sym typeface="Roboto"/>
              </a:rPr>
              <a:t>Despite integrating multiple variables, our model, derived from data collected from five individuals, encountered overfitting issues and exhibited decreased accuracy in predicting blood glucose levels.</a:t>
            </a:r>
            <a:endParaRPr sz="1500">
              <a:solidFill>
                <a:schemeClr val="dk2"/>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311700" y="2329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Random Forest Classifier for aforementioned parameters:</a:t>
            </a:r>
            <a:endParaRPr/>
          </a:p>
        </p:txBody>
      </p:sp>
      <p:pic>
        <p:nvPicPr>
          <p:cNvPr id="269" name="Google Shape;269;p43"/>
          <p:cNvPicPr preferRelativeResize="0"/>
          <p:nvPr/>
        </p:nvPicPr>
        <p:blipFill>
          <a:blip r:embed="rId3">
            <a:alphaModFix/>
          </a:blip>
          <a:stretch>
            <a:fillRect/>
          </a:stretch>
        </p:blipFill>
        <p:spPr>
          <a:xfrm>
            <a:off x="311700" y="1347375"/>
            <a:ext cx="8686175" cy="3694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lang="en" sz="1500"/>
              <a:t>Conclusion</a:t>
            </a:r>
            <a:endParaRPr sz="1500"/>
          </a:p>
        </p:txBody>
      </p:sp>
      <p:sp>
        <p:nvSpPr>
          <p:cNvPr id="275" name="Google Shape;275;p44"/>
          <p:cNvSpPr txBox="1"/>
          <p:nvPr/>
        </p:nvSpPr>
        <p:spPr>
          <a:xfrm>
            <a:off x="56450" y="1373625"/>
            <a:ext cx="9144000" cy="18009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500">
                <a:latin typeface="Times New Roman"/>
                <a:ea typeface="Times New Roman"/>
                <a:cs typeface="Times New Roman"/>
                <a:sym typeface="Times New Roman"/>
              </a:rPr>
              <a:t>Hence, two critical conclusions emerge:</a:t>
            </a:r>
            <a:endParaRPr sz="15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5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500">
                <a:latin typeface="Times New Roman"/>
                <a:ea typeface="Times New Roman"/>
                <a:cs typeface="Times New Roman"/>
                <a:sym typeface="Times New Roman"/>
              </a:rPr>
              <a:t>1. Addressing </a:t>
            </a:r>
            <a:r>
              <a:rPr b="1" lang="en" sz="1500">
                <a:latin typeface="Times New Roman"/>
                <a:ea typeface="Times New Roman"/>
                <a:cs typeface="Times New Roman"/>
                <a:sym typeface="Times New Roman"/>
              </a:rPr>
              <a:t>accuracy </a:t>
            </a:r>
            <a:r>
              <a:rPr lang="en" sz="1500">
                <a:latin typeface="Times New Roman"/>
                <a:ea typeface="Times New Roman"/>
                <a:cs typeface="Times New Roman"/>
                <a:sym typeface="Times New Roman"/>
              </a:rPr>
              <a:t>and </a:t>
            </a:r>
            <a:r>
              <a:rPr b="1" lang="en" sz="1500">
                <a:latin typeface="Times New Roman"/>
                <a:ea typeface="Times New Roman"/>
                <a:cs typeface="Times New Roman"/>
                <a:sym typeface="Times New Roman"/>
              </a:rPr>
              <a:t>overfitting </a:t>
            </a:r>
            <a:r>
              <a:rPr lang="en" sz="1500">
                <a:latin typeface="Times New Roman"/>
                <a:ea typeface="Times New Roman"/>
                <a:cs typeface="Times New Roman"/>
                <a:sym typeface="Times New Roman"/>
              </a:rPr>
              <a:t>necessitates acquiring more </a:t>
            </a:r>
            <a:r>
              <a:rPr b="1" lang="en" sz="1500">
                <a:latin typeface="Times New Roman"/>
                <a:ea typeface="Times New Roman"/>
                <a:cs typeface="Times New Roman"/>
                <a:sym typeface="Times New Roman"/>
              </a:rPr>
              <a:t>data</a:t>
            </a:r>
            <a:r>
              <a:rPr lang="en"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5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500">
                <a:latin typeface="Times New Roman"/>
                <a:ea typeface="Times New Roman"/>
                <a:cs typeface="Times New Roman"/>
                <a:sym typeface="Times New Roman"/>
              </a:rPr>
              <a:t>2. Employing </a:t>
            </a:r>
            <a:r>
              <a:rPr b="1" lang="en" sz="1500">
                <a:latin typeface="Times New Roman"/>
                <a:ea typeface="Times New Roman"/>
                <a:cs typeface="Times New Roman"/>
                <a:sym typeface="Times New Roman"/>
              </a:rPr>
              <a:t>multiple sensors</a:t>
            </a:r>
            <a:r>
              <a:rPr lang="en" sz="1500">
                <a:latin typeface="Times New Roman"/>
                <a:ea typeface="Times New Roman"/>
                <a:cs typeface="Times New Roman"/>
                <a:sym typeface="Times New Roman"/>
              </a:rPr>
              <a:t> and refining their calibration processes are pivotal for enhanced performance.</a:t>
            </a:r>
            <a:endParaRPr sz="15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References</a:t>
            </a:r>
            <a:endParaRPr/>
          </a:p>
        </p:txBody>
      </p:sp>
      <p:sp>
        <p:nvSpPr>
          <p:cNvPr id="281" name="Google Shape;281;p45"/>
          <p:cNvSpPr txBox="1"/>
          <p:nvPr>
            <p:ph idx="1" type="body"/>
          </p:nvPr>
        </p:nvSpPr>
        <p:spPr>
          <a:xfrm>
            <a:off x="311725" y="1343925"/>
            <a:ext cx="8213100" cy="3549600"/>
          </a:xfrm>
          <a:prstGeom prst="rect">
            <a:avLst/>
          </a:prstGeom>
          <a:noFill/>
          <a:ln>
            <a:noFill/>
          </a:ln>
        </p:spPr>
        <p:txBody>
          <a:bodyPr anchorCtr="0" anchor="t" bIns="91425" lIns="91425" spcFirstLastPara="1" rIns="91425" wrap="square" tIns="91425">
            <a:noAutofit/>
          </a:bodyPr>
          <a:lstStyle/>
          <a:p>
            <a:pPr indent="-311150" lvl="0" marL="457200" marR="0" rtl="0" algn="just">
              <a:lnSpc>
                <a:spcPct val="150000"/>
              </a:lnSpc>
              <a:spcBef>
                <a:spcPts val="0"/>
              </a:spcBef>
              <a:spcAft>
                <a:spcPts val="0"/>
              </a:spcAft>
              <a:buClr>
                <a:srgbClr val="000000"/>
              </a:buClr>
              <a:buSzPts val="1300"/>
              <a:buFont typeface="Times New Roman"/>
              <a:buAutoNum type="arabicParenR"/>
            </a:pPr>
            <a:r>
              <a:rPr lang="en">
                <a:solidFill>
                  <a:srgbClr val="000000"/>
                </a:solidFill>
                <a:uFill>
                  <a:noFill/>
                </a:uFill>
                <a:latin typeface="Times New Roman"/>
                <a:ea typeface="Times New Roman"/>
                <a:cs typeface="Times New Roman"/>
                <a:sym typeface="Times New Roman"/>
                <a:hlinkClick r:id="rId3">
                  <a:extLst>
                    <a:ext uri="{A12FA001-AC4F-418D-AE19-62706E023703}">
                      <ahyp:hlinkClr val="tx"/>
                    </a:ext>
                  </a:extLst>
                </a:hlinkClick>
              </a:rPr>
              <a:t>S. Deepthi</a:t>
            </a:r>
            <a:r>
              <a:rPr lang="en">
                <a:solidFill>
                  <a:srgbClr val="000000"/>
                </a:solidFill>
                <a:latin typeface="Times New Roman"/>
                <a:ea typeface="Times New Roman"/>
                <a:cs typeface="Times New Roman"/>
                <a:sym typeface="Times New Roman"/>
              </a:rPr>
              <a:t>; </a:t>
            </a:r>
            <a:r>
              <a:rPr lang="en">
                <a:solidFill>
                  <a:srgbClr val="000000"/>
                </a:solidFill>
                <a:uFill>
                  <a:noFill/>
                </a:uFill>
                <a:latin typeface="Times New Roman"/>
                <a:ea typeface="Times New Roman"/>
                <a:cs typeface="Times New Roman"/>
                <a:sym typeface="Times New Roman"/>
                <a:hlinkClick r:id="rId4">
                  <a:extLst>
                    <a:ext uri="{A12FA001-AC4F-418D-AE19-62706E023703}">
                      <ahyp:hlinkClr val="tx"/>
                    </a:ext>
                  </a:extLst>
                </a:hlinkClick>
              </a:rPr>
              <a:t>Nikita S. Valke</a:t>
            </a:r>
            <a:r>
              <a:rPr lang="en">
                <a:solidFill>
                  <a:srgbClr val="000000"/>
                </a:solidFill>
                <a:latin typeface="Times New Roman"/>
                <a:ea typeface="Times New Roman"/>
                <a:cs typeface="Times New Roman"/>
                <a:sym typeface="Times New Roman"/>
              </a:rPr>
              <a:t>; </a:t>
            </a:r>
            <a:r>
              <a:rPr lang="en">
                <a:solidFill>
                  <a:srgbClr val="000000"/>
                </a:solidFill>
                <a:uFill>
                  <a:noFill/>
                </a:uFill>
                <a:latin typeface="Times New Roman"/>
                <a:ea typeface="Times New Roman"/>
                <a:cs typeface="Times New Roman"/>
                <a:sym typeface="Times New Roman"/>
                <a:hlinkClick r:id="rId5">
                  <a:extLst>
                    <a:ext uri="{A12FA001-AC4F-418D-AE19-62706E023703}">
                      <ahyp:hlinkClr val="tx"/>
                    </a:ext>
                  </a:extLst>
                </a:hlinkClick>
              </a:rPr>
              <a:t>J.P. Parvathy</a:t>
            </a:r>
            <a:r>
              <a:rPr lang="en">
                <a:solidFill>
                  <a:srgbClr val="000000"/>
                </a:solidFill>
                <a:latin typeface="Times New Roman"/>
                <a:ea typeface="Times New Roman"/>
                <a:cs typeface="Times New Roman"/>
                <a:sym typeface="Times New Roman"/>
              </a:rPr>
              <a:t>; </a:t>
            </a:r>
            <a:r>
              <a:rPr lang="en">
                <a:solidFill>
                  <a:srgbClr val="000000"/>
                </a:solidFill>
                <a:uFill>
                  <a:noFill/>
                </a:uFill>
                <a:latin typeface="Times New Roman"/>
                <a:ea typeface="Times New Roman"/>
                <a:cs typeface="Times New Roman"/>
                <a:sym typeface="Times New Roman"/>
                <a:hlinkClick r:id="rId6">
                  <a:extLst>
                    <a:ext uri="{A12FA001-AC4F-418D-AE19-62706E023703}">
                      <ahyp:hlinkClr val="tx"/>
                    </a:ext>
                  </a:extLst>
                </a:hlinkClick>
              </a:rPr>
              <a:t>Anjaly Krishna Sai</a:t>
            </a:r>
            <a:r>
              <a:rPr lang="en">
                <a:solidFill>
                  <a:srgbClr val="000000"/>
                </a:solidFill>
                <a:latin typeface="Times New Roman"/>
                <a:ea typeface="Times New Roman"/>
                <a:cs typeface="Times New Roman"/>
                <a:sym typeface="Times New Roman"/>
              </a:rPr>
              <a:t>; </a:t>
            </a:r>
            <a:r>
              <a:rPr lang="en">
                <a:solidFill>
                  <a:srgbClr val="000000"/>
                </a:solidFill>
                <a:uFill>
                  <a:noFill/>
                </a:uFill>
                <a:latin typeface="Times New Roman"/>
                <a:ea typeface="Times New Roman"/>
                <a:cs typeface="Times New Roman"/>
                <a:sym typeface="Times New Roman"/>
                <a:hlinkClick r:id="rId7">
                  <a:extLst>
                    <a:ext uri="{A12FA001-AC4F-418D-AE19-62706E023703}">
                      <ahyp:hlinkClr val="tx"/>
                    </a:ext>
                  </a:extLst>
                </a:hlinkClick>
              </a:rPr>
              <a:t>Guttappa Sajjan</a:t>
            </a:r>
            <a:r>
              <a:rPr lang="en">
                <a:solidFill>
                  <a:srgbClr val="000000"/>
                </a:solidFill>
                <a:latin typeface="Times New Roman"/>
                <a:ea typeface="Times New Roman"/>
                <a:cs typeface="Times New Roman"/>
                <a:sym typeface="Times New Roman"/>
              </a:rPr>
              <a:t>, “Non-invasive Blood Glucose Measurement System ”, </a:t>
            </a:r>
            <a:r>
              <a:rPr i="1" lang="en">
                <a:solidFill>
                  <a:srgbClr val="000000"/>
                </a:solidFill>
                <a:uFill>
                  <a:noFill/>
                </a:uFill>
                <a:latin typeface="Times New Roman"/>
                <a:ea typeface="Times New Roman"/>
                <a:cs typeface="Times New Roman"/>
                <a:sym typeface="Times New Roman"/>
                <a:hlinkClick r:id="rId8">
                  <a:extLst>
                    <a:ext uri="{A12FA001-AC4F-418D-AE19-62706E023703}">
                      <ahyp:hlinkClr val="tx"/>
                    </a:ext>
                  </a:extLst>
                </a:hlinkClick>
              </a:rPr>
              <a:t>2019 IEEE International WIE Conference on Electrical and Computer Engineering (WIECON-ECE)</a:t>
            </a:r>
            <a:r>
              <a:rPr lang="en">
                <a:solidFill>
                  <a:srgbClr val="000000"/>
                </a:solidFill>
                <a:latin typeface="Times New Roman"/>
                <a:ea typeface="Times New Roman"/>
                <a:cs typeface="Times New Roman"/>
                <a:sym typeface="Times New Roman"/>
              </a:rPr>
              <a:t>, November 2019.</a:t>
            </a:r>
            <a:endParaRPr>
              <a:solidFill>
                <a:srgbClr val="000000"/>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en">
                <a:solidFill>
                  <a:srgbClr val="000000"/>
                </a:solidFill>
                <a:highlight>
                  <a:srgbClr val="FFFFFF"/>
                </a:highlight>
                <a:latin typeface="Times New Roman"/>
                <a:ea typeface="Times New Roman"/>
                <a:cs typeface="Times New Roman"/>
                <a:sym typeface="Times New Roman"/>
              </a:rPr>
              <a:t>Available: </a:t>
            </a:r>
            <a:r>
              <a:rPr lang="en" u="sng">
                <a:solidFill>
                  <a:schemeClr val="hlink"/>
                </a:solidFill>
                <a:highlight>
                  <a:srgbClr val="FFFFFF"/>
                </a:highlight>
                <a:latin typeface="Times New Roman"/>
                <a:ea typeface="Times New Roman"/>
                <a:cs typeface="Times New Roman"/>
                <a:sym typeface="Times New Roman"/>
                <a:hlinkClick r:id="rId9"/>
              </a:rPr>
              <a:t>https://ieeexplore.ieee.org/document/9019919</a:t>
            </a:r>
            <a:r>
              <a:rPr lang="en">
                <a:solidFill>
                  <a:srgbClr val="000000"/>
                </a:solidFill>
                <a:highlight>
                  <a:srgbClr val="FFFFFF"/>
                </a:highlight>
                <a:latin typeface="Times New Roman"/>
                <a:ea typeface="Times New Roman"/>
                <a:cs typeface="Times New Roman"/>
                <a:sym typeface="Times New Roman"/>
              </a:rPr>
              <a:t> </a:t>
            </a:r>
            <a:endParaRPr>
              <a:solidFill>
                <a:srgbClr val="000000"/>
              </a:solidFill>
              <a:highlight>
                <a:srgbClr val="FFFFFF"/>
              </a:highlight>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t/>
            </a:r>
            <a:endParaRPr u="sng">
              <a:solidFill>
                <a:schemeClr val="hlink"/>
              </a:solidFill>
              <a:latin typeface="Times New Roman"/>
              <a:ea typeface="Times New Roman"/>
              <a:cs typeface="Times New Roman"/>
              <a:sym typeface="Times New Roman"/>
            </a:endParaRPr>
          </a:p>
          <a:p>
            <a:pPr indent="-311150" lvl="0" marL="457200" marR="0" rtl="0" algn="just">
              <a:lnSpc>
                <a:spcPct val="150000"/>
              </a:lnSpc>
              <a:spcBef>
                <a:spcPts val="0"/>
              </a:spcBef>
              <a:spcAft>
                <a:spcPts val="0"/>
              </a:spcAft>
              <a:buClr>
                <a:srgbClr val="000000"/>
              </a:buClr>
              <a:buSzPts val="1300"/>
              <a:buFont typeface="Times New Roman"/>
              <a:buAutoNum type="arabicParenR"/>
            </a:pPr>
            <a:r>
              <a:rPr lang="en">
                <a:solidFill>
                  <a:srgbClr val="000000"/>
                </a:solidFill>
                <a:uFill>
                  <a:noFill/>
                </a:uFill>
                <a:latin typeface="Times New Roman"/>
                <a:ea typeface="Times New Roman"/>
                <a:cs typeface="Times New Roman"/>
                <a:sym typeface="Times New Roman"/>
                <a:hlinkClick r:id="rId10">
                  <a:extLst>
                    <a:ext uri="{A12FA001-AC4F-418D-AE19-62706E023703}">
                      <ahyp:hlinkClr val="tx"/>
                    </a:ext>
                  </a:extLst>
                </a:hlinkClick>
              </a:rPr>
              <a:t>Saina Sunny</a:t>
            </a:r>
            <a:r>
              <a:rPr lang="en">
                <a:solidFill>
                  <a:srgbClr val="000000"/>
                </a:solidFill>
                <a:latin typeface="Times New Roman"/>
                <a:ea typeface="Times New Roman"/>
                <a:cs typeface="Times New Roman"/>
                <a:sym typeface="Times New Roman"/>
              </a:rPr>
              <a:t>; </a:t>
            </a:r>
            <a:r>
              <a:rPr lang="en">
                <a:solidFill>
                  <a:srgbClr val="000000"/>
                </a:solidFill>
                <a:uFill>
                  <a:noFill/>
                </a:uFill>
                <a:latin typeface="Times New Roman"/>
                <a:ea typeface="Times New Roman"/>
                <a:cs typeface="Times New Roman"/>
                <a:sym typeface="Times New Roman"/>
                <a:hlinkClick r:id="rId11">
                  <a:extLst>
                    <a:ext uri="{A12FA001-AC4F-418D-AE19-62706E023703}">
                      <ahyp:hlinkClr val="tx"/>
                    </a:ext>
                  </a:extLst>
                </a:hlinkClick>
              </a:rPr>
              <a:t>S. Swapna Kumar</a:t>
            </a:r>
            <a:r>
              <a:rPr lang="en">
                <a:solidFill>
                  <a:srgbClr val="000000"/>
                </a:solidFill>
                <a:latin typeface="Times New Roman"/>
                <a:ea typeface="Times New Roman"/>
                <a:cs typeface="Times New Roman"/>
                <a:sym typeface="Times New Roman"/>
              </a:rPr>
              <a:t>; “Optical based non invasive glucometer with IoT ”; </a:t>
            </a:r>
            <a:r>
              <a:rPr lang="en">
                <a:solidFill>
                  <a:srgbClr val="000000"/>
                </a:solidFill>
                <a:uFill>
                  <a:noFill/>
                </a:uFill>
                <a:latin typeface="Times New Roman"/>
                <a:ea typeface="Times New Roman"/>
                <a:cs typeface="Times New Roman"/>
                <a:sym typeface="Times New Roman"/>
                <a:hlinkClick r:id="rId12">
                  <a:extLst>
                    <a:ext uri="{A12FA001-AC4F-418D-AE19-62706E023703}">
                      <ahyp:hlinkClr val="tx"/>
                    </a:ext>
                  </a:extLst>
                </a:hlinkClick>
              </a:rPr>
              <a:t>2018 International Conference on Power, Signals, Control and Computation (EPSCICON)</a:t>
            </a:r>
            <a:r>
              <a:rPr lang="en">
                <a:solidFill>
                  <a:srgbClr val="000000"/>
                </a:solidFill>
                <a:latin typeface="Times New Roman"/>
                <a:ea typeface="Times New Roman"/>
                <a:cs typeface="Times New Roman"/>
                <a:sym typeface="Times New Roman"/>
              </a:rPr>
              <a:t>, January 2018. </a:t>
            </a:r>
            <a:endParaRPr>
              <a:solidFill>
                <a:srgbClr val="000000"/>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rPr lang="en">
                <a:solidFill>
                  <a:srgbClr val="000000"/>
                </a:solidFill>
                <a:latin typeface="Times New Roman"/>
                <a:ea typeface="Times New Roman"/>
                <a:cs typeface="Times New Roman"/>
                <a:sym typeface="Times New Roman"/>
              </a:rPr>
              <a:t>Available:</a:t>
            </a:r>
            <a:r>
              <a:rPr lang="en" u="sng">
                <a:solidFill>
                  <a:schemeClr val="hlink"/>
                </a:solidFill>
                <a:highlight>
                  <a:srgbClr val="FFFFFF"/>
                </a:highlight>
                <a:latin typeface="Times New Roman"/>
                <a:ea typeface="Times New Roman"/>
                <a:cs typeface="Times New Roman"/>
                <a:sym typeface="Times New Roman"/>
              </a:rPr>
              <a:t> </a:t>
            </a:r>
            <a:r>
              <a:rPr lang="en" u="sng">
                <a:solidFill>
                  <a:schemeClr val="hlink"/>
                </a:solidFill>
                <a:highlight>
                  <a:srgbClr val="FFFFFF"/>
                </a:highlight>
                <a:latin typeface="Times New Roman"/>
                <a:ea typeface="Times New Roman"/>
                <a:cs typeface="Times New Roman"/>
                <a:sym typeface="Times New Roman"/>
                <a:hlinkClick r:id="rId13"/>
              </a:rPr>
              <a:t>https://ieeexplore.ieee.org/document/8379597</a:t>
            </a:r>
            <a:endParaRPr>
              <a:solidFill>
                <a:srgbClr val="000000"/>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311150" lvl="0" marL="457200" rtl="0" algn="just">
              <a:lnSpc>
                <a:spcPct val="150000"/>
              </a:lnSpc>
              <a:spcBef>
                <a:spcPts val="0"/>
              </a:spcBef>
              <a:spcAft>
                <a:spcPts val="0"/>
              </a:spcAft>
              <a:buSzPts val="1300"/>
              <a:buFont typeface="Times New Roman"/>
              <a:buAutoNum type="arabicParenR"/>
            </a:pPr>
            <a:r>
              <a:rPr lang="en">
                <a:solidFill>
                  <a:srgbClr val="000000"/>
                </a:solidFill>
                <a:uFill>
                  <a:noFill/>
                </a:uFill>
                <a:latin typeface="Times New Roman"/>
                <a:ea typeface="Times New Roman"/>
                <a:cs typeface="Times New Roman"/>
                <a:sym typeface="Times New Roman"/>
                <a:hlinkClick r:id="rId14">
                  <a:extLst>
                    <a:ext uri="{A12FA001-AC4F-418D-AE19-62706E023703}">
                      <ahyp:hlinkClr val="tx"/>
                    </a:ext>
                  </a:extLst>
                </a:hlinkClick>
              </a:rPr>
              <a:t>Aminah Hina</a:t>
            </a:r>
            <a:r>
              <a:rPr lang="en">
                <a:solidFill>
                  <a:srgbClr val="000000"/>
                </a:solidFill>
                <a:latin typeface="Times New Roman"/>
                <a:ea typeface="Times New Roman"/>
                <a:cs typeface="Times New Roman"/>
                <a:sym typeface="Times New Roman"/>
              </a:rPr>
              <a:t>, </a:t>
            </a:r>
            <a:r>
              <a:rPr lang="en">
                <a:solidFill>
                  <a:srgbClr val="000000"/>
                </a:solidFill>
                <a:uFill>
                  <a:noFill/>
                </a:uFill>
                <a:latin typeface="Times New Roman"/>
                <a:ea typeface="Times New Roman"/>
                <a:cs typeface="Times New Roman"/>
                <a:sym typeface="Times New Roman"/>
                <a:hlinkClick r:id="rId15">
                  <a:extLst>
                    <a:ext uri="{A12FA001-AC4F-418D-AE19-62706E023703}">
                      <ahyp:hlinkClr val="tx"/>
                    </a:ext>
                  </a:extLst>
                </a:hlinkClick>
              </a:rPr>
              <a:t>Wala Saadeh</a:t>
            </a:r>
            <a:r>
              <a:rPr lang="en">
                <a:solidFill>
                  <a:srgbClr val="000000"/>
                </a:solidFill>
                <a:latin typeface="Times New Roman"/>
                <a:ea typeface="Times New Roman"/>
                <a:cs typeface="Times New Roman"/>
                <a:sym typeface="Times New Roman"/>
              </a:rPr>
              <a:t>, “Noninvasive Blood Glucose Monitoring Systems Using Near-Infrared Technology—A Review</a:t>
            </a:r>
            <a:r>
              <a:rPr lang="en">
                <a:solidFill>
                  <a:srgbClr val="222222"/>
                </a:solidFill>
                <a:latin typeface="Times New Roman"/>
                <a:ea typeface="Times New Roman"/>
                <a:cs typeface="Times New Roman"/>
                <a:sym typeface="Times New Roman"/>
              </a:rPr>
              <a:t>”, </a:t>
            </a:r>
            <a:r>
              <a:rPr i="1" lang="en">
                <a:solidFill>
                  <a:srgbClr val="212121"/>
                </a:solidFill>
                <a:highlight>
                  <a:srgbClr val="FFFFFF"/>
                </a:highlight>
                <a:latin typeface="Arial"/>
                <a:ea typeface="Arial"/>
                <a:cs typeface="Arial"/>
                <a:sym typeface="Arial"/>
              </a:rPr>
              <a:t>Ahmed Toaha Mobashsher, Academic Editor</a:t>
            </a:r>
            <a:r>
              <a:rPr lang="en">
                <a:solidFill>
                  <a:srgbClr val="212121"/>
                </a:solidFill>
                <a:highlight>
                  <a:srgbClr val="FFFFFF"/>
                </a:highlight>
                <a:latin typeface="Arial"/>
                <a:ea typeface="Arial"/>
                <a:cs typeface="Arial"/>
                <a:sym typeface="Arial"/>
              </a:rPr>
              <a:t>, </a:t>
            </a:r>
            <a:r>
              <a:rPr lang="en">
                <a:solidFill>
                  <a:srgbClr val="222222"/>
                </a:solidFill>
                <a:latin typeface="Times New Roman"/>
                <a:ea typeface="Times New Roman"/>
                <a:cs typeface="Times New Roman"/>
                <a:sym typeface="Times New Roman"/>
              </a:rPr>
              <a:t>June 2022.  </a:t>
            </a:r>
            <a:endParaRPr>
              <a:solidFill>
                <a:srgbClr val="222222"/>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en">
                <a:solidFill>
                  <a:srgbClr val="222222"/>
                </a:solidFill>
                <a:latin typeface="Times New Roman"/>
                <a:ea typeface="Times New Roman"/>
                <a:cs typeface="Times New Roman"/>
                <a:sym typeface="Times New Roman"/>
              </a:rPr>
              <a:t>Available:</a:t>
            </a:r>
            <a:r>
              <a:rPr lang="en" u="sng">
                <a:solidFill>
                  <a:schemeClr val="hlink"/>
                </a:solidFill>
                <a:latin typeface="Times New Roman"/>
                <a:ea typeface="Times New Roman"/>
                <a:cs typeface="Times New Roman"/>
                <a:sym typeface="Times New Roman"/>
                <a:hlinkClick r:id="rId16"/>
              </a:rPr>
              <a:t>https://www.ncbi.nlm.nih.gov/pmc/articles/PMC9268854/</a:t>
            </a:r>
            <a:r>
              <a:rPr lang="en">
                <a:solidFill>
                  <a:srgbClr val="222222"/>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References</a:t>
            </a:r>
            <a:endParaRPr/>
          </a:p>
        </p:txBody>
      </p:sp>
      <p:sp>
        <p:nvSpPr>
          <p:cNvPr id="287" name="Google Shape;287;p46"/>
          <p:cNvSpPr txBox="1"/>
          <p:nvPr>
            <p:ph idx="1" type="body"/>
          </p:nvPr>
        </p:nvSpPr>
        <p:spPr>
          <a:xfrm>
            <a:off x="178675" y="1296250"/>
            <a:ext cx="8786700" cy="40140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1200"/>
              </a:spcBef>
              <a:spcAft>
                <a:spcPts val="0"/>
              </a:spcAft>
              <a:buNone/>
            </a:pPr>
            <a:r>
              <a:rPr lang="en">
                <a:solidFill>
                  <a:srgbClr val="333333"/>
                </a:solidFill>
                <a:highlight>
                  <a:srgbClr val="FFFFFF"/>
                </a:highlight>
                <a:latin typeface="Times New Roman"/>
                <a:ea typeface="Times New Roman"/>
                <a:cs typeface="Times New Roman"/>
                <a:sym typeface="Times New Roman"/>
              </a:rPr>
              <a:t>4) </a:t>
            </a:r>
            <a:r>
              <a:rPr lang="en">
                <a:solidFill>
                  <a:srgbClr val="222222"/>
                </a:solidFill>
                <a:uFill>
                  <a:noFill/>
                </a:uFill>
                <a:latin typeface="Times New Roman"/>
                <a:ea typeface="Times New Roman"/>
                <a:cs typeface="Times New Roman"/>
                <a:sym typeface="Times New Roman"/>
                <a:hlinkClick r:id="rId3">
                  <a:extLst>
                    <a:ext uri="{A12FA001-AC4F-418D-AE19-62706E023703}">
                      <ahyp:hlinkClr val="tx"/>
                    </a:ext>
                  </a:extLst>
                </a:hlinkClick>
              </a:rPr>
              <a:t>Bahareh Javid</a:t>
            </a:r>
            <a:r>
              <a:rPr lang="en">
                <a:solidFill>
                  <a:srgbClr val="222222"/>
                </a:solidFill>
                <a:latin typeface="Times New Roman"/>
                <a:ea typeface="Times New Roman"/>
                <a:cs typeface="Times New Roman"/>
                <a:sym typeface="Times New Roman"/>
              </a:rPr>
              <a:t>, </a:t>
            </a:r>
            <a:r>
              <a:rPr lang="en">
                <a:solidFill>
                  <a:srgbClr val="222222"/>
                </a:solidFill>
                <a:uFill>
                  <a:noFill/>
                </a:uFill>
                <a:latin typeface="Times New Roman"/>
                <a:ea typeface="Times New Roman"/>
                <a:cs typeface="Times New Roman"/>
                <a:sym typeface="Times New Roman"/>
                <a:hlinkClick r:id="rId4">
                  <a:extLst>
                    <a:ext uri="{A12FA001-AC4F-418D-AE19-62706E023703}">
                      <ahyp:hlinkClr val="tx"/>
                    </a:ext>
                  </a:extLst>
                </a:hlinkClick>
              </a:rPr>
              <a:t>Faranak Fotouhi-Ghazvini</a:t>
            </a:r>
            <a:r>
              <a:rPr lang="en">
                <a:solidFill>
                  <a:srgbClr val="222222"/>
                </a:solidFill>
                <a:latin typeface="Times New Roman"/>
                <a:ea typeface="Times New Roman"/>
                <a:cs typeface="Times New Roman"/>
                <a:sym typeface="Times New Roman"/>
              </a:rPr>
              <a:t>, and </a:t>
            </a:r>
            <a:r>
              <a:rPr lang="en">
                <a:solidFill>
                  <a:srgbClr val="222222"/>
                </a:solidFill>
                <a:uFill>
                  <a:noFill/>
                </a:uFill>
                <a:latin typeface="Times New Roman"/>
                <a:ea typeface="Times New Roman"/>
                <a:cs typeface="Times New Roman"/>
                <a:sym typeface="Times New Roman"/>
                <a:hlinkClick r:id="rId5">
                  <a:extLst>
                    <a:ext uri="{A12FA001-AC4F-418D-AE19-62706E023703}">
                      <ahyp:hlinkClr val="tx"/>
                    </a:ext>
                  </a:extLst>
                </a:hlinkClick>
              </a:rPr>
              <a:t>Fahime Sadat Zakeri</a:t>
            </a:r>
            <a:r>
              <a:rPr lang="en">
                <a:solidFill>
                  <a:srgbClr val="222222"/>
                </a:solidFill>
                <a:latin typeface="Times New Roman"/>
                <a:ea typeface="Times New Roman"/>
                <a:cs typeface="Times New Roman"/>
                <a:sym typeface="Times New Roman"/>
              </a:rPr>
              <a:t>; “Noninvasive Optical Diagnostic Techniques for Mobile Blood Glucose and Bilirubin Monitoring”, </a:t>
            </a:r>
            <a:r>
              <a:rPr i="1" lang="en">
                <a:solidFill>
                  <a:srgbClr val="222222"/>
                </a:solidFill>
                <a:uFill>
                  <a:noFill/>
                </a:uFill>
                <a:latin typeface="Times New Roman"/>
                <a:ea typeface="Times New Roman"/>
                <a:cs typeface="Times New Roman"/>
                <a:sym typeface="Times New Roman"/>
                <a:hlinkClick r:id="rId6">
                  <a:extLst>
                    <a:ext uri="{A12FA001-AC4F-418D-AE19-62706E023703}">
                      <ahyp:hlinkClr val="tx"/>
                    </a:ext>
                  </a:extLst>
                </a:hlinkClick>
              </a:rPr>
              <a:t>J Med Signals Sens</a:t>
            </a:r>
            <a:r>
              <a:rPr lang="en">
                <a:solidFill>
                  <a:srgbClr val="222222"/>
                </a:solidFill>
                <a:latin typeface="Times New Roman"/>
                <a:ea typeface="Times New Roman"/>
                <a:cs typeface="Times New Roman"/>
                <a:sym typeface="Times New Roman"/>
              </a:rPr>
              <a:t>, July-September 2018</a:t>
            </a:r>
            <a:r>
              <a:rPr lang="en">
                <a:solidFill>
                  <a:srgbClr val="333333"/>
                </a:solidFill>
                <a:highlight>
                  <a:srgbClr val="FFFFFF"/>
                </a:highlight>
                <a:latin typeface="Times New Roman"/>
                <a:ea typeface="Times New Roman"/>
                <a:cs typeface="Times New Roman"/>
                <a:sym typeface="Times New Roman"/>
              </a:rPr>
              <a:t>.</a:t>
            </a:r>
            <a:endParaRPr>
              <a:solidFill>
                <a:srgbClr val="333333"/>
              </a:solidFill>
              <a:highlight>
                <a:srgbClr val="FFFFFF"/>
              </a:highlight>
              <a:latin typeface="Times New Roman"/>
              <a:ea typeface="Times New Roman"/>
              <a:cs typeface="Times New Roman"/>
              <a:sym typeface="Times New Roman"/>
            </a:endParaRPr>
          </a:p>
          <a:p>
            <a:pPr indent="0" lvl="0" marL="0" marR="0" rtl="0" algn="just">
              <a:lnSpc>
                <a:spcPct val="150000"/>
              </a:lnSpc>
              <a:spcBef>
                <a:spcPts val="1200"/>
              </a:spcBef>
              <a:spcAft>
                <a:spcPts val="0"/>
              </a:spcAft>
              <a:buNone/>
            </a:pPr>
            <a:r>
              <a:rPr lang="en">
                <a:solidFill>
                  <a:srgbClr val="333333"/>
                </a:solidFill>
                <a:highlight>
                  <a:srgbClr val="FFFFFF"/>
                </a:highlight>
                <a:latin typeface="Times New Roman"/>
                <a:ea typeface="Times New Roman"/>
                <a:cs typeface="Times New Roman"/>
                <a:sym typeface="Times New Roman"/>
              </a:rPr>
              <a:t>Available: </a:t>
            </a:r>
            <a:r>
              <a:rPr lang="en" u="sng">
                <a:solidFill>
                  <a:schemeClr val="hlink"/>
                </a:solidFill>
                <a:highlight>
                  <a:srgbClr val="FFFFFF"/>
                </a:highlight>
                <a:latin typeface="Times New Roman"/>
                <a:ea typeface="Times New Roman"/>
                <a:cs typeface="Times New Roman"/>
                <a:sym typeface="Times New Roman"/>
                <a:hlinkClick r:id="rId7"/>
              </a:rPr>
              <a:t>https://www.ncbi.</a:t>
            </a:r>
            <a:r>
              <a:rPr lang="en" u="sng">
                <a:solidFill>
                  <a:schemeClr val="hlink"/>
                </a:solidFill>
                <a:latin typeface="Times New Roman"/>
                <a:ea typeface="Times New Roman"/>
                <a:cs typeface="Times New Roman"/>
                <a:sym typeface="Times New Roman"/>
                <a:hlinkClick r:id="rId8"/>
              </a:rPr>
              <a:t>nlm</a:t>
            </a:r>
            <a:r>
              <a:rPr lang="en" u="sng">
                <a:solidFill>
                  <a:schemeClr val="hlink"/>
                </a:solidFill>
                <a:highlight>
                  <a:srgbClr val="FFFFFF"/>
                </a:highlight>
                <a:latin typeface="Times New Roman"/>
                <a:ea typeface="Times New Roman"/>
                <a:cs typeface="Times New Roman"/>
                <a:sym typeface="Times New Roman"/>
                <a:hlinkClick r:id="rId9"/>
              </a:rPr>
              <a:t>.nih.gov/pmc/articles/PMC6116315/</a:t>
            </a:r>
            <a:r>
              <a:rPr lang="en">
                <a:solidFill>
                  <a:srgbClr val="333333"/>
                </a:solidFill>
                <a:highlight>
                  <a:srgbClr val="FFFFFF"/>
                </a:highlight>
                <a:latin typeface="Times New Roman"/>
                <a:ea typeface="Times New Roman"/>
                <a:cs typeface="Times New Roman"/>
                <a:sym typeface="Times New Roman"/>
              </a:rPr>
              <a:t> </a:t>
            </a:r>
            <a:endParaRPr>
              <a:solidFill>
                <a:srgbClr val="222222"/>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a:solidFill>
                  <a:srgbClr val="222222"/>
                </a:solidFill>
                <a:latin typeface="Times New Roman"/>
                <a:ea typeface="Times New Roman"/>
                <a:cs typeface="Times New Roman"/>
                <a:sym typeface="Times New Roman"/>
              </a:rPr>
              <a:t>5) </a:t>
            </a:r>
            <a:r>
              <a:rPr lang="en">
                <a:solidFill>
                  <a:srgbClr val="222222"/>
                </a:solidFill>
                <a:uFill>
                  <a:noFill/>
                </a:uFill>
                <a:latin typeface="Times New Roman"/>
                <a:ea typeface="Times New Roman"/>
                <a:cs typeface="Times New Roman"/>
                <a:sym typeface="Times New Roman"/>
                <a:hlinkClick r:id="rId10">
                  <a:extLst>
                    <a:ext uri="{A12FA001-AC4F-418D-AE19-62706E023703}">
                      <ahyp:hlinkClr val="tx"/>
                    </a:ext>
                  </a:extLst>
                </a:hlinkClick>
              </a:rPr>
              <a:t>Neha Tuniya</a:t>
            </a:r>
            <a:r>
              <a:rPr lang="en">
                <a:solidFill>
                  <a:srgbClr val="222222"/>
                </a:solidFill>
                <a:latin typeface="Times New Roman"/>
                <a:ea typeface="Times New Roman"/>
                <a:cs typeface="Times New Roman"/>
                <a:sym typeface="Times New Roman"/>
              </a:rPr>
              <a:t>, </a:t>
            </a:r>
            <a:r>
              <a:rPr lang="en">
                <a:solidFill>
                  <a:srgbClr val="222222"/>
                </a:solidFill>
                <a:uFill>
                  <a:noFill/>
                </a:uFill>
                <a:latin typeface="Times New Roman"/>
                <a:ea typeface="Times New Roman"/>
                <a:cs typeface="Times New Roman"/>
                <a:sym typeface="Times New Roman"/>
                <a:hlinkClick r:id="rId11">
                  <a:extLst>
                    <a:ext uri="{A12FA001-AC4F-418D-AE19-62706E023703}">
                      <ahyp:hlinkClr val="tx"/>
                    </a:ext>
                  </a:extLst>
                </a:hlinkClick>
              </a:rPr>
              <a:t>Mahesh Parihar</a:t>
            </a:r>
            <a:r>
              <a:rPr lang="en">
                <a:solidFill>
                  <a:srgbClr val="222222"/>
                </a:solidFill>
                <a:latin typeface="Times New Roman"/>
                <a:ea typeface="Times New Roman"/>
                <a:cs typeface="Times New Roman"/>
                <a:sym typeface="Times New Roman"/>
              </a:rPr>
              <a:t>, </a:t>
            </a:r>
            <a:r>
              <a:rPr lang="en">
                <a:solidFill>
                  <a:srgbClr val="222222"/>
                </a:solidFill>
                <a:uFill>
                  <a:noFill/>
                </a:uFill>
                <a:latin typeface="Times New Roman"/>
                <a:ea typeface="Times New Roman"/>
                <a:cs typeface="Times New Roman"/>
                <a:sym typeface="Times New Roman"/>
                <a:hlinkClick r:id="rId12">
                  <a:extLst>
                    <a:ext uri="{A12FA001-AC4F-418D-AE19-62706E023703}">
                      <ahyp:hlinkClr val="tx"/>
                    </a:ext>
                  </a:extLst>
                </a:hlinkClick>
              </a:rPr>
              <a:t>Shital Patil</a:t>
            </a:r>
            <a:r>
              <a:rPr lang="en">
                <a:solidFill>
                  <a:srgbClr val="222222"/>
                </a:solidFill>
                <a:latin typeface="Times New Roman"/>
                <a:ea typeface="Times New Roman"/>
                <a:cs typeface="Times New Roman"/>
                <a:sym typeface="Times New Roman"/>
              </a:rPr>
              <a:t>, </a:t>
            </a:r>
            <a:r>
              <a:rPr lang="en">
                <a:solidFill>
                  <a:srgbClr val="222222"/>
                </a:solidFill>
                <a:uFill>
                  <a:noFill/>
                </a:uFill>
                <a:latin typeface="Times New Roman"/>
                <a:ea typeface="Times New Roman"/>
                <a:cs typeface="Times New Roman"/>
                <a:sym typeface="Times New Roman"/>
                <a:hlinkClick r:id="rId13">
                  <a:extLst>
                    <a:ext uri="{A12FA001-AC4F-418D-AE19-62706E023703}">
                      <ahyp:hlinkClr val="tx"/>
                    </a:ext>
                  </a:extLst>
                </a:hlinkClick>
              </a:rPr>
              <a:t>K</a:t>
            </a:r>
            <a:r>
              <a:rPr lang="en">
                <a:solidFill>
                  <a:srgbClr val="222222"/>
                </a:solidFill>
                <a:uFill>
                  <a:noFill/>
                </a:uFill>
                <a:latin typeface="Times New Roman"/>
                <a:ea typeface="Times New Roman"/>
                <a:cs typeface="Times New Roman"/>
                <a:sym typeface="Times New Roman"/>
                <a:hlinkClick r:id="rId14">
                  <a:extLst>
                    <a:ext uri="{A12FA001-AC4F-418D-AE19-62706E023703}">
                      <ahyp:hlinkClr val="tx"/>
                    </a:ext>
                  </a:extLst>
                </a:hlinkClick>
              </a:rPr>
              <a:t>omal Lawand</a:t>
            </a:r>
            <a:r>
              <a:rPr lang="en">
                <a:solidFill>
                  <a:srgbClr val="222222"/>
                </a:solidFill>
                <a:latin typeface="Times New Roman"/>
                <a:ea typeface="Times New Roman"/>
                <a:cs typeface="Times New Roman"/>
                <a:sym typeface="Times New Roman"/>
              </a:rPr>
              <a:t> &amp; </a:t>
            </a:r>
            <a:r>
              <a:rPr lang="en">
                <a:solidFill>
                  <a:srgbClr val="222222"/>
                </a:solidFill>
                <a:uFill>
                  <a:noFill/>
                </a:uFill>
                <a:latin typeface="Times New Roman"/>
                <a:ea typeface="Times New Roman"/>
                <a:cs typeface="Times New Roman"/>
                <a:sym typeface="Times New Roman"/>
                <a:hlinkClick r:id="rId15">
                  <a:extLst>
                    <a:ext uri="{A12FA001-AC4F-418D-AE19-62706E023703}">
                      <ahyp:hlinkClr val="tx"/>
                    </a:ext>
                  </a:extLst>
                </a:hlinkClick>
              </a:rPr>
              <a:t>Hemalata Nawale</a:t>
            </a:r>
            <a:r>
              <a:rPr lang="en">
                <a:solidFill>
                  <a:srgbClr val="222222"/>
                </a:solidFill>
                <a:latin typeface="Times New Roman"/>
                <a:ea typeface="Times New Roman"/>
                <a:cs typeface="Times New Roman"/>
                <a:sym typeface="Times New Roman"/>
              </a:rPr>
              <a:t> , “Comparative Analysis of Regressor Models on Non-invasive Blood Glucose Dataset”, </a:t>
            </a:r>
            <a:r>
              <a:rPr i="1" lang="en">
                <a:solidFill>
                  <a:srgbClr val="222222"/>
                </a:solidFill>
                <a:latin typeface="Times New Roman"/>
                <a:ea typeface="Times New Roman"/>
                <a:cs typeface="Times New Roman"/>
                <a:sym typeface="Times New Roman"/>
              </a:rPr>
              <a:t> Part of the </a:t>
            </a:r>
            <a:r>
              <a:rPr i="1" lang="en">
                <a:solidFill>
                  <a:srgbClr val="222222"/>
                </a:solidFill>
                <a:uFill>
                  <a:noFill/>
                </a:uFill>
                <a:latin typeface="Times New Roman"/>
                <a:ea typeface="Times New Roman"/>
                <a:cs typeface="Times New Roman"/>
                <a:sym typeface="Times New Roman"/>
                <a:hlinkClick r:id="rId16">
                  <a:extLst>
                    <a:ext uri="{A12FA001-AC4F-418D-AE19-62706E023703}">
                      <ahyp:hlinkClr val="tx"/>
                    </a:ext>
                  </a:extLst>
                </a:hlinkClick>
              </a:rPr>
              <a:t>Lecture Notes in Networks and Systems</a:t>
            </a:r>
            <a:r>
              <a:rPr i="1" lang="en">
                <a:solidFill>
                  <a:srgbClr val="222222"/>
                </a:solidFill>
                <a:latin typeface="Times New Roman"/>
                <a:ea typeface="Times New Roman"/>
                <a:cs typeface="Times New Roman"/>
                <a:sym typeface="Times New Roman"/>
              </a:rPr>
              <a:t> book series (LNNS,volume 394)</a:t>
            </a:r>
            <a:r>
              <a:rPr lang="en">
                <a:solidFill>
                  <a:srgbClr val="222222"/>
                </a:solidFill>
                <a:latin typeface="Times New Roman"/>
                <a:ea typeface="Times New Roman"/>
                <a:cs typeface="Times New Roman"/>
                <a:sym typeface="Times New Roman"/>
              </a:rPr>
              <a:t>, July 2022.</a:t>
            </a:r>
            <a:endParaRPr>
              <a:solidFill>
                <a:srgbClr val="222222"/>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a:solidFill>
                  <a:srgbClr val="222222"/>
                </a:solidFill>
                <a:latin typeface="Times New Roman"/>
                <a:ea typeface="Times New Roman"/>
                <a:cs typeface="Times New Roman"/>
                <a:sym typeface="Times New Roman"/>
              </a:rPr>
              <a:t>Available: </a:t>
            </a:r>
            <a:r>
              <a:rPr lang="en" u="sng">
                <a:solidFill>
                  <a:schemeClr val="hlink"/>
                </a:solidFill>
                <a:latin typeface="Times New Roman"/>
                <a:ea typeface="Times New Roman"/>
                <a:cs typeface="Times New Roman"/>
                <a:sym typeface="Times New Roman"/>
                <a:hlinkClick r:id="rId17"/>
              </a:rPr>
              <a:t>https://link.springer.com/chapter/10.1007/978-981-19-0604-6_19</a:t>
            </a:r>
            <a:r>
              <a:rPr lang="en">
                <a:solidFill>
                  <a:srgbClr val="222222"/>
                </a:solidFill>
                <a:latin typeface="Times New Roman"/>
                <a:ea typeface="Times New Roman"/>
                <a:cs typeface="Times New Roman"/>
                <a:sym typeface="Times New Roman"/>
              </a:rPr>
              <a:t> </a:t>
            </a:r>
            <a:endParaRPr>
              <a:solidFill>
                <a:srgbClr val="222222"/>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a:solidFill>
                  <a:srgbClr val="000000"/>
                </a:solidFill>
                <a:highlight>
                  <a:srgbClr val="FFFFFF"/>
                </a:highlight>
                <a:latin typeface="Times New Roman"/>
                <a:ea typeface="Times New Roman"/>
                <a:cs typeface="Times New Roman"/>
                <a:sym typeface="Times New Roman"/>
              </a:rPr>
              <a:t>6) </a:t>
            </a:r>
            <a:r>
              <a:rPr lang="en">
                <a:solidFill>
                  <a:srgbClr val="222222"/>
                </a:solidFill>
                <a:latin typeface="Times New Roman"/>
                <a:ea typeface="Times New Roman"/>
                <a:cs typeface="Times New Roman"/>
                <a:sym typeface="Times New Roman"/>
              </a:rPr>
              <a:t>Harshita Agrawal, Prateek Jain, Amit M Joshi , “Machine learning models for non-invasive glucose measurement: towards diabetes management in smart healthcare ”, </a:t>
            </a:r>
            <a:r>
              <a:rPr i="1" lang="en">
                <a:solidFill>
                  <a:srgbClr val="222222"/>
                </a:solidFill>
                <a:uFill>
                  <a:noFill/>
                </a:uFill>
                <a:latin typeface="Times New Roman"/>
                <a:ea typeface="Times New Roman"/>
                <a:cs typeface="Times New Roman"/>
                <a:sym typeface="Times New Roman"/>
                <a:hlinkClick r:id="rId18">
                  <a:extLst>
                    <a:ext uri="{A12FA001-AC4F-418D-AE19-62706E023703}">
                      <ahyp:hlinkClr val="tx"/>
                    </a:ext>
                  </a:extLst>
                </a:hlinkClick>
              </a:rPr>
              <a:t>Health Technol (Berl)</a:t>
            </a:r>
            <a:r>
              <a:rPr lang="en">
                <a:solidFill>
                  <a:srgbClr val="222222"/>
                </a:solidFill>
                <a:latin typeface="Times New Roman"/>
                <a:ea typeface="Times New Roman"/>
                <a:cs typeface="Times New Roman"/>
                <a:sym typeface="Times New Roman"/>
              </a:rPr>
              <a:t>, August 2022.</a:t>
            </a:r>
            <a:endParaRPr>
              <a:solidFill>
                <a:srgbClr val="222222"/>
              </a:solidFill>
              <a:latin typeface="Times New Roman"/>
              <a:ea typeface="Times New Roman"/>
              <a:cs typeface="Times New Roman"/>
              <a:sym typeface="Times New Roman"/>
            </a:endParaRPr>
          </a:p>
          <a:p>
            <a:pPr indent="0" lvl="0" marL="0" marR="0" rtl="0" algn="just">
              <a:lnSpc>
                <a:spcPct val="150000"/>
              </a:lnSpc>
              <a:spcBef>
                <a:spcPts val="1200"/>
              </a:spcBef>
              <a:spcAft>
                <a:spcPts val="0"/>
              </a:spcAft>
              <a:buNone/>
            </a:pPr>
            <a:r>
              <a:rPr lang="en">
                <a:solidFill>
                  <a:srgbClr val="222222"/>
                </a:solidFill>
                <a:latin typeface="Times New Roman"/>
                <a:ea typeface="Times New Roman"/>
                <a:cs typeface="Times New Roman"/>
                <a:sym typeface="Times New Roman"/>
              </a:rPr>
              <a:t>Available:</a:t>
            </a:r>
            <a:r>
              <a:rPr lang="en" u="sng">
                <a:solidFill>
                  <a:schemeClr val="hlink"/>
                </a:solidFill>
                <a:highlight>
                  <a:srgbClr val="FFFFFF"/>
                </a:highlight>
                <a:latin typeface="Times New Roman"/>
                <a:ea typeface="Times New Roman"/>
                <a:cs typeface="Times New Roman"/>
                <a:sym typeface="Times New Roman"/>
              </a:rPr>
              <a:t> </a:t>
            </a:r>
            <a:r>
              <a:rPr lang="en" u="sng">
                <a:solidFill>
                  <a:schemeClr val="hlink"/>
                </a:solidFill>
                <a:highlight>
                  <a:srgbClr val="FFFFFF"/>
                </a:highlight>
                <a:latin typeface="Times New Roman"/>
                <a:ea typeface="Times New Roman"/>
                <a:cs typeface="Times New Roman"/>
                <a:sym typeface="Times New Roman"/>
                <a:hlinkClick r:id="rId19"/>
              </a:rPr>
              <a:t>https://www.ncbi.nlm.nih.gov/pmc/articles/PMC9386205/</a:t>
            </a:r>
            <a:r>
              <a:rPr lang="en" u="sng">
                <a:solidFill>
                  <a:schemeClr val="hlink"/>
                </a:solidFill>
                <a:highlight>
                  <a:srgbClr val="FFFFFF"/>
                </a:highlight>
                <a:latin typeface="Times New Roman"/>
                <a:ea typeface="Times New Roman"/>
                <a:cs typeface="Times New Roman"/>
                <a:sym typeface="Times New Roman"/>
              </a:rPr>
              <a:t>  </a:t>
            </a:r>
            <a:endParaRPr u="sng">
              <a:solidFill>
                <a:schemeClr val="hlink"/>
              </a:solidFill>
              <a:highlight>
                <a:srgbClr val="FFFFFF"/>
              </a:highlight>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lnSpc>
                <a:spcPct val="150000"/>
              </a:lnSpc>
              <a:spcBef>
                <a:spcPts val="120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93625" y="346850"/>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Existing system : Pros and cons</a:t>
            </a:r>
            <a:endParaRPr/>
          </a:p>
        </p:txBody>
      </p:sp>
      <p:sp>
        <p:nvSpPr>
          <p:cNvPr id="85" name="Google Shape;85;p16"/>
          <p:cNvSpPr txBox="1"/>
          <p:nvPr/>
        </p:nvSpPr>
        <p:spPr>
          <a:xfrm>
            <a:off x="229825" y="1348475"/>
            <a:ext cx="8684400" cy="248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1500"/>
              </a:spcBef>
              <a:spcAft>
                <a:spcPts val="0"/>
              </a:spcAft>
              <a:buClr>
                <a:srgbClr val="0D0D0D"/>
              </a:buClr>
              <a:buSzPts val="1200"/>
              <a:buFont typeface="Roboto"/>
              <a:buNone/>
            </a:pPr>
            <a:r>
              <a:t/>
            </a:r>
            <a:endParaRPr sz="1200">
              <a:solidFill>
                <a:srgbClr val="0D0D0D"/>
              </a:solidFill>
              <a:highlight>
                <a:srgbClr val="FFFFFF"/>
              </a:highlight>
              <a:latin typeface="Roboto"/>
              <a:ea typeface="Roboto"/>
              <a:cs typeface="Roboto"/>
              <a:sym typeface="Roboto"/>
            </a:endParaRPr>
          </a:p>
          <a:p>
            <a:pPr indent="0" lvl="0" marL="0" marR="0" rtl="0" algn="just">
              <a:lnSpc>
                <a:spcPct val="115000"/>
              </a:lnSpc>
              <a:spcBef>
                <a:spcPts val="150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86" name="Google Shape;86;p16"/>
          <p:cNvPicPr preferRelativeResize="0"/>
          <p:nvPr/>
        </p:nvPicPr>
        <p:blipFill>
          <a:blip r:embed="rId3">
            <a:alphaModFix/>
          </a:blip>
          <a:stretch>
            <a:fillRect/>
          </a:stretch>
        </p:blipFill>
        <p:spPr>
          <a:xfrm>
            <a:off x="0" y="1282550"/>
            <a:ext cx="9143999" cy="3860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Existing system : Pros and cons</a:t>
            </a:r>
            <a:endParaRPr/>
          </a:p>
        </p:txBody>
      </p:sp>
      <p:sp>
        <p:nvSpPr>
          <p:cNvPr id="92" name="Google Shape;92;p17"/>
          <p:cNvSpPr txBox="1"/>
          <p:nvPr/>
        </p:nvSpPr>
        <p:spPr>
          <a:xfrm>
            <a:off x="61725" y="1264450"/>
            <a:ext cx="9082200" cy="38790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500"/>
              </a:spcBef>
              <a:spcAft>
                <a:spcPts val="0"/>
              </a:spcAft>
              <a:buNone/>
            </a:pPr>
            <a:r>
              <a:rPr b="1" lang="en" sz="1200">
                <a:solidFill>
                  <a:srgbClr val="0D0D0D"/>
                </a:solidFill>
                <a:highlight>
                  <a:srgbClr val="FFFFFF"/>
                </a:highlight>
                <a:latin typeface="Times New Roman"/>
                <a:ea typeface="Times New Roman"/>
                <a:cs typeface="Times New Roman"/>
                <a:sym typeface="Times New Roman"/>
              </a:rPr>
              <a:t>Urine Test Strips:</a:t>
            </a:r>
            <a:endParaRPr b="1" sz="1200">
              <a:solidFill>
                <a:srgbClr val="0D0D0D"/>
              </a:solidFill>
              <a:highlight>
                <a:srgbClr val="FFFFFF"/>
              </a:highlight>
              <a:latin typeface="Times New Roman"/>
              <a:ea typeface="Times New Roman"/>
              <a:cs typeface="Times New Roman"/>
              <a:sym typeface="Times New Roman"/>
            </a:endParaRPr>
          </a:p>
          <a:p>
            <a:pPr indent="0" lvl="0" marL="0" rtl="0" algn="just">
              <a:lnSpc>
                <a:spcPct val="150000"/>
              </a:lnSpc>
              <a:spcBef>
                <a:spcPts val="1500"/>
              </a:spcBef>
              <a:spcAft>
                <a:spcPts val="0"/>
              </a:spcAft>
              <a:buNone/>
            </a:pPr>
            <a:r>
              <a:rPr lang="en" sz="1200">
                <a:solidFill>
                  <a:srgbClr val="0D0D0D"/>
                </a:solidFill>
                <a:highlight>
                  <a:srgbClr val="FFFFFF"/>
                </a:highlight>
                <a:latin typeface="Times New Roman"/>
                <a:ea typeface="Times New Roman"/>
                <a:cs typeface="Times New Roman"/>
                <a:sym typeface="Times New Roman"/>
              </a:rPr>
              <a:t>Urine test strips detect ketones in urine, indicating potential insulin deficiency, but they don't directly measure blood glucose levels. While simple to use, they're less accurate than blood glucose meters and not ideal for routine monitoring.</a:t>
            </a:r>
            <a:endParaRPr sz="1200">
              <a:solidFill>
                <a:srgbClr val="0D0D0D"/>
              </a:solidFill>
              <a:highlight>
                <a:srgbClr val="FFFFFF"/>
              </a:highlight>
              <a:latin typeface="Times New Roman"/>
              <a:ea typeface="Times New Roman"/>
              <a:cs typeface="Times New Roman"/>
              <a:sym typeface="Times New Roman"/>
            </a:endParaRPr>
          </a:p>
          <a:p>
            <a:pPr indent="0" lvl="0" marL="0" rtl="0" algn="just">
              <a:lnSpc>
                <a:spcPct val="150000"/>
              </a:lnSpc>
              <a:spcBef>
                <a:spcPts val="1500"/>
              </a:spcBef>
              <a:spcAft>
                <a:spcPts val="0"/>
              </a:spcAft>
              <a:buNone/>
            </a:pPr>
            <a:r>
              <a:rPr b="1" lang="en" sz="1200">
                <a:solidFill>
                  <a:srgbClr val="0D0D0D"/>
                </a:solidFill>
                <a:highlight>
                  <a:schemeClr val="lt1"/>
                </a:highlight>
                <a:latin typeface="Times New Roman"/>
                <a:ea typeface="Times New Roman"/>
                <a:cs typeface="Times New Roman"/>
                <a:sym typeface="Times New Roman"/>
              </a:rPr>
              <a:t>Laboratory Blood Tests:</a:t>
            </a:r>
            <a:endParaRPr b="1" sz="1200">
              <a:solidFill>
                <a:srgbClr val="0D0D0D"/>
              </a:solidFill>
              <a:highlight>
                <a:schemeClr val="lt1"/>
              </a:highlight>
              <a:latin typeface="Times New Roman"/>
              <a:ea typeface="Times New Roman"/>
              <a:cs typeface="Times New Roman"/>
              <a:sym typeface="Times New Roman"/>
            </a:endParaRPr>
          </a:p>
          <a:p>
            <a:pPr indent="0" lvl="0" marL="0" rtl="0" algn="just">
              <a:lnSpc>
                <a:spcPct val="150000"/>
              </a:lnSpc>
              <a:spcBef>
                <a:spcPts val="1500"/>
              </a:spcBef>
              <a:spcAft>
                <a:spcPts val="0"/>
              </a:spcAft>
              <a:buNone/>
            </a:pPr>
            <a:r>
              <a:rPr lang="en" sz="1200">
                <a:solidFill>
                  <a:srgbClr val="0D0D0D"/>
                </a:solidFill>
                <a:highlight>
                  <a:schemeClr val="lt1"/>
                </a:highlight>
                <a:latin typeface="Times New Roman"/>
                <a:ea typeface="Times New Roman"/>
                <a:cs typeface="Times New Roman"/>
                <a:sym typeface="Times New Roman"/>
              </a:rPr>
              <a:t>Periodic blood tests measure glycated hemoglobin (HbA1c) levels, reflecting average blood glucose levels over 2-3 months. This method offers convenience and a longer-term perspective but lacks immediate adjustments and requires less frequent monitoring compared to daily testing.</a:t>
            </a:r>
            <a:endParaRPr b="1" sz="1200">
              <a:solidFill>
                <a:srgbClr val="0D0D0D"/>
              </a:solidFill>
              <a:highlight>
                <a:srgbClr val="FFFFFF"/>
              </a:highlight>
              <a:latin typeface="Times New Roman"/>
              <a:ea typeface="Times New Roman"/>
              <a:cs typeface="Times New Roman"/>
              <a:sym typeface="Times New Roman"/>
            </a:endParaRPr>
          </a:p>
          <a:p>
            <a:pPr indent="0" lvl="0" marL="0" rtl="0" algn="just">
              <a:lnSpc>
                <a:spcPct val="150000"/>
              </a:lnSpc>
              <a:spcBef>
                <a:spcPts val="1500"/>
              </a:spcBef>
              <a:spcAft>
                <a:spcPts val="0"/>
              </a:spcAft>
              <a:buNone/>
            </a:pPr>
            <a:r>
              <a:rPr b="1" lang="en" sz="1200">
                <a:solidFill>
                  <a:srgbClr val="0D0D0D"/>
                </a:solidFill>
                <a:highlight>
                  <a:schemeClr val="lt1"/>
                </a:highlight>
                <a:latin typeface="Times New Roman"/>
                <a:ea typeface="Times New Roman"/>
                <a:cs typeface="Times New Roman"/>
                <a:sym typeface="Times New Roman"/>
              </a:rPr>
              <a:t>Blood </a:t>
            </a:r>
            <a:r>
              <a:rPr b="1" lang="en" sz="1200">
                <a:latin typeface="Times New Roman"/>
                <a:ea typeface="Times New Roman"/>
                <a:cs typeface="Times New Roman"/>
                <a:sym typeface="Times New Roman"/>
              </a:rPr>
              <a:t>Glucose Meters:</a:t>
            </a:r>
            <a:endParaRPr b="1" sz="1200">
              <a:solidFill>
                <a:srgbClr val="0D0D0D"/>
              </a:solidFill>
              <a:highlight>
                <a:schemeClr val="lt1"/>
              </a:highlight>
              <a:latin typeface="Times New Roman"/>
              <a:ea typeface="Times New Roman"/>
              <a:cs typeface="Times New Roman"/>
              <a:sym typeface="Times New Roman"/>
            </a:endParaRPr>
          </a:p>
          <a:p>
            <a:pPr indent="0" lvl="0" marL="0" rtl="0" algn="just">
              <a:lnSpc>
                <a:spcPct val="150000"/>
              </a:lnSpc>
              <a:spcBef>
                <a:spcPts val="1500"/>
              </a:spcBef>
              <a:spcAft>
                <a:spcPts val="0"/>
              </a:spcAft>
              <a:buNone/>
            </a:pPr>
            <a:r>
              <a:rPr lang="en" sz="1200">
                <a:solidFill>
                  <a:srgbClr val="0D0D0D"/>
                </a:solidFill>
                <a:highlight>
                  <a:schemeClr val="lt1"/>
                </a:highlight>
                <a:latin typeface="Times New Roman"/>
                <a:ea typeface="Times New Roman"/>
                <a:cs typeface="Times New Roman"/>
                <a:sym typeface="Times New Roman"/>
              </a:rPr>
              <a:t>Blood glucose meters provide quick and portable glucose level readings through a small blood sample from a fingertip prick. They offer convenience but require regular fingersticks and testing frequency may vary based on treatment plans.</a:t>
            </a:r>
            <a:endParaRPr b="1" sz="1200">
              <a:solidFill>
                <a:srgbClr val="0D0D0D"/>
              </a:solidFill>
              <a:highlight>
                <a:srgbClr val="FFFFFF"/>
              </a:highlight>
              <a:latin typeface="Times New Roman"/>
              <a:ea typeface="Times New Roman"/>
              <a:cs typeface="Times New Roman"/>
              <a:sym typeface="Times New Roman"/>
            </a:endParaRPr>
          </a:p>
          <a:p>
            <a:pPr indent="0" lvl="0" marL="0" rtl="0" algn="just">
              <a:lnSpc>
                <a:spcPct val="150000"/>
              </a:lnSpc>
              <a:spcBef>
                <a:spcPts val="1500"/>
              </a:spcBef>
              <a:spcAft>
                <a:spcPts val="0"/>
              </a:spcAft>
              <a:buNone/>
            </a:pPr>
            <a:r>
              <a:t/>
            </a:r>
            <a:endParaRPr b="1" sz="1200">
              <a:solidFill>
                <a:srgbClr val="0D0D0D"/>
              </a:solidFill>
              <a:highlight>
                <a:srgbClr val="FFFFFF"/>
              </a:highlight>
              <a:latin typeface="Times New Roman"/>
              <a:ea typeface="Times New Roman"/>
              <a:cs typeface="Times New Roman"/>
              <a:sym typeface="Times New Roman"/>
            </a:endParaRPr>
          </a:p>
          <a:p>
            <a:pPr indent="0" lvl="0" marL="0" rtl="0" algn="just">
              <a:lnSpc>
                <a:spcPct val="150000"/>
              </a:lnSpc>
              <a:spcBef>
                <a:spcPts val="1500"/>
              </a:spcBef>
              <a:spcAft>
                <a:spcPts val="0"/>
              </a:spcAft>
              <a:buNone/>
            </a:pPr>
            <a:r>
              <a:t/>
            </a:r>
            <a:endParaRPr b="1" sz="1200">
              <a:solidFill>
                <a:srgbClr val="0D0D0D"/>
              </a:solidFill>
              <a:highlight>
                <a:srgbClr val="FFFFFF"/>
              </a:highlight>
              <a:latin typeface="Times New Roman"/>
              <a:ea typeface="Times New Roman"/>
              <a:cs typeface="Times New Roman"/>
              <a:sym typeface="Times New Roman"/>
            </a:endParaRPr>
          </a:p>
          <a:p>
            <a:pPr indent="0" lvl="0" marL="0" rtl="0" algn="just">
              <a:lnSpc>
                <a:spcPct val="150000"/>
              </a:lnSpc>
              <a:spcBef>
                <a:spcPts val="1500"/>
              </a:spcBef>
              <a:spcAft>
                <a:spcPts val="0"/>
              </a:spcAft>
              <a:buNone/>
            </a:pPr>
            <a:r>
              <a:t/>
            </a:r>
            <a:endParaRPr b="1" sz="1200">
              <a:solidFill>
                <a:srgbClr val="0D0D0D"/>
              </a:solidFill>
              <a:highlight>
                <a:srgbClr val="FFFFFF"/>
              </a:highlight>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marR="0" rtl="0" algn="just">
              <a:lnSpc>
                <a:spcPct val="115000"/>
              </a:lnSpc>
              <a:spcBef>
                <a:spcPts val="1500"/>
              </a:spcBef>
              <a:spcAft>
                <a:spcPts val="0"/>
              </a:spcAft>
              <a:buNone/>
            </a:pPr>
            <a:r>
              <a:t/>
            </a:r>
            <a:endParaRPr>
              <a:latin typeface="Times New Roman"/>
              <a:ea typeface="Times New Roman"/>
              <a:cs typeface="Times New Roman"/>
              <a:sym typeface="Times New Roman"/>
            </a:endParaRPr>
          </a:p>
          <a:p>
            <a:pPr indent="0" lvl="0" marL="0" rtl="0" algn="just">
              <a:spcBef>
                <a:spcPts val="0"/>
              </a:spcBef>
              <a:spcAft>
                <a:spcPts val="0"/>
              </a:spcAft>
              <a:buNone/>
            </a:pPr>
            <a:r>
              <a:t/>
            </a:r>
            <a:endParaRPr>
              <a:latin typeface="Times New Roman"/>
              <a:ea typeface="Times New Roman"/>
              <a:cs typeface="Times New Roman"/>
              <a:sym typeface="Times New Roman"/>
            </a:endParaRPr>
          </a:p>
          <a:p>
            <a:pPr indent="0" lvl="0" marL="0" rtl="0" algn="just">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Problem Definition</a:t>
            </a:r>
            <a:endParaRPr/>
          </a:p>
        </p:txBody>
      </p:sp>
      <p:sp>
        <p:nvSpPr>
          <p:cNvPr id="98" name="Google Shape;98;p18"/>
          <p:cNvSpPr txBox="1"/>
          <p:nvPr>
            <p:ph idx="1" type="body"/>
          </p:nvPr>
        </p:nvSpPr>
        <p:spPr>
          <a:xfrm>
            <a:off x="0" y="1254525"/>
            <a:ext cx="4908300" cy="34740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b="1" lang="en" sz="1200">
                <a:solidFill>
                  <a:srgbClr val="000000"/>
                </a:solidFill>
                <a:latin typeface="Times New Roman"/>
                <a:ea typeface="Times New Roman"/>
                <a:cs typeface="Times New Roman"/>
                <a:sym typeface="Times New Roman"/>
              </a:rPr>
              <a:t>Aim:</a:t>
            </a:r>
            <a:endParaRPr b="1" sz="1200">
              <a:solidFill>
                <a:srgbClr val="00000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Investigate existing non-invasive blood glucose monitoring technologies.</a:t>
            </a:r>
            <a:endParaRPr sz="1200">
              <a:solidFill>
                <a:srgbClr val="000000"/>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Lack of calibration stability in non-invasive technology has confined the field to short-term proof of principle. Among non-invasive technologies such as electrical, thermal, chemical, acoustical, and optical methodologies, light offers the least intrusive probing of all technologies investigated.</a:t>
            </a:r>
            <a:endParaRPr sz="12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300"/>
              <a:buNone/>
            </a:pPr>
            <a:r>
              <a:t/>
            </a:r>
            <a:endParaRPr sz="1400">
              <a:solidFill>
                <a:srgbClr val="000000"/>
              </a:solidFill>
              <a:latin typeface="Times New Roman"/>
              <a:ea typeface="Times New Roman"/>
              <a:cs typeface="Times New Roman"/>
              <a:sym typeface="Times New Roman"/>
            </a:endParaRPr>
          </a:p>
        </p:txBody>
      </p:sp>
      <p:pic>
        <p:nvPicPr>
          <p:cNvPr id="99" name="Google Shape;99;p18"/>
          <p:cNvPicPr preferRelativeResize="0"/>
          <p:nvPr/>
        </p:nvPicPr>
        <p:blipFill>
          <a:blip r:embed="rId3">
            <a:alphaModFix/>
          </a:blip>
          <a:stretch>
            <a:fillRect/>
          </a:stretch>
        </p:blipFill>
        <p:spPr>
          <a:xfrm>
            <a:off x="5088675" y="1487150"/>
            <a:ext cx="3930950" cy="2310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2967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BGL be measured through IR Sensors NI?</a:t>
            </a:r>
            <a:endParaRPr/>
          </a:p>
        </p:txBody>
      </p:sp>
      <p:sp>
        <p:nvSpPr>
          <p:cNvPr id="105" name="Google Shape;105;p19"/>
          <p:cNvSpPr txBox="1"/>
          <p:nvPr/>
        </p:nvSpPr>
        <p:spPr>
          <a:xfrm>
            <a:off x="144150" y="1398375"/>
            <a:ext cx="8688000" cy="341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solidFill>
                  <a:schemeClr val="dk2"/>
                </a:solidFill>
                <a:latin typeface="Roboto"/>
                <a:ea typeface="Roboto"/>
                <a:cs typeface="Roboto"/>
                <a:sym typeface="Roboto"/>
              </a:rPr>
              <a:t>According to the </a:t>
            </a:r>
            <a:r>
              <a:rPr b="1" lang="en" sz="1500">
                <a:solidFill>
                  <a:schemeClr val="dk2"/>
                </a:solidFill>
                <a:latin typeface="Roboto"/>
                <a:ea typeface="Roboto"/>
                <a:cs typeface="Roboto"/>
                <a:sym typeface="Roboto"/>
              </a:rPr>
              <a:t>Beer-Lambert law</a:t>
            </a:r>
            <a:r>
              <a:rPr lang="en" sz="1500">
                <a:solidFill>
                  <a:schemeClr val="dk2"/>
                </a:solidFill>
                <a:latin typeface="Roboto"/>
                <a:ea typeface="Roboto"/>
                <a:cs typeface="Roboto"/>
                <a:sym typeface="Roboto"/>
              </a:rPr>
              <a:t> of linear regression method, it is assumed that the </a:t>
            </a:r>
            <a:r>
              <a:rPr b="1" lang="en" sz="1500">
                <a:solidFill>
                  <a:schemeClr val="dk2"/>
                </a:solidFill>
                <a:latin typeface="Roboto"/>
                <a:ea typeface="Roboto"/>
                <a:cs typeface="Roboto"/>
                <a:sym typeface="Roboto"/>
              </a:rPr>
              <a:t>light attenuation is linearly proportional to the blood glucose concentration</a:t>
            </a:r>
            <a:r>
              <a:rPr lang="en" sz="1500">
                <a:solidFill>
                  <a:schemeClr val="dk2"/>
                </a:solidFill>
                <a:latin typeface="Roboto"/>
                <a:ea typeface="Roboto"/>
                <a:cs typeface="Roboto"/>
                <a:sym typeface="Roboto"/>
              </a:rPr>
              <a:t> and that analyzed samples are non-scattering. However, there is a nonlinear relationship between the glucose absorption spectrum and its concentration.</a:t>
            </a:r>
            <a:endParaRPr sz="1500">
              <a:solidFill>
                <a:schemeClr val="dk2"/>
              </a:solidFill>
              <a:latin typeface="Roboto"/>
              <a:ea typeface="Roboto"/>
              <a:cs typeface="Roboto"/>
              <a:sym typeface="Roboto"/>
            </a:endParaRPr>
          </a:p>
          <a:p>
            <a:pPr indent="0" lvl="0" marL="0" rtl="0" algn="just">
              <a:spcBef>
                <a:spcPts val="0"/>
              </a:spcBef>
              <a:spcAft>
                <a:spcPts val="0"/>
              </a:spcAft>
              <a:buNone/>
            </a:pPr>
            <a:r>
              <a:t/>
            </a:r>
            <a:endParaRPr sz="1500">
              <a:solidFill>
                <a:schemeClr val="dk2"/>
              </a:solidFill>
              <a:latin typeface="Roboto"/>
              <a:ea typeface="Roboto"/>
              <a:cs typeface="Roboto"/>
              <a:sym typeface="Roboto"/>
            </a:endParaRPr>
          </a:p>
          <a:p>
            <a:pPr indent="0" lvl="0" marL="0" rtl="0" algn="just">
              <a:spcBef>
                <a:spcPts val="0"/>
              </a:spcBef>
              <a:spcAft>
                <a:spcPts val="0"/>
              </a:spcAft>
              <a:buNone/>
            </a:pPr>
            <a:r>
              <a:rPr lang="en" sz="1500">
                <a:solidFill>
                  <a:schemeClr val="dk2"/>
                </a:solidFill>
                <a:latin typeface="Roboto"/>
                <a:ea typeface="Roboto"/>
                <a:cs typeface="Roboto"/>
                <a:sym typeface="Roboto"/>
              </a:rPr>
              <a:t>The principle behind using IR sensors for blood glucose measurement lies in exploiting the </a:t>
            </a:r>
            <a:r>
              <a:rPr b="1" lang="en" sz="1500">
                <a:solidFill>
                  <a:schemeClr val="dk2"/>
                </a:solidFill>
                <a:latin typeface="Roboto"/>
                <a:ea typeface="Roboto"/>
                <a:cs typeface="Roboto"/>
                <a:sym typeface="Roboto"/>
              </a:rPr>
              <a:t>absorption properties of glucose in the near-infrared region</a:t>
            </a:r>
            <a:r>
              <a:rPr lang="en" sz="1500">
                <a:solidFill>
                  <a:schemeClr val="dk2"/>
                </a:solidFill>
                <a:latin typeface="Roboto"/>
                <a:ea typeface="Roboto"/>
                <a:cs typeface="Roboto"/>
                <a:sym typeface="Roboto"/>
              </a:rPr>
              <a:t>. Glucose molecules have characteristic absorption peaks in this spectral range, which can be utilized to estimate glucose concentration.</a:t>
            </a:r>
            <a:endParaRPr sz="1500">
              <a:solidFill>
                <a:schemeClr val="dk2"/>
              </a:solidFill>
              <a:latin typeface="Roboto"/>
              <a:ea typeface="Roboto"/>
              <a:cs typeface="Roboto"/>
              <a:sym typeface="Roboto"/>
            </a:endParaRPr>
          </a:p>
          <a:p>
            <a:pPr indent="0" lvl="0" marL="0" rtl="0" algn="just">
              <a:spcBef>
                <a:spcPts val="0"/>
              </a:spcBef>
              <a:spcAft>
                <a:spcPts val="0"/>
              </a:spcAft>
              <a:buNone/>
            </a:pPr>
            <a:r>
              <a:t/>
            </a:r>
            <a:endParaRPr sz="1500">
              <a:solidFill>
                <a:schemeClr val="dk2"/>
              </a:solidFill>
              <a:latin typeface="Roboto"/>
              <a:ea typeface="Roboto"/>
              <a:cs typeface="Roboto"/>
              <a:sym typeface="Roboto"/>
            </a:endParaRPr>
          </a:p>
          <a:p>
            <a:pPr indent="0" lvl="0" marL="0" rtl="0" algn="just">
              <a:spcBef>
                <a:spcPts val="0"/>
              </a:spcBef>
              <a:spcAft>
                <a:spcPts val="0"/>
              </a:spcAft>
              <a:buNone/>
            </a:pPr>
            <a:r>
              <a:rPr lang="en" sz="1500">
                <a:solidFill>
                  <a:schemeClr val="dk2"/>
                </a:solidFill>
                <a:latin typeface="Roboto"/>
                <a:ea typeface="Roboto"/>
                <a:cs typeface="Roboto"/>
                <a:sym typeface="Roboto"/>
              </a:rPr>
              <a:t>Near-Infrared spectroscopy is an optical method in which scattered, transmitted, or reflected light from the illuminated surface is studied. NIR waves lie in the EM bandwidth of </a:t>
            </a:r>
            <a:r>
              <a:rPr b="1" lang="en" sz="1500">
                <a:solidFill>
                  <a:schemeClr val="dk2"/>
                </a:solidFill>
                <a:latin typeface="Roboto"/>
                <a:ea typeface="Roboto"/>
                <a:cs typeface="Roboto"/>
                <a:sym typeface="Roboto"/>
              </a:rPr>
              <a:t>700–2500 </a:t>
            </a:r>
            <a:r>
              <a:rPr lang="en" sz="1500">
                <a:solidFill>
                  <a:schemeClr val="dk2"/>
                </a:solidFill>
                <a:latin typeface="Roboto"/>
                <a:ea typeface="Roboto"/>
                <a:cs typeface="Roboto"/>
                <a:sym typeface="Roboto"/>
              </a:rPr>
              <a:t>nm. penetration reduces with an increase in wavenumber.</a:t>
            </a:r>
            <a:endParaRPr sz="1500">
              <a:solidFill>
                <a:schemeClr val="dk2"/>
              </a:solidFill>
              <a:latin typeface="Roboto"/>
              <a:ea typeface="Roboto"/>
              <a:cs typeface="Roboto"/>
              <a:sym typeface="Roboto"/>
            </a:endParaRPr>
          </a:p>
          <a:p>
            <a:pPr indent="0" lvl="0" marL="0" rtl="0" algn="just">
              <a:spcBef>
                <a:spcPts val="0"/>
              </a:spcBef>
              <a:spcAft>
                <a:spcPts val="0"/>
              </a:spcAft>
              <a:buNone/>
            </a:pPr>
            <a:r>
              <a:t/>
            </a:r>
            <a:endParaRPr sz="1500">
              <a:solidFill>
                <a:schemeClr val="dk2"/>
              </a:solidFill>
              <a:latin typeface="Roboto"/>
              <a:ea typeface="Roboto"/>
              <a:cs typeface="Roboto"/>
              <a:sym typeface="Roboto"/>
            </a:endParaRPr>
          </a:p>
          <a:p>
            <a:pPr indent="0" lvl="0" marL="0" rtl="0" algn="just">
              <a:spcBef>
                <a:spcPts val="0"/>
              </a:spcBef>
              <a:spcAft>
                <a:spcPts val="0"/>
              </a:spcAft>
              <a:buNone/>
            </a:pPr>
            <a:r>
              <a:t/>
            </a:r>
            <a:endParaRPr sz="15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76200" y="153000"/>
            <a:ext cx="8319600" cy="63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a:t>
            </a:r>
            <a:endParaRPr/>
          </a:p>
          <a:p>
            <a:pPr indent="0" lvl="0" marL="0" rtl="0" algn="l">
              <a:lnSpc>
                <a:spcPct val="100000"/>
              </a:lnSpc>
              <a:spcBef>
                <a:spcPts val="0"/>
              </a:spcBef>
              <a:spcAft>
                <a:spcPts val="0"/>
              </a:spcAft>
              <a:buSzPts val="2800"/>
              <a:buNone/>
            </a:pPr>
            <a:r>
              <a:t/>
            </a:r>
            <a:endParaRPr sz="1200"/>
          </a:p>
        </p:txBody>
      </p:sp>
      <p:sp>
        <p:nvSpPr>
          <p:cNvPr id="111" name="Google Shape;111;p20"/>
          <p:cNvSpPr txBox="1"/>
          <p:nvPr>
            <p:ph idx="2" type="body"/>
          </p:nvPr>
        </p:nvSpPr>
        <p:spPr>
          <a:xfrm>
            <a:off x="4832425" y="1182325"/>
            <a:ext cx="3999900" cy="3076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t/>
            </a:r>
            <a:endParaRPr/>
          </a:p>
          <a:p>
            <a:pPr indent="0" lvl="0" marL="0" rtl="0" algn="just">
              <a:lnSpc>
                <a:spcPct val="115000"/>
              </a:lnSpc>
              <a:spcBef>
                <a:spcPts val="1600"/>
              </a:spcBef>
              <a:spcAft>
                <a:spcPts val="0"/>
              </a:spcAft>
              <a:buSzPts val="1300"/>
              <a:buNone/>
            </a:pPr>
            <a:r>
              <a:t/>
            </a:r>
            <a:endParaRPr>
              <a:highlight>
                <a:srgbClr val="FFFFFF"/>
              </a:highlight>
            </a:endParaRPr>
          </a:p>
          <a:p>
            <a:pPr indent="0" lvl="0" marL="0" rtl="0" algn="just">
              <a:lnSpc>
                <a:spcPct val="115000"/>
              </a:lnSpc>
              <a:spcBef>
                <a:spcPts val="1600"/>
              </a:spcBef>
              <a:spcAft>
                <a:spcPts val="0"/>
              </a:spcAft>
              <a:buSzPts val="1300"/>
              <a:buNone/>
            </a:pPr>
            <a:r>
              <a:t/>
            </a:r>
            <a:endParaRPr/>
          </a:p>
          <a:p>
            <a:pPr indent="0" lvl="0" marL="0" rtl="0" algn="just">
              <a:lnSpc>
                <a:spcPct val="115000"/>
              </a:lnSpc>
              <a:spcBef>
                <a:spcPts val="1600"/>
              </a:spcBef>
              <a:spcAft>
                <a:spcPts val="1600"/>
              </a:spcAft>
              <a:buSzPts val="1300"/>
              <a:buNone/>
            </a:pPr>
            <a:r>
              <a:t/>
            </a:r>
            <a:endParaRPr>
              <a:highlight>
                <a:srgbClr val="FFFFFF"/>
              </a:highlight>
            </a:endParaRPr>
          </a:p>
        </p:txBody>
      </p:sp>
      <p:graphicFrame>
        <p:nvGraphicFramePr>
          <p:cNvPr id="112" name="Google Shape;112;p20"/>
          <p:cNvGraphicFramePr/>
          <p:nvPr/>
        </p:nvGraphicFramePr>
        <p:xfrm>
          <a:off x="68740" y="1255993"/>
          <a:ext cx="3000000" cy="3000000"/>
        </p:xfrm>
        <a:graphic>
          <a:graphicData uri="http://schemas.openxmlformats.org/drawingml/2006/table">
            <a:tbl>
              <a:tblPr>
                <a:noFill/>
                <a:tableStyleId>{D398A94C-F16A-40D0-88EA-378CC683C207}</a:tableStyleId>
              </a:tblPr>
              <a:tblGrid>
                <a:gridCol w="503225"/>
                <a:gridCol w="1027525"/>
                <a:gridCol w="897250"/>
                <a:gridCol w="1375475"/>
                <a:gridCol w="1375600"/>
                <a:gridCol w="3584475"/>
              </a:tblGrid>
              <a:tr h="487325">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Sr. no.</a:t>
                      </a:r>
                      <a:endParaRPr b="1"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Title</a:t>
                      </a:r>
                      <a:endParaRPr b="1"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Date</a:t>
                      </a:r>
                      <a:endParaRPr b="1"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Author</a:t>
                      </a:r>
                      <a:endParaRPr b="1"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Conference</a:t>
                      </a:r>
                      <a:endParaRPr b="1"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Summary</a:t>
                      </a:r>
                      <a:endParaRPr b="1"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1458625">
                <a:tc>
                  <a:txBody>
                    <a:bodyPr/>
                    <a:lstStyle/>
                    <a:p>
                      <a:pPr indent="0" lvl="0" marL="0" rtl="0" algn="l">
                        <a:lnSpc>
                          <a:spcPct val="171429"/>
                        </a:lnSpc>
                        <a:spcBef>
                          <a:spcPts val="1900"/>
                        </a:spcBef>
                        <a:spcAft>
                          <a:spcPts val="1900"/>
                        </a:spcAft>
                        <a:buNone/>
                      </a:pPr>
                      <a:r>
                        <a:rPr lang="en" sz="1100">
                          <a:highlight>
                            <a:schemeClr val="lt1"/>
                          </a:highlight>
                          <a:latin typeface="Times New Roman"/>
                          <a:ea typeface="Times New Roman"/>
                          <a:cs typeface="Times New Roman"/>
                          <a:sym typeface="Times New Roman"/>
                        </a:rPr>
                        <a:t>1</a:t>
                      </a:r>
                      <a:endParaRPr sz="11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00000"/>
                        </a:lnSpc>
                        <a:spcBef>
                          <a:spcPts val="1900"/>
                        </a:spcBef>
                        <a:spcAft>
                          <a:spcPts val="1900"/>
                        </a:spcAft>
                        <a:buNone/>
                      </a:pPr>
                      <a:r>
                        <a:rPr lang="en" sz="1100">
                          <a:highlight>
                            <a:schemeClr val="lt1"/>
                          </a:highlight>
                          <a:latin typeface="Times New Roman"/>
                          <a:ea typeface="Times New Roman"/>
                          <a:cs typeface="Times New Roman"/>
                          <a:sym typeface="Times New Roman"/>
                        </a:rPr>
                        <a:t>Non-invasive Blood Glucose Measurement System </a:t>
                      </a:r>
                      <a:endParaRPr sz="11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00000"/>
                        </a:lnSpc>
                        <a:spcBef>
                          <a:spcPts val="1900"/>
                        </a:spcBef>
                        <a:spcAft>
                          <a:spcPts val="1900"/>
                        </a:spcAft>
                        <a:buNone/>
                      </a:pPr>
                      <a:r>
                        <a:rPr lang="en" sz="1100">
                          <a:highlight>
                            <a:schemeClr val="lt1"/>
                          </a:highlight>
                          <a:latin typeface="Times New Roman"/>
                          <a:ea typeface="Times New Roman"/>
                          <a:cs typeface="Times New Roman"/>
                          <a:sym typeface="Times New Roman"/>
                        </a:rPr>
                        <a:t>2019</a:t>
                      </a:r>
                      <a:endParaRPr sz="11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100">
                          <a:latin typeface="Times New Roman"/>
                          <a:ea typeface="Times New Roman"/>
                          <a:cs typeface="Times New Roman"/>
                          <a:sym typeface="Times New Roman"/>
                        </a:rPr>
                        <a:t>Deepthi S, Nikita S. Valke, Parvathy J. P. , Anjaly Krishna Sai, Guttappa Sajjan</a:t>
                      </a:r>
                      <a:endParaRPr sz="1100">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00000"/>
                        </a:lnSpc>
                        <a:spcBef>
                          <a:spcPts val="1900"/>
                        </a:spcBef>
                        <a:spcAft>
                          <a:spcPts val="1900"/>
                        </a:spcAft>
                        <a:buNone/>
                      </a:pPr>
                      <a:r>
                        <a:rPr lang="en" sz="1100">
                          <a:highlight>
                            <a:schemeClr val="lt1"/>
                          </a:highlight>
                          <a:latin typeface="Times New Roman"/>
                          <a:ea typeface="Times New Roman"/>
                          <a:cs typeface="Times New Roman"/>
                          <a:sym typeface="Times New Roman"/>
                        </a:rPr>
                        <a:t>IEEE International WIE Conference on Electrical and Computer Engineering (WIECON-ECE)</a:t>
                      </a:r>
                      <a:endParaRPr sz="11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100">
                          <a:latin typeface="Times New Roman"/>
                          <a:ea typeface="Times New Roman"/>
                          <a:cs typeface="Times New Roman"/>
                          <a:sym typeface="Times New Roman"/>
                        </a:rPr>
                        <a:t>A non-invasive blood glucose measurement system is proposed, using near-infrared sensors (940nm wavelength) to detect glucose concentration. It calculates glucose levels by measuring voltage variations through the finger with an Arduino UNO-based algorithm, achieving 97.5% accuracy.</a:t>
                      </a:r>
                      <a:endParaRPr sz="11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100">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1944275">
                <a:tc>
                  <a:txBody>
                    <a:bodyPr/>
                    <a:lstStyle/>
                    <a:p>
                      <a:pPr indent="0" lvl="0" marL="0" rtl="0" algn="l">
                        <a:lnSpc>
                          <a:spcPct val="171429"/>
                        </a:lnSpc>
                        <a:spcBef>
                          <a:spcPts val="1900"/>
                        </a:spcBef>
                        <a:spcAft>
                          <a:spcPts val="1900"/>
                        </a:spcAft>
                        <a:buNone/>
                      </a:pPr>
                      <a:r>
                        <a:rPr lang="en" sz="1100">
                          <a:highlight>
                            <a:schemeClr val="lt1"/>
                          </a:highlight>
                          <a:latin typeface="Times New Roman"/>
                          <a:ea typeface="Times New Roman"/>
                          <a:cs typeface="Times New Roman"/>
                          <a:sym typeface="Times New Roman"/>
                        </a:rPr>
                        <a:t>2</a:t>
                      </a:r>
                      <a:endParaRPr sz="11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00000"/>
                        </a:lnSpc>
                        <a:spcBef>
                          <a:spcPts val="1900"/>
                        </a:spcBef>
                        <a:spcAft>
                          <a:spcPts val="1900"/>
                        </a:spcAft>
                        <a:buNone/>
                      </a:pPr>
                      <a:r>
                        <a:rPr lang="en" sz="1100">
                          <a:highlight>
                            <a:schemeClr val="lt1"/>
                          </a:highlight>
                          <a:latin typeface="Times New Roman"/>
                          <a:ea typeface="Times New Roman"/>
                          <a:cs typeface="Times New Roman"/>
                          <a:sym typeface="Times New Roman"/>
                        </a:rPr>
                        <a:t>Optical Based Non Invasive Glucometer with IoT</a:t>
                      </a:r>
                      <a:endParaRPr sz="11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00000"/>
                        </a:lnSpc>
                        <a:spcBef>
                          <a:spcPts val="1900"/>
                        </a:spcBef>
                        <a:spcAft>
                          <a:spcPts val="1900"/>
                        </a:spcAft>
                        <a:buNone/>
                      </a:pPr>
                      <a:r>
                        <a:rPr lang="en" sz="1100">
                          <a:highlight>
                            <a:schemeClr val="lt1"/>
                          </a:highlight>
                          <a:latin typeface="Times New Roman"/>
                          <a:ea typeface="Times New Roman"/>
                          <a:cs typeface="Times New Roman"/>
                          <a:sym typeface="Times New Roman"/>
                        </a:rPr>
                        <a:t>2018</a:t>
                      </a:r>
                      <a:endParaRPr sz="11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00000"/>
                        </a:lnSpc>
                        <a:spcBef>
                          <a:spcPts val="1900"/>
                        </a:spcBef>
                        <a:spcAft>
                          <a:spcPts val="0"/>
                        </a:spcAft>
                        <a:buNone/>
                      </a:pPr>
                      <a:r>
                        <a:rPr lang="en" sz="1100">
                          <a:highlight>
                            <a:schemeClr val="lt1"/>
                          </a:highlight>
                          <a:latin typeface="Times New Roman"/>
                          <a:ea typeface="Times New Roman"/>
                          <a:cs typeface="Times New Roman"/>
                          <a:sym typeface="Times New Roman"/>
                        </a:rPr>
                        <a:t>Saina Sunny, S.Swapna Kuma</a:t>
                      </a:r>
                      <a:endParaRPr sz="1100">
                        <a:highlight>
                          <a:schemeClr val="lt1"/>
                        </a:highlight>
                        <a:latin typeface="Times New Roman"/>
                        <a:ea typeface="Times New Roman"/>
                        <a:cs typeface="Times New Roman"/>
                        <a:sym typeface="Times New Roman"/>
                      </a:endParaRPr>
                    </a:p>
                    <a:p>
                      <a:pPr indent="0" lvl="0" marL="0" rtl="0" algn="just">
                        <a:lnSpc>
                          <a:spcPct val="100000"/>
                        </a:lnSpc>
                        <a:spcBef>
                          <a:spcPts val="1900"/>
                        </a:spcBef>
                        <a:spcAft>
                          <a:spcPts val="1900"/>
                        </a:spcAft>
                        <a:buNone/>
                      </a:pPr>
                      <a:r>
                        <a:t/>
                      </a:r>
                      <a:endParaRPr sz="11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00000"/>
                        </a:lnSpc>
                        <a:spcBef>
                          <a:spcPts val="1900"/>
                        </a:spcBef>
                        <a:spcAft>
                          <a:spcPts val="1900"/>
                        </a:spcAft>
                        <a:buNone/>
                      </a:pPr>
                      <a:r>
                        <a:rPr lang="en" sz="1100">
                          <a:highlight>
                            <a:schemeClr val="lt1"/>
                          </a:highlight>
                          <a:latin typeface="Times New Roman"/>
                          <a:ea typeface="Times New Roman"/>
                          <a:cs typeface="Times New Roman"/>
                          <a:sym typeface="Times New Roman"/>
                        </a:rPr>
                        <a:t>International Conference on Power, Signals, Control and Computation (EPSCICON)</a:t>
                      </a:r>
                      <a:endParaRPr sz="11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t/>
                      </a:r>
                      <a:endParaRPr sz="11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1100">
                          <a:latin typeface="Times New Roman"/>
                          <a:ea typeface="Times New Roman"/>
                          <a:cs typeface="Times New Roman"/>
                          <a:sym typeface="Times New Roman"/>
                        </a:rPr>
                        <a:t>The paper proposes a non-invasive method for monitoring glucose levels in diabetes using optical and IoT technologies. It employs IR LEDs (wavelength: 650-2500nm) and NIR photodiodes, applying the Beer-Lambert law for signal processing. Real-time data transmission is enabled through GSM-based IoT, implemented via Arduino IDE to enhance performance and enable analytical studies.</a:t>
                      </a:r>
                      <a:endParaRPr sz="11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100">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99875">
                <a:tc>
                  <a:txBody>
                    <a:bodyPr/>
                    <a:lstStyle/>
                    <a:p>
                      <a:pPr indent="0" lvl="0" marL="0" rtl="0" algn="l">
                        <a:lnSpc>
                          <a:spcPct val="171429"/>
                        </a:lnSpc>
                        <a:spcBef>
                          <a:spcPts val="1900"/>
                        </a:spcBef>
                        <a:spcAft>
                          <a:spcPts val="1900"/>
                        </a:spcAft>
                        <a:buNone/>
                      </a:pPr>
                      <a:r>
                        <a:t/>
                      </a:r>
                      <a:endParaRPr sz="10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t/>
                      </a:r>
                      <a:endParaRPr sz="10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t/>
                      </a:r>
                      <a:endParaRPr sz="10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t/>
                      </a:r>
                      <a:endParaRPr sz="10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t/>
                      </a:r>
                      <a:endParaRPr sz="10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t/>
                      </a:r>
                      <a:endParaRPr sz="1000">
                        <a:highlight>
                          <a:schemeClr val="lt1"/>
                        </a:highlight>
                        <a:latin typeface="Times New Roman"/>
                        <a:ea typeface="Times New Roman"/>
                        <a:cs typeface="Times New Roman"/>
                        <a:sym typeface="Times New Roman"/>
                      </a:endParaRPr>
                    </a:p>
                  </a:txBody>
                  <a:tcPr marT="91425" marB="91425" marR="91425" marL="91425" anchor="ctr">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r>
            </a:tbl>
          </a:graphicData>
        </a:graphic>
      </p:graphicFrame>
      <p:cxnSp>
        <p:nvCxnSpPr>
          <p:cNvPr id="113" name="Google Shape;113;p20"/>
          <p:cNvCxnSpPr/>
          <p:nvPr/>
        </p:nvCxnSpPr>
        <p:spPr>
          <a:xfrm>
            <a:off x="76200" y="1816100"/>
            <a:ext cx="814500" cy="15600"/>
          </a:xfrm>
          <a:prstGeom prst="straightConnector1">
            <a:avLst/>
          </a:prstGeom>
          <a:noFill/>
          <a:ln cap="flat" cmpd="sng" w="9525">
            <a:solidFill>
              <a:schemeClr val="dk2"/>
            </a:solidFill>
            <a:prstDash val="solid"/>
            <a:round/>
            <a:headEnd len="med" w="med" type="none"/>
            <a:tailEnd len="med" w="med" type="none"/>
          </a:ln>
        </p:spPr>
      </p:cxnSp>
      <p:cxnSp>
        <p:nvCxnSpPr>
          <p:cNvPr id="114" name="Google Shape;114;p20"/>
          <p:cNvCxnSpPr/>
          <p:nvPr/>
        </p:nvCxnSpPr>
        <p:spPr>
          <a:xfrm flipH="1" rot="10800000">
            <a:off x="840525" y="1806400"/>
            <a:ext cx="8242200" cy="2520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20"/>
          <p:cNvCxnSpPr/>
          <p:nvPr/>
        </p:nvCxnSpPr>
        <p:spPr>
          <a:xfrm>
            <a:off x="72450" y="3526725"/>
            <a:ext cx="8999100" cy="14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3891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Survey</a:t>
            </a:r>
            <a:endParaRPr/>
          </a:p>
        </p:txBody>
      </p:sp>
      <p:graphicFrame>
        <p:nvGraphicFramePr>
          <p:cNvPr id="121" name="Google Shape;121;p21"/>
          <p:cNvGraphicFramePr/>
          <p:nvPr/>
        </p:nvGraphicFramePr>
        <p:xfrm>
          <a:off x="165325" y="1337925"/>
          <a:ext cx="3000000" cy="3000000"/>
        </p:xfrm>
        <a:graphic>
          <a:graphicData uri="http://schemas.openxmlformats.org/drawingml/2006/table">
            <a:tbl>
              <a:tblPr>
                <a:noFill/>
                <a:tableStyleId>{D398A94C-F16A-40D0-88EA-378CC683C207}</a:tableStyleId>
              </a:tblPr>
              <a:tblGrid>
                <a:gridCol w="426175"/>
                <a:gridCol w="1468525"/>
                <a:gridCol w="566725"/>
                <a:gridCol w="1222200"/>
                <a:gridCol w="1292375"/>
                <a:gridCol w="3944500"/>
              </a:tblGrid>
              <a:tr h="1923525">
                <a:tc>
                  <a:txBody>
                    <a:bodyPr/>
                    <a:lstStyle/>
                    <a:p>
                      <a:pPr indent="0" lvl="0" marL="0" rtl="0" algn="just">
                        <a:lnSpc>
                          <a:spcPct val="171429"/>
                        </a:lnSpc>
                        <a:spcBef>
                          <a:spcPts val="1900"/>
                        </a:spcBef>
                        <a:spcAft>
                          <a:spcPts val="1900"/>
                        </a:spcAft>
                        <a:buNone/>
                      </a:pPr>
                      <a:r>
                        <a:rPr lang="en" sz="1100">
                          <a:highlight>
                            <a:schemeClr val="lt1"/>
                          </a:highlight>
                          <a:latin typeface="Times New Roman"/>
                          <a:ea typeface="Times New Roman"/>
                          <a:cs typeface="Times New Roman"/>
                          <a:sym typeface="Times New Roman"/>
                        </a:rPr>
                        <a:t>3</a:t>
                      </a:r>
                      <a:endParaRPr sz="11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sz="1100">
                          <a:latin typeface="Times New Roman"/>
                          <a:ea typeface="Times New Roman"/>
                          <a:cs typeface="Times New Roman"/>
                          <a:sym typeface="Times New Roman"/>
                        </a:rPr>
                        <a:t>Noninvasive Blood Glucose Monitoring Systems Using Near-Infrared Technology—A Review</a:t>
                      </a:r>
                      <a:endParaRPr sz="11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just">
                        <a:lnSpc>
                          <a:spcPct val="171429"/>
                        </a:lnSpc>
                        <a:spcBef>
                          <a:spcPts val="1900"/>
                        </a:spcBef>
                        <a:spcAft>
                          <a:spcPts val="1900"/>
                        </a:spcAft>
                        <a:buNone/>
                      </a:pPr>
                      <a:r>
                        <a:rPr lang="en" sz="1100">
                          <a:highlight>
                            <a:schemeClr val="lt1"/>
                          </a:highlight>
                          <a:latin typeface="Times New Roman"/>
                          <a:ea typeface="Times New Roman"/>
                          <a:cs typeface="Times New Roman"/>
                          <a:sym typeface="Times New Roman"/>
                        </a:rPr>
                        <a:t>2022</a:t>
                      </a:r>
                      <a:endParaRPr sz="11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sz="1100">
                          <a:uFill>
                            <a:noFill/>
                          </a:uFill>
                          <a:latin typeface="Times New Roman"/>
                          <a:ea typeface="Times New Roman"/>
                          <a:cs typeface="Times New Roman"/>
                          <a:sym typeface="Times New Roman"/>
                          <a:hlinkClick r:id="rId3"/>
                        </a:rPr>
                        <a:t>Aminah Hina</a:t>
                      </a:r>
                      <a:r>
                        <a:rPr lang="en" sz="1100">
                          <a:latin typeface="Times New Roman"/>
                          <a:ea typeface="Times New Roman"/>
                          <a:cs typeface="Times New Roman"/>
                          <a:sym typeface="Times New Roman"/>
                        </a:rPr>
                        <a:t>, </a:t>
                      </a:r>
                      <a:r>
                        <a:rPr lang="en" sz="1100">
                          <a:uFill>
                            <a:noFill/>
                          </a:uFill>
                          <a:latin typeface="Times New Roman"/>
                          <a:ea typeface="Times New Roman"/>
                          <a:cs typeface="Times New Roman"/>
                          <a:sym typeface="Times New Roman"/>
                          <a:hlinkClick r:id="rId4"/>
                        </a:rPr>
                        <a:t>Wala Saadeh</a:t>
                      </a:r>
                      <a:endParaRPr sz="11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i="1" lang="en" sz="1100">
                          <a:solidFill>
                            <a:srgbClr val="212121"/>
                          </a:solidFill>
                          <a:highlight>
                            <a:schemeClr val="lt1"/>
                          </a:highlight>
                          <a:latin typeface="Times New Roman"/>
                          <a:ea typeface="Times New Roman"/>
                          <a:cs typeface="Times New Roman"/>
                          <a:sym typeface="Times New Roman"/>
                        </a:rPr>
                        <a:t>Ahmed Toaha Mobashsher, Academic Editor</a:t>
                      </a:r>
                      <a:endParaRPr sz="11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sz="1100">
                          <a:solidFill>
                            <a:srgbClr val="212121"/>
                          </a:solidFill>
                          <a:highlight>
                            <a:srgbClr val="FFFFFF"/>
                          </a:highlight>
                          <a:latin typeface="Times New Roman"/>
                          <a:ea typeface="Times New Roman"/>
                          <a:cs typeface="Times New Roman"/>
                          <a:sym typeface="Times New Roman"/>
                        </a:rPr>
                        <a:t>This review paper briefly discusses the noninvasive glucose measuring technologies and their related research work. The technologies discussed are optical, transdermal, and enzymatic. The paper focuses on Near Infrared (NIR) technology and NIR Photoplethysmography (PPG) for blood glucose prediction. Feature extraction from PPG signals and glucose prediction with machine learning methods are discussed.</a:t>
                      </a:r>
                      <a:endParaRPr sz="11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r>
              <a:tr h="1511350">
                <a:tc>
                  <a:txBody>
                    <a:bodyPr/>
                    <a:lstStyle/>
                    <a:p>
                      <a:pPr indent="0" lvl="0" marL="0" rtl="0" algn="just">
                        <a:lnSpc>
                          <a:spcPct val="171429"/>
                        </a:lnSpc>
                        <a:spcBef>
                          <a:spcPts val="1900"/>
                        </a:spcBef>
                        <a:spcAft>
                          <a:spcPts val="1900"/>
                        </a:spcAft>
                        <a:buNone/>
                      </a:pPr>
                      <a:r>
                        <a:rPr lang="en" sz="1100">
                          <a:highlight>
                            <a:schemeClr val="lt1"/>
                          </a:highlight>
                          <a:latin typeface="Times New Roman"/>
                          <a:ea typeface="Times New Roman"/>
                          <a:cs typeface="Times New Roman"/>
                          <a:sym typeface="Times New Roman"/>
                        </a:rPr>
                        <a:t>4</a:t>
                      </a:r>
                      <a:endParaRPr sz="11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w="7050">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just">
                        <a:lnSpc>
                          <a:spcPct val="150000"/>
                        </a:lnSpc>
                        <a:spcBef>
                          <a:spcPts val="1200"/>
                        </a:spcBef>
                        <a:spcAft>
                          <a:spcPts val="1200"/>
                        </a:spcAft>
                        <a:buNone/>
                      </a:pPr>
                      <a:r>
                        <a:rPr lang="en" sz="1100">
                          <a:solidFill>
                            <a:srgbClr val="222222"/>
                          </a:solidFill>
                          <a:latin typeface="Times New Roman"/>
                          <a:ea typeface="Times New Roman"/>
                          <a:cs typeface="Times New Roman"/>
                          <a:sym typeface="Times New Roman"/>
                        </a:rPr>
                        <a:t>Noninvasive Optical Diagnostic Techniques for Mobile Blood Glucose and Bilirubin Monitoring</a:t>
                      </a:r>
                      <a:endParaRPr sz="11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w="7050">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just">
                        <a:lnSpc>
                          <a:spcPct val="171429"/>
                        </a:lnSpc>
                        <a:spcBef>
                          <a:spcPts val="1900"/>
                        </a:spcBef>
                        <a:spcAft>
                          <a:spcPts val="1900"/>
                        </a:spcAft>
                        <a:buNone/>
                      </a:pPr>
                      <a:r>
                        <a:rPr lang="en" sz="1100">
                          <a:highlight>
                            <a:schemeClr val="lt1"/>
                          </a:highlight>
                          <a:latin typeface="Times New Roman"/>
                          <a:ea typeface="Times New Roman"/>
                          <a:cs typeface="Times New Roman"/>
                          <a:sym typeface="Times New Roman"/>
                        </a:rPr>
                        <a:t>2018</a:t>
                      </a:r>
                      <a:endParaRPr sz="11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w="7050">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just">
                        <a:lnSpc>
                          <a:spcPct val="150000"/>
                        </a:lnSpc>
                        <a:spcBef>
                          <a:spcPts val="1200"/>
                        </a:spcBef>
                        <a:spcAft>
                          <a:spcPts val="1200"/>
                        </a:spcAft>
                        <a:buNone/>
                      </a:pPr>
                      <a:r>
                        <a:rPr lang="en" sz="1100">
                          <a:solidFill>
                            <a:srgbClr val="222222"/>
                          </a:solidFill>
                          <a:uFill>
                            <a:noFill/>
                          </a:uFill>
                          <a:latin typeface="Times New Roman"/>
                          <a:ea typeface="Times New Roman"/>
                          <a:cs typeface="Times New Roman"/>
                          <a:sym typeface="Times New Roman"/>
                          <a:hlinkClick r:id="rId5">
                            <a:extLst>
                              <a:ext uri="{A12FA001-AC4F-418D-AE19-62706E023703}">
                                <ahyp:hlinkClr val="tx"/>
                              </a:ext>
                            </a:extLst>
                          </a:hlinkClick>
                        </a:rPr>
                        <a:t>Bahareh Javid</a:t>
                      </a:r>
                      <a:r>
                        <a:rPr lang="en" sz="1100">
                          <a:solidFill>
                            <a:srgbClr val="222222"/>
                          </a:solidFill>
                          <a:latin typeface="Times New Roman"/>
                          <a:ea typeface="Times New Roman"/>
                          <a:cs typeface="Times New Roman"/>
                          <a:sym typeface="Times New Roman"/>
                        </a:rPr>
                        <a:t>, </a:t>
                      </a:r>
                      <a:r>
                        <a:rPr lang="en" sz="1100">
                          <a:solidFill>
                            <a:srgbClr val="222222"/>
                          </a:solidFill>
                          <a:uFill>
                            <a:noFill/>
                          </a:uFill>
                          <a:latin typeface="Times New Roman"/>
                          <a:ea typeface="Times New Roman"/>
                          <a:cs typeface="Times New Roman"/>
                          <a:sym typeface="Times New Roman"/>
                          <a:hlinkClick r:id="rId6">
                            <a:extLst>
                              <a:ext uri="{A12FA001-AC4F-418D-AE19-62706E023703}">
                                <ahyp:hlinkClr val="tx"/>
                              </a:ext>
                            </a:extLst>
                          </a:hlinkClick>
                        </a:rPr>
                        <a:t>Faranak Fotouhi-Ghazvini</a:t>
                      </a:r>
                      <a:r>
                        <a:rPr lang="en" sz="1100">
                          <a:solidFill>
                            <a:srgbClr val="222222"/>
                          </a:solidFill>
                          <a:latin typeface="Times New Roman"/>
                          <a:ea typeface="Times New Roman"/>
                          <a:cs typeface="Times New Roman"/>
                          <a:sym typeface="Times New Roman"/>
                        </a:rPr>
                        <a:t>, and </a:t>
                      </a:r>
                      <a:r>
                        <a:rPr lang="en" sz="1100">
                          <a:solidFill>
                            <a:srgbClr val="222222"/>
                          </a:solidFill>
                          <a:uFill>
                            <a:noFill/>
                          </a:uFill>
                          <a:latin typeface="Times New Roman"/>
                          <a:ea typeface="Times New Roman"/>
                          <a:cs typeface="Times New Roman"/>
                          <a:sym typeface="Times New Roman"/>
                          <a:hlinkClick r:id="rId7">
                            <a:extLst>
                              <a:ext uri="{A12FA001-AC4F-418D-AE19-62706E023703}">
                                <ahyp:hlinkClr val="tx"/>
                              </a:ext>
                            </a:extLst>
                          </a:hlinkClick>
                        </a:rPr>
                        <a:t>Fahime Sadat Zakeri</a:t>
                      </a:r>
                      <a:r>
                        <a:rPr lang="en" sz="1100">
                          <a:solidFill>
                            <a:srgbClr val="222222"/>
                          </a:solidFill>
                          <a:latin typeface="Times New Roman"/>
                          <a:ea typeface="Times New Roman"/>
                          <a:cs typeface="Times New Roman"/>
                          <a:sym typeface="Times New Roman"/>
                        </a:rPr>
                        <a:t>;</a:t>
                      </a:r>
                      <a:endParaRPr sz="11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w="7050">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rtl="0" algn="just">
                        <a:lnSpc>
                          <a:spcPct val="150000"/>
                        </a:lnSpc>
                        <a:spcBef>
                          <a:spcPts val="1200"/>
                        </a:spcBef>
                        <a:spcAft>
                          <a:spcPts val="1200"/>
                        </a:spcAft>
                        <a:buNone/>
                      </a:pPr>
                      <a:r>
                        <a:rPr lang="en" sz="1100">
                          <a:solidFill>
                            <a:srgbClr val="222222"/>
                          </a:solidFill>
                          <a:latin typeface="Times New Roman"/>
                          <a:ea typeface="Times New Roman"/>
                          <a:cs typeface="Times New Roman"/>
                          <a:sym typeface="Times New Roman"/>
                        </a:rPr>
                        <a:t> </a:t>
                      </a:r>
                      <a:r>
                        <a:rPr i="1" lang="en" sz="1100">
                          <a:solidFill>
                            <a:srgbClr val="222222"/>
                          </a:solidFill>
                          <a:uFill>
                            <a:noFill/>
                          </a:uFill>
                          <a:latin typeface="Times New Roman"/>
                          <a:ea typeface="Times New Roman"/>
                          <a:cs typeface="Times New Roman"/>
                          <a:sym typeface="Times New Roman"/>
                          <a:hlinkClick r:id="rId8">
                            <a:extLst>
                              <a:ext uri="{A12FA001-AC4F-418D-AE19-62706E023703}">
                                <ahyp:hlinkClr val="tx"/>
                              </a:ext>
                            </a:extLst>
                          </a:hlinkClick>
                        </a:rPr>
                        <a:t>J Med Signals Sens</a:t>
                      </a:r>
                      <a:endParaRPr sz="1100">
                        <a:highlight>
                          <a:schemeClr val="lt1"/>
                        </a:highlight>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w="7050">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c>
                  <a:txBody>
                    <a:bodyPr/>
                    <a:lstStyle/>
                    <a:p>
                      <a:pPr indent="0" lvl="0" marL="0" marR="0" rtl="0" algn="just">
                        <a:lnSpc>
                          <a:spcPct val="150000"/>
                        </a:lnSpc>
                        <a:spcBef>
                          <a:spcPts val="1200"/>
                        </a:spcBef>
                        <a:spcAft>
                          <a:spcPts val="1200"/>
                        </a:spcAft>
                        <a:buNone/>
                      </a:pPr>
                      <a:r>
                        <a:rPr lang="en" sz="1100">
                          <a:solidFill>
                            <a:srgbClr val="222222"/>
                          </a:solidFill>
                          <a:latin typeface="Times New Roman"/>
                          <a:ea typeface="Times New Roman"/>
                          <a:cs typeface="Times New Roman"/>
                          <a:sym typeface="Times New Roman"/>
                        </a:rPr>
                        <a:t>This paper proposes that it is possible to use noninvasive methods to predict the glucose or bilirubin concentration.It proves that the output voltage of the sensor increases in transmittance mode and decreases in reflectance mode.In vivo experiments for glucose were carried out with 19 persons in training phase, and five persons were used for testing the model.</a:t>
                      </a:r>
                      <a:endParaRPr sz="1100">
                        <a:solidFill>
                          <a:srgbClr val="222222"/>
                        </a:solidFill>
                        <a:latin typeface="Times New Roman"/>
                        <a:ea typeface="Times New Roman"/>
                        <a:cs typeface="Times New Roman"/>
                        <a:sym typeface="Times New Roman"/>
                      </a:endParaRPr>
                    </a:p>
                  </a:txBody>
                  <a:tcPr marT="91425" marB="91425" marR="91425" marL="91425">
                    <a:lnL cap="flat" cmpd="sng" w="7050">
                      <a:solidFill>
                        <a:srgbClr val="000000"/>
                      </a:solidFill>
                      <a:prstDash val="solid"/>
                      <a:round/>
                      <a:headEnd len="sm" w="sm" type="none"/>
                      <a:tailEnd len="sm" w="sm" type="none"/>
                    </a:lnL>
                    <a:lnR cap="flat" cmpd="sng" w="7050">
                      <a:solidFill>
                        <a:srgbClr val="000000"/>
                      </a:solidFill>
                      <a:prstDash val="solid"/>
                      <a:round/>
                      <a:headEnd len="sm" w="sm" type="none"/>
                      <a:tailEnd len="sm" w="sm" type="none"/>
                    </a:lnR>
                    <a:lnT cap="flat" cmpd="sng" w="7050">
                      <a:solidFill>
                        <a:srgbClr val="000000"/>
                      </a:solidFill>
                      <a:prstDash val="solid"/>
                      <a:round/>
                      <a:headEnd len="sm" w="sm" type="none"/>
                      <a:tailEnd len="sm" w="sm" type="none"/>
                    </a:lnT>
                    <a:lnB cap="flat" cmpd="sng" w="7050">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