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27B055D-083D-4C08-85E6-E86662310CDB}">
  <a:tblStyle styleId="{B27B055D-083D-4C08-85E6-E86662310C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d800559d6e99869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d800559d6e99869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6fcbb2cf8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6fcbb2cf8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b3eb155a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0b3eb155a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b3eb155a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0b3eb155a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b3eb155a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0b3eb155a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b3eb155a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0b3eb155a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0b3eb155a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0b3eb155a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0b3eb155a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0b3eb155a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0b3eb155a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0b3eb155a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d110227e3b3e8db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d110227e3b3e8db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c1d26cd3154e22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c1d26cd3154e22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d110227e3b3e8db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d110227e3b3e8db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d110227e3b3e8db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d110227e3b3e8db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d110227e3b3e8db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d110227e3b3e8db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d110227e3b3e8db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d110227e3b3e8db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719de0e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719de0e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59db06396829b0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59db06396829b0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 flipH="1" rot="-782">
            <a:off x="6297875" y="2541600"/>
            <a:ext cx="2638200" cy="22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</a:rPr>
              <a:t>Supervised By: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Md.Shafiul Alam Forhad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Assistant Professor,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Department of CSE,CUET.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Md. Atiqul Islam Rizvi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Lecturer,Department of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CSE,CUET.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0257" y="1167408"/>
            <a:ext cx="1943100" cy="23526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914401" y="381802"/>
            <a:ext cx="7954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dk1"/>
                </a:solidFill>
              </a:rPr>
              <a:t>   ONLINE BLOOD DONATION MANAGEMENT SYSTEM</a:t>
            </a:r>
            <a:endParaRPr b="1" sz="2100"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28976" y="2865300"/>
            <a:ext cx="3307500" cy="18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Presenters: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1. </a:t>
            </a:r>
            <a:r>
              <a:rPr lang="en">
                <a:solidFill>
                  <a:srgbClr val="000000"/>
                </a:solidFill>
              </a:rPr>
              <a:t>Ariful Islam Shakil (1804072)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2. Asrarul Hoque Eusha (1804081)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3. S.A.M Jubyar (1804085)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4. Md. Fayez Ullah (1804094)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/>
        </p:nvSpPr>
        <p:spPr>
          <a:xfrm>
            <a:off x="3581850" y="29550"/>
            <a:ext cx="243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 u="sng"/>
              <a:t>Relational</a:t>
            </a:r>
            <a:r>
              <a:rPr b="1" i="1" lang="en" sz="1800" u="sng"/>
              <a:t> Mapping</a:t>
            </a:r>
            <a:endParaRPr b="1" i="1" sz="1800" u="sng"/>
          </a:p>
        </p:txBody>
      </p:sp>
      <p:graphicFrame>
        <p:nvGraphicFramePr>
          <p:cNvPr id="173" name="Google Shape;173;p22"/>
          <p:cNvGraphicFramePr/>
          <p:nvPr/>
        </p:nvGraphicFramePr>
        <p:xfrm>
          <a:off x="948775" y="51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{B27B055D-083D-4C08-85E6-E86662310CDB}</a:tableStyleId>
              </a:tblPr>
              <a:tblGrid>
                <a:gridCol w="1205475"/>
                <a:gridCol w="1205475"/>
                <a:gridCol w="1205475"/>
                <a:gridCol w="1205475"/>
                <a:gridCol w="1205475"/>
              </a:tblGrid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sng">
                          <a:solidFill>
                            <a:schemeClr val="dk1"/>
                          </a:solidFill>
                        </a:rPr>
                        <a:t>dr_id</a:t>
                      </a:r>
                      <a:endParaRPr b="1" sz="1000"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first_name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mid_name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last_name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dr_phone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4" name="Google Shape;174;p22"/>
          <p:cNvSpPr txBox="1"/>
          <p:nvPr/>
        </p:nvSpPr>
        <p:spPr>
          <a:xfrm>
            <a:off x="872575" y="190125"/>
            <a:ext cx="196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DOCTOR</a:t>
            </a:r>
            <a:endParaRPr b="1"/>
          </a:p>
        </p:txBody>
      </p:sp>
      <p:graphicFrame>
        <p:nvGraphicFramePr>
          <p:cNvPr id="175" name="Google Shape;175;p22"/>
          <p:cNvGraphicFramePr/>
          <p:nvPr/>
        </p:nvGraphicFramePr>
        <p:xfrm>
          <a:off x="948775" y="1276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{B27B055D-083D-4C08-85E6-E86662310CDB}</a:tableStyleId>
              </a:tblPr>
              <a:tblGrid>
                <a:gridCol w="906650"/>
                <a:gridCol w="1190125"/>
                <a:gridCol w="931675"/>
                <a:gridCol w="756475"/>
                <a:gridCol w="714775"/>
                <a:gridCol w="914975"/>
                <a:gridCol w="781525"/>
                <a:gridCol w="781525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sng">
                          <a:solidFill>
                            <a:schemeClr val="dk1"/>
                          </a:solidFill>
                        </a:rPr>
                        <a:t>donor_id</a:t>
                      </a:r>
                      <a:endParaRPr b="1" sz="1000"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do_name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do_add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do_phone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bp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dob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weight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dr_id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6" name="Google Shape;176;p22"/>
          <p:cNvSpPr txBox="1"/>
          <p:nvPr/>
        </p:nvSpPr>
        <p:spPr>
          <a:xfrm>
            <a:off x="872575" y="952125"/>
            <a:ext cx="10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DONOR</a:t>
            </a:r>
            <a:endParaRPr b="1"/>
          </a:p>
        </p:txBody>
      </p:sp>
      <p:sp>
        <p:nvSpPr>
          <p:cNvPr id="177" name="Google Shape;177;p22"/>
          <p:cNvSpPr txBox="1"/>
          <p:nvPr/>
        </p:nvSpPr>
        <p:spPr>
          <a:xfrm>
            <a:off x="872575" y="1790325"/>
            <a:ext cx="166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BLOOD BANK</a:t>
            </a:r>
            <a:endParaRPr b="1"/>
          </a:p>
        </p:txBody>
      </p:sp>
      <p:graphicFrame>
        <p:nvGraphicFramePr>
          <p:cNvPr id="178" name="Google Shape;178;p22"/>
          <p:cNvGraphicFramePr/>
          <p:nvPr/>
        </p:nvGraphicFramePr>
        <p:xfrm>
          <a:off x="948775" y="211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{B27B055D-083D-4C08-85E6-E86662310CDB}</a:tableStyleId>
              </a:tblPr>
              <a:tblGrid>
                <a:gridCol w="1409700"/>
                <a:gridCol w="1409700"/>
                <a:gridCol w="1570825"/>
              </a:tblGrid>
              <a:tr h="28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sng">
                          <a:solidFill>
                            <a:schemeClr val="dk1"/>
                          </a:solidFill>
                        </a:rPr>
                        <a:t>blood_bank_id</a:t>
                      </a:r>
                      <a:endParaRPr b="1" sz="1000"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bank_name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bank_add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9" name="Google Shape;179;p22"/>
          <p:cNvSpPr txBox="1"/>
          <p:nvPr/>
        </p:nvSpPr>
        <p:spPr>
          <a:xfrm>
            <a:off x="872575" y="3238125"/>
            <a:ext cx="132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BLOOD</a:t>
            </a:r>
            <a:endParaRPr b="1"/>
          </a:p>
        </p:txBody>
      </p:sp>
      <p:graphicFrame>
        <p:nvGraphicFramePr>
          <p:cNvPr id="180" name="Google Shape;180;p22"/>
          <p:cNvGraphicFramePr/>
          <p:nvPr/>
        </p:nvGraphicFramePr>
        <p:xfrm>
          <a:off x="952500" y="352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{B27B055D-083D-4C08-85E6-E86662310CDB}</a:tableStyleId>
              </a:tblPr>
              <a:tblGrid>
                <a:gridCol w="1035175"/>
                <a:gridCol w="1035175"/>
                <a:gridCol w="1035175"/>
              </a:tblGrid>
              <a:tr h="3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sng">
                          <a:solidFill>
                            <a:schemeClr val="dk1"/>
                          </a:solidFill>
                        </a:rPr>
                        <a:t>donor_id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blood_type</a:t>
                      </a:r>
                      <a:endParaRPr b="1" sz="1000"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rh_fact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1" name="Google Shape;181;p22"/>
          <p:cNvSpPr txBox="1"/>
          <p:nvPr/>
        </p:nvSpPr>
        <p:spPr>
          <a:xfrm>
            <a:off x="872575" y="2399925"/>
            <a:ext cx="132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PATIENT</a:t>
            </a:r>
            <a:endParaRPr b="1"/>
          </a:p>
        </p:txBody>
      </p:sp>
      <p:graphicFrame>
        <p:nvGraphicFramePr>
          <p:cNvPr id="182" name="Google Shape;182;p22"/>
          <p:cNvGraphicFramePr/>
          <p:nvPr/>
        </p:nvGraphicFramePr>
        <p:xfrm>
          <a:off x="952500" y="276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{B27B055D-083D-4C08-85E6-E86662310CDB}</a:tableStyleId>
              </a:tblPr>
              <a:tblGrid>
                <a:gridCol w="1051800"/>
                <a:gridCol w="1051800"/>
                <a:gridCol w="1051800"/>
              </a:tblGrid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sng">
                          <a:solidFill>
                            <a:schemeClr val="dk1"/>
                          </a:solidFill>
                        </a:rPr>
                        <a:t>p_id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p_name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p_add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3" name="Google Shape;183;p22"/>
          <p:cNvSpPr txBox="1"/>
          <p:nvPr/>
        </p:nvSpPr>
        <p:spPr>
          <a:xfrm>
            <a:off x="796375" y="4076325"/>
            <a:ext cx="188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BLOOD STORED</a:t>
            </a:r>
            <a:endParaRPr b="1"/>
          </a:p>
        </p:txBody>
      </p:sp>
      <p:graphicFrame>
        <p:nvGraphicFramePr>
          <p:cNvPr id="184" name="Google Shape;184;p22"/>
          <p:cNvGraphicFramePr/>
          <p:nvPr/>
        </p:nvGraphicFramePr>
        <p:xfrm>
          <a:off x="876300" y="443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{B27B055D-083D-4C08-85E6-E86662310CDB}</a:tableStyleId>
              </a:tblPr>
              <a:tblGrid>
                <a:gridCol w="748025"/>
                <a:gridCol w="1052875"/>
                <a:gridCol w="865625"/>
                <a:gridCol w="795600"/>
              </a:tblGrid>
              <a:tr h="29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sng">
                          <a:solidFill>
                            <a:schemeClr val="dk1"/>
                          </a:solidFill>
                        </a:rPr>
                        <a:t>donor_id</a:t>
                      </a:r>
                      <a:endParaRPr b="1" sz="1000"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sng">
                          <a:solidFill>
                            <a:schemeClr val="dk1"/>
                          </a:solidFill>
                        </a:rPr>
                        <a:t>blood_bank_id</a:t>
                      </a:r>
                      <a:endParaRPr b="1" sz="1000"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blood_type</a:t>
                      </a:r>
                      <a:endParaRPr sz="1000" u="sng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do_date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5" name="Google Shape;185;p22"/>
          <p:cNvSpPr txBox="1"/>
          <p:nvPr/>
        </p:nvSpPr>
        <p:spPr>
          <a:xfrm>
            <a:off x="5825575" y="3771525"/>
            <a:ext cx="202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BLOOD DELIVERY</a:t>
            </a:r>
            <a:endParaRPr b="1"/>
          </a:p>
        </p:txBody>
      </p:sp>
      <p:graphicFrame>
        <p:nvGraphicFramePr>
          <p:cNvPr id="186" name="Google Shape;186;p22"/>
          <p:cNvGraphicFramePr/>
          <p:nvPr/>
        </p:nvGraphicFramePr>
        <p:xfrm>
          <a:off x="5905500" y="4248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{B27B055D-083D-4C08-85E6-E86662310CDB}</a:tableStyleId>
              </a:tblPr>
              <a:tblGrid>
                <a:gridCol w="1010500"/>
                <a:gridCol w="1010500"/>
              </a:tblGrid>
              <a:tr h="25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dk1"/>
                          </a:solidFill>
                        </a:rPr>
                        <a:t>p_id</a:t>
                      </a:r>
                      <a:endParaRPr b="1" sz="1000"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dk1"/>
                          </a:solidFill>
                        </a:rPr>
                        <a:t>blood_bank_id</a:t>
                      </a:r>
                      <a:endParaRPr b="1" sz="1000" u="sng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7" name="Google Shape;187;p22"/>
          <p:cNvSpPr txBox="1"/>
          <p:nvPr/>
        </p:nvSpPr>
        <p:spPr>
          <a:xfrm>
            <a:off x="5749375" y="2399925"/>
            <a:ext cx="211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PATIENT’S PHONE NO</a:t>
            </a:r>
            <a:endParaRPr b="1"/>
          </a:p>
        </p:txBody>
      </p:sp>
      <p:graphicFrame>
        <p:nvGraphicFramePr>
          <p:cNvPr id="188" name="Google Shape;188;p22"/>
          <p:cNvGraphicFramePr/>
          <p:nvPr/>
        </p:nvGraphicFramePr>
        <p:xfrm>
          <a:off x="5829300" y="276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{B27B055D-083D-4C08-85E6-E86662310CDB}</a:tableStyleId>
              </a:tblPr>
              <a:tblGrid>
                <a:gridCol w="864100"/>
                <a:gridCol w="864100"/>
              </a:tblGrid>
              <a:tr h="21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dk1"/>
                          </a:solidFill>
                        </a:rPr>
                        <a:t>p_id</a:t>
                      </a:r>
                      <a:endParaRPr b="1" sz="1000"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p_phone</a:t>
                      </a:r>
                      <a:endParaRPr b="1" sz="1000" u="sng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9" name="Google Shape;189;p22"/>
          <p:cNvSpPr/>
          <p:nvPr/>
        </p:nvSpPr>
        <p:spPr>
          <a:xfrm>
            <a:off x="519125" y="1676325"/>
            <a:ext cx="519100" cy="3262300"/>
          </a:xfrm>
          <a:custGeom>
            <a:rect b="b" l="l" r="r" t="t"/>
            <a:pathLst>
              <a:path extrusionOk="0" h="130492" w="20764">
                <a:moveTo>
                  <a:pt x="20002" y="123444"/>
                </a:moveTo>
                <a:lnTo>
                  <a:pt x="20002" y="130492"/>
                </a:lnTo>
                <a:lnTo>
                  <a:pt x="190" y="130492"/>
                </a:lnTo>
                <a:lnTo>
                  <a:pt x="0" y="7048"/>
                </a:lnTo>
                <a:lnTo>
                  <a:pt x="20764" y="7048"/>
                </a:lnTo>
                <a:lnTo>
                  <a:pt x="20764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90" name="Google Shape;190;p22"/>
          <p:cNvSpPr/>
          <p:nvPr/>
        </p:nvSpPr>
        <p:spPr>
          <a:xfrm>
            <a:off x="1990725" y="2433650"/>
            <a:ext cx="2533650" cy="2514600"/>
          </a:xfrm>
          <a:custGeom>
            <a:rect b="b" l="l" r="r" t="t"/>
            <a:pathLst>
              <a:path extrusionOk="0" h="100584" w="101346">
                <a:moveTo>
                  <a:pt x="6287" y="92964"/>
                </a:moveTo>
                <a:lnTo>
                  <a:pt x="6287" y="100584"/>
                </a:lnTo>
                <a:lnTo>
                  <a:pt x="101346" y="100584"/>
                </a:lnTo>
                <a:lnTo>
                  <a:pt x="101346" y="8382"/>
                </a:lnTo>
                <a:lnTo>
                  <a:pt x="0" y="8382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91" name="Google Shape;191;p22"/>
          <p:cNvSpPr/>
          <p:nvPr/>
        </p:nvSpPr>
        <p:spPr>
          <a:xfrm>
            <a:off x="1709750" y="3124200"/>
            <a:ext cx="4405300" cy="1557350"/>
          </a:xfrm>
          <a:custGeom>
            <a:rect b="b" l="l" r="r" t="t"/>
            <a:pathLst>
              <a:path extrusionOk="0" h="62294" w="176212">
                <a:moveTo>
                  <a:pt x="176212" y="58865"/>
                </a:moveTo>
                <a:lnTo>
                  <a:pt x="176212" y="62294"/>
                </a:lnTo>
                <a:lnTo>
                  <a:pt x="132397" y="62294"/>
                </a:lnTo>
                <a:lnTo>
                  <a:pt x="132397" y="10668"/>
                </a:lnTo>
                <a:lnTo>
                  <a:pt x="0" y="106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92" name="Google Shape;192;p22"/>
          <p:cNvSpPr/>
          <p:nvPr/>
        </p:nvSpPr>
        <p:spPr>
          <a:xfrm>
            <a:off x="2152650" y="2457450"/>
            <a:ext cx="5010150" cy="2314575"/>
          </a:xfrm>
          <a:custGeom>
            <a:rect b="b" l="l" r="r" t="t"/>
            <a:pathLst>
              <a:path extrusionOk="0" h="92583" w="200406">
                <a:moveTo>
                  <a:pt x="200406" y="85344"/>
                </a:moveTo>
                <a:lnTo>
                  <a:pt x="200406" y="92583"/>
                </a:lnTo>
                <a:lnTo>
                  <a:pt x="122682" y="92583"/>
                </a:lnTo>
                <a:lnTo>
                  <a:pt x="122682" y="9525"/>
                </a:lnTo>
                <a:lnTo>
                  <a:pt x="0" y="9525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93" name="Google Shape;193;p22"/>
          <p:cNvSpPr/>
          <p:nvPr/>
        </p:nvSpPr>
        <p:spPr>
          <a:xfrm>
            <a:off x="1862150" y="3076575"/>
            <a:ext cx="4229100" cy="176225"/>
          </a:xfrm>
          <a:custGeom>
            <a:rect b="b" l="l" r="r" t="t"/>
            <a:pathLst>
              <a:path extrusionOk="0" h="7049" w="169164">
                <a:moveTo>
                  <a:pt x="169164" y="0"/>
                </a:moveTo>
                <a:lnTo>
                  <a:pt x="169164" y="6858"/>
                </a:lnTo>
                <a:lnTo>
                  <a:pt x="0" y="7049"/>
                </a:lnTo>
                <a:lnTo>
                  <a:pt x="0" y="1334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94" name="Google Shape;194;p22"/>
          <p:cNvSpPr/>
          <p:nvPr/>
        </p:nvSpPr>
        <p:spPr>
          <a:xfrm>
            <a:off x="800100" y="1685925"/>
            <a:ext cx="714375" cy="2333625"/>
          </a:xfrm>
          <a:custGeom>
            <a:rect b="b" l="l" r="r" t="t"/>
            <a:pathLst>
              <a:path extrusionOk="0" h="93345" w="28575">
                <a:moveTo>
                  <a:pt x="13716" y="87630"/>
                </a:moveTo>
                <a:lnTo>
                  <a:pt x="13716" y="93345"/>
                </a:lnTo>
                <a:lnTo>
                  <a:pt x="0" y="93345"/>
                </a:lnTo>
                <a:lnTo>
                  <a:pt x="0" y="4953"/>
                </a:lnTo>
                <a:lnTo>
                  <a:pt x="28575" y="4953"/>
                </a:lnTo>
                <a:lnTo>
                  <a:pt x="28575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95" name="Google Shape;195;p22"/>
          <p:cNvSpPr/>
          <p:nvPr/>
        </p:nvSpPr>
        <p:spPr>
          <a:xfrm>
            <a:off x="1838325" y="857250"/>
            <a:ext cx="5457825" cy="428625"/>
          </a:xfrm>
          <a:custGeom>
            <a:rect b="b" l="l" r="r" t="t"/>
            <a:pathLst>
              <a:path extrusionOk="0" h="17145" w="218313">
                <a:moveTo>
                  <a:pt x="218313" y="17145"/>
                </a:moveTo>
                <a:lnTo>
                  <a:pt x="218313" y="10287"/>
                </a:lnTo>
                <a:lnTo>
                  <a:pt x="0" y="10287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937878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"/>
          <p:cNvSpPr txBox="1"/>
          <p:nvPr/>
        </p:nvSpPr>
        <p:spPr>
          <a:xfrm>
            <a:off x="6891075" y="1041075"/>
            <a:ext cx="1400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 kortechos?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Etokkon egula kortecilam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nasta korteci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Tui ki koros?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699741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135614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479051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100102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12100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/>
        </p:nvSpPr>
        <p:spPr>
          <a:xfrm>
            <a:off x="2589925" y="2114600"/>
            <a:ext cx="4208400" cy="21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800">
                <a:solidFill>
                  <a:schemeClr val="dk2"/>
                </a:solidFill>
              </a:rPr>
              <a:t>Thank You</a:t>
            </a:r>
            <a:endParaRPr b="1" sz="5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1263900" y="470150"/>
            <a:ext cx="6616200" cy="3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</a:rPr>
              <a:t>Contents:</a:t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❏"/>
            </a:pPr>
            <a:r>
              <a:rPr lang="en" sz="2000">
                <a:solidFill>
                  <a:schemeClr val="dk1"/>
                </a:solidFill>
              </a:rPr>
              <a:t>Introduction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❏"/>
            </a:pPr>
            <a:r>
              <a:rPr lang="en" sz="2000">
                <a:solidFill>
                  <a:schemeClr val="dk1"/>
                </a:solidFill>
              </a:rPr>
              <a:t>Entity Relationship Diagram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❏"/>
            </a:pPr>
            <a:r>
              <a:rPr lang="en" sz="2000">
                <a:solidFill>
                  <a:schemeClr val="dk1"/>
                </a:solidFill>
              </a:rPr>
              <a:t>Short Description 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❏"/>
            </a:pPr>
            <a:r>
              <a:rPr lang="en" sz="2000">
                <a:solidFill>
                  <a:schemeClr val="dk1"/>
                </a:solidFill>
              </a:rPr>
              <a:t>Relational </a:t>
            </a:r>
            <a:r>
              <a:rPr lang="en" sz="2000">
                <a:solidFill>
                  <a:schemeClr val="dk1"/>
                </a:solidFill>
              </a:rPr>
              <a:t>Mapping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537750" y="527875"/>
            <a:ext cx="8068500" cy="42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</a:rPr>
              <a:t>Introduction</a:t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The main aim of this project is to save lives of people by providing </a:t>
            </a:r>
            <a:r>
              <a:rPr lang="en" sz="1500">
                <a:solidFill>
                  <a:schemeClr val="dk1"/>
                </a:solidFill>
              </a:rPr>
              <a:t>b</a:t>
            </a:r>
            <a:r>
              <a:rPr lang="en" sz="1500">
                <a:solidFill>
                  <a:schemeClr val="dk1"/>
                </a:solidFill>
              </a:rPr>
              <a:t>lood. Our project ‘Online Blood Bank system’ is developed so that users can view the information of nearby hospitals, blood banks and volunteer donors.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The database we are developing helps to select the nearby hospitals, blood banks, donors online instantly by using precise and detailed information provided in the database.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This system reduces the time to a greater extent that is searching for the required blood through blood banks and hospitals.Thus this system provides the required information in less time and also helps in quicker decision making.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448025" y="457200"/>
            <a:ext cx="8416500" cy="3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</a:rPr>
              <a:t>Problem Statement</a:t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The major problem in old Blood banking systems was that, they don't follow the actual needs of users.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Traditional blood banking systems were developed by 1 or 2 perspective.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Tracking the database was complicated when the details are maintained manually.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There was shortage and sometimes unavailability of rare blood groups due to less modules i.e. patient and donors.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426275" y="838200"/>
            <a:ext cx="84819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</a:rPr>
              <a:t>Solution</a:t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A better idea is to use the online blood donation management system which is accessible by just a Mobile device is very popular with people too.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This application is providing each entity the facility to approach nearby blood donors so that it will become much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easier to search rare blood groups in the hour of need.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/>
        </p:nvSpPr>
        <p:spPr>
          <a:xfrm>
            <a:off x="317525" y="457200"/>
            <a:ext cx="8579700" cy="3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</a:rPr>
              <a:t>Aims &amp; Objectives</a:t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To bridge the gap between blood banks, hospitals, volunteer donors and needy people, through this system.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To facilitate the search process for needy people and make it easier than before.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To reduce the data entry process manually.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To use GPS service for locating the hospitals, blood banks &amp; volunteer donors to know if the seeker is near or not.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/>
        </p:nvSpPr>
        <p:spPr>
          <a:xfrm>
            <a:off x="436900" y="478475"/>
            <a:ext cx="8239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88" name="Google Shape;88;p19"/>
          <p:cNvSpPr txBox="1"/>
          <p:nvPr/>
        </p:nvSpPr>
        <p:spPr>
          <a:xfrm>
            <a:off x="861225" y="1017275"/>
            <a:ext cx="7470600" cy="31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dk1"/>
                </a:solidFill>
              </a:rPr>
              <a:t>Some blood types are rare so the system can find the required donors with the required blood type easily from the huge database by using search feature in the system.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dk1"/>
                </a:solidFill>
              </a:rPr>
              <a:t>To provide dynamic database that is storing donors Information and can communicate with them easily.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/>
          <p:nvPr/>
        </p:nvSpPr>
        <p:spPr>
          <a:xfrm>
            <a:off x="1001425" y="1583550"/>
            <a:ext cx="636600" cy="25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DOCTOR</a:t>
            </a:r>
            <a:endParaRPr sz="800"/>
          </a:p>
        </p:txBody>
      </p:sp>
      <p:sp>
        <p:nvSpPr>
          <p:cNvPr id="94" name="Google Shape;94;p20"/>
          <p:cNvSpPr/>
          <p:nvPr/>
        </p:nvSpPr>
        <p:spPr>
          <a:xfrm>
            <a:off x="375375" y="1953200"/>
            <a:ext cx="636600" cy="226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/>
              <a:t>dr_id</a:t>
            </a:r>
            <a:endParaRPr sz="800" u="sng"/>
          </a:p>
        </p:txBody>
      </p:sp>
      <p:sp>
        <p:nvSpPr>
          <p:cNvPr id="95" name="Google Shape;95;p20"/>
          <p:cNvSpPr/>
          <p:nvPr/>
        </p:nvSpPr>
        <p:spPr>
          <a:xfrm>
            <a:off x="202725" y="828000"/>
            <a:ext cx="981900" cy="226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f</a:t>
            </a:r>
            <a:r>
              <a:rPr lang="en" sz="800"/>
              <a:t>irst</a:t>
            </a:r>
            <a:r>
              <a:rPr lang="en" sz="800"/>
              <a:t>_name</a:t>
            </a:r>
            <a:endParaRPr sz="800"/>
          </a:p>
        </p:txBody>
      </p:sp>
      <p:sp>
        <p:nvSpPr>
          <p:cNvPr id="96" name="Google Shape;96;p20"/>
          <p:cNvSpPr/>
          <p:nvPr/>
        </p:nvSpPr>
        <p:spPr>
          <a:xfrm>
            <a:off x="1825725" y="846975"/>
            <a:ext cx="981900" cy="252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la</a:t>
            </a:r>
            <a:r>
              <a:rPr lang="en" sz="800"/>
              <a:t>st_name</a:t>
            </a:r>
            <a:endParaRPr sz="800"/>
          </a:p>
        </p:txBody>
      </p:sp>
      <p:sp>
        <p:nvSpPr>
          <p:cNvPr id="97" name="Google Shape;97;p20"/>
          <p:cNvSpPr/>
          <p:nvPr/>
        </p:nvSpPr>
        <p:spPr>
          <a:xfrm>
            <a:off x="1028850" y="576150"/>
            <a:ext cx="981900" cy="226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mid</a:t>
            </a:r>
            <a:r>
              <a:rPr lang="en" sz="800"/>
              <a:t>_name</a:t>
            </a:r>
            <a:endParaRPr sz="800"/>
          </a:p>
        </p:txBody>
      </p:sp>
      <p:sp>
        <p:nvSpPr>
          <p:cNvPr id="98" name="Google Shape;98;p20"/>
          <p:cNvSpPr/>
          <p:nvPr/>
        </p:nvSpPr>
        <p:spPr>
          <a:xfrm>
            <a:off x="1132225" y="1980275"/>
            <a:ext cx="907800" cy="226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dr_phone</a:t>
            </a:r>
            <a:endParaRPr sz="800"/>
          </a:p>
        </p:txBody>
      </p:sp>
      <p:sp>
        <p:nvSpPr>
          <p:cNvPr id="99" name="Google Shape;99;p20"/>
          <p:cNvSpPr/>
          <p:nvPr/>
        </p:nvSpPr>
        <p:spPr>
          <a:xfrm>
            <a:off x="946575" y="1079850"/>
            <a:ext cx="981900" cy="226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dr_</a:t>
            </a:r>
            <a:r>
              <a:rPr lang="en" sz="800"/>
              <a:t>name</a:t>
            </a:r>
            <a:endParaRPr sz="800"/>
          </a:p>
        </p:txBody>
      </p:sp>
      <p:sp>
        <p:nvSpPr>
          <p:cNvPr id="100" name="Google Shape;100;p20"/>
          <p:cNvSpPr/>
          <p:nvPr/>
        </p:nvSpPr>
        <p:spPr>
          <a:xfrm>
            <a:off x="4729000" y="1592475"/>
            <a:ext cx="565200" cy="2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DONOR</a:t>
            </a:r>
            <a:endParaRPr sz="800"/>
          </a:p>
        </p:txBody>
      </p:sp>
      <p:sp>
        <p:nvSpPr>
          <p:cNvPr id="101" name="Google Shape;101;p20"/>
          <p:cNvSpPr/>
          <p:nvPr/>
        </p:nvSpPr>
        <p:spPr>
          <a:xfrm>
            <a:off x="4042975" y="1980275"/>
            <a:ext cx="714300" cy="226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weight</a:t>
            </a:r>
            <a:endParaRPr sz="800"/>
          </a:p>
        </p:txBody>
      </p:sp>
      <p:sp>
        <p:nvSpPr>
          <p:cNvPr id="102" name="Google Shape;102;p20"/>
          <p:cNvSpPr/>
          <p:nvPr/>
        </p:nvSpPr>
        <p:spPr>
          <a:xfrm>
            <a:off x="5350100" y="1913050"/>
            <a:ext cx="485100" cy="1806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bp</a:t>
            </a:r>
            <a:endParaRPr sz="800"/>
          </a:p>
        </p:txBody>
      </p:sp>
      <p:sp>
        <p:nvSpPr>
          <p:cNvPr id="103" name="Google Shape;103;p20"/>
          <p:cNvSpPr/>
          <p:nvPr/>
        </p:nvSpPr>
        <p:spPr>
          <a:xfrm>
            <a:off x="5310200" y="1317350"/>
            <a:ext cx="740400" cy="276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do_add</a:t>
            </a:r>
            <a:endParaRPr sz="800"/>
          </a:p>
        </p:txBody>
      </p:sp>
      <p:sp>
        <p:nvSpPr>
          <p:cNvPr id="104" name="Google Shape;104;p20"/>
          <p:cNvSpPr/>
          <p:nvPr/>
        </p:nvSpPr>
        <p:spPr>
          <a:xfrm>
            <a:off x="5100775" y="972525"/>
            <a:ext cx="907800" cy="226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/>
              <a:t>donor_id</a:t>
            </a:r>
            <a:endParaRPr sz="800" u="sng"/>
          </a:p>
        </p:txBody>
      </p:sp>
      <p:sp>
        <p:nvSpPr>
          <p:cNvPr id="105" name="Google Shape;105;p20"/>
          <p:cNvSpPr/>
          <p:nvPr/>
        </p:nvSpPr>
        <p:spPr>
          <a:xfrm>
            <a:off x="4121863" y="959475"/>
            <a:ext cx="932400" cy="252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do_phone</a:t>
            </a:r>
            <a:endParaRPr sz="800"/>
          </a:p>
        </p:txBody>
      </p:sp>
      <p:sp>
        <p:nvSpPr>
          <p:cNvPr id="106" name="Google Shape;106;p20"/>
          <p:cNvSpPr/>
          <p:nvPr/>
        </p:nvSpPr>
        <p:spPr>
          <a:xfrm>
            <a:off x="3849825" y="1275600"/>
            <a:ext cx="878100" cy="252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do</a:t>
            </a:r>
            <a:r>
              <a:rPr lang="en" sz="800"/>
              <a:t>_name</a:t>
            </a:r>
            <a:endParaRPr sz="800"/>
          </a:p>
        </p:txBody>
      </p:sp>
      <p:sp>
        <p:nvSpPr>
          <p:cNvPr id="107" name="Google Shape;107;p20"/>
          <p:cNvSpPr/>
          <p:nvPr/>
        </p:nvSpPr>
        <p:spPr>
          <a:xfrm>
            <a:off x="4572000" y="2212425"/>
            <a:ext cx="565200" cy="226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dob</a:t>
            </a:r>
            <a:endParaRPr sz="800"/>
          </a:p>
        </p:txBody>
      </p:sp>
      <p:sp>
        <p:nvSpPr>
          <p:cNvPr id="108" name="Google Shape;108;p20"/>
          <p:cNvSpPr/>
          <p:nvPr/>
        </p:nvSpPr>
        <p:spPr>
          <a:xfrm>
            <a:off x="1586650" y="4002400"/>
            <a:ext cx="636600" cy="18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PATIENT</a:t>
            </a:r>
            <a:endParaRPr sz="800"/>
          </a:p>
        </p:txBody>
      </p:sp>
      <p:sp>
        <p:nvSpPr>
          <p:cNvPr id="109" name="Google Shape;109;p20"/>
          <p:cNvSpPr/>
          <p:nvPr/>
        </p:nvSpPr>
        <p:spPr>
          <a:xfrm>
            <a:off x="2033625" y="3572950"/>
            <a:ext cx="636600" cy="1806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/>
              <a:t>p_id</a:t>
            </a:r>
            <a:endParaRPr sz="800" u="sng"/>
          </a:p>
        </p:txBody>
      </p:sp>
      <p:sp>
        <p:nvSpPr>
          <p:cNvPr id="110" name="Google Shape;110;p20"/>
          <p:cNvSpPr/>
          <p:nvPr/>
        </p:nvSpPr>
        <p:spPr>
          <a:xfrm>
            <a:off x="2074525" y="4511800"/>
            <a:ext cx="852000" cy="226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p_name</a:t>
            </a:r>
            <a:endParaRPr sz="800"/>
          </a:p>
        </p:txBody>
      </p:sp>
      <p:sp>
        <p:nvSpPr>
          <p:cNvPr id="111" name="Google Shape;111;p20"/>
          <p:cNvSpPr/>
          <p:nvPr/>
        </p:nvSpPr>
        <p:spPr>
          <a:xfrm>
            <a:off x="1199025" y="3535900"/>
            <a:ext cx="714300" cy="226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p_add</a:t>
            </a:r>
            <a:endParaRPr sz="800"/>
          </a:p>
        </p:txBody>
      </p:sp>
      <p:sp>
        <p:nvSpPr>
          <p:cNvPr id="112" name="Google Shape;112;p20"/>
          <p:cNvSpPr/>
          <p:nvPr/>
        </p:nvSpPr>
        <p:spPr>
          <a:xfrm>
            <a:off x="7610500" y="1054800"/>
            <a:ext cx="1053000" cy="276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dk1"/>
                </a:solidFill>
              </a:rPr>
              <a:t>blood_type</a:t>
            </a:r>
            <a:endParaRPr sz="800" u="sng"/>
          </a:p>
        </p:txBody>
      </p:sp>
      <p:sp>
        <p:nvSpPr>
          <p:cNvPr id="113" name="Google Shape;113;p20"/>
          <p:cNvSpPr/>
          <p:nvPr/>
        </p:nvSpPr>
        <p:spPr>
          <a:xfrm>
            <a:off x="7863975" y="2003350"/>
            <a:ext cx="740400" cy="252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rh_fact</a:t>
            </a:r>
            <a:endParaRPr sz="800"/>
          </a:p>
        </p:txBody>
      </p:sp>
      <p:sp>
        <p:nvSpPr>
          <p:cNvPr id="114" name="Google Shape;114;p20"/>
          <p:cNvSpPr/>
          <p:nvPr/>
        </p:nvSpPr>
        <p:spPr>
          <a:xfrm>
            <a:off x="7981275" y="1574100"/>
            <a:ext cx="636600" cy="252300"/>
          </a:xfrm>
          <a:prstGeom prst="frame">
            <a:avLst>
              <a:gd fmla="val 1250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BLOOD</a:t>
            </a:r>
            <a:endParaRPr sz="800"/>
          </a:p>
        </p:txBody>
      </p:sp>
      <p:sp>
        <p:nvSpPr>
          <p:cNvPr id="115" name="Google Shape;115;p20"/>
          <p:cNvSpPr/>
          <p:nvPr/>
        </p:nvSpPr>
        <p:spPr>
          <a:xfrm>
            <a:off x="2403525" y="1532550"/>
            <a:ext cx="1446300" cy="3543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EXAMINES</a:t>
            </a:r>
            <a:endParaRPr sz="800"/>
          </a:p>
        </p:txBody>
      </p:sp>
      <p:sp>
        <p:nvSpPr>
          <p:cNvPr id="116" name="Google Shape;116;p20"/>
          <p:cNvSpPr/>
          <p:nvPr/>
        </p:nvSpPr>
        <p:spPr>
          <a:xfrm>
            <a:off x="4599250" y="3142025"/>
            <a:ext cx="1856125" cy="3846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 STORED</a:t>
            </a:r>
            <a:endParaRPr sz="800"/>
          </a:p>
        </p:txBody>
      </p:sp>
      <p:sp>
        <p:nvSpPr>
          <p:cNvPr id="117" name="Google Shape;117;p20"/>
          <p:cNvSpPr/>
          <p:nvPr/>
        </p:nvSpPr>
        <p:spPr>
          <a:xfrm>
            <a:off x="5939975" y="2767600"/>
            <a:ext cx="1030800" cy="226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blood_type</a:t>
            </a:r>
            <a:endParaRPr sz="800"/>
          </a:p>
        </p:txBody>
      </p:sp>
      <p:sp>
        <p:nvSpPr>
          <p:cNvPr id="118" name="Google Shape;118;p20"/>
          <p:cNvSpPr/>
          <p:nvPr/>
        </p:nvSpPr>
        <p:spPr>
          <a:xfrm>
            <a:off x="2920050" y="3905950"/>
            <a:ext cx="2193663" cy="3846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   DELIVERED</a:t>
            </a:r>
            <a:endParaRPr sz="800"/>
          </a:p>
        </p:txBody>
      </p:sp>
      <p:grpSp>
        <p:nvGrpSpPr>
          <p:cNvPr id="119" name="Google Shape;119;p20"/>
          <p:cNvGrpSpPr/>
          <p:nvPr/>
        </p:nvGrpSpPr>
        <p:grpSpPr>
          <a:xfrm>
            <a:off x="6016271" y="1481936"/>
            <a:ext cx="1670223" cy="447287"/>
            <a:chOff x="6208375" y="1400025"/>
            <a:chExt cx="1476375" cy="456975"/>
          </a:xfrm>
        </p:grpSpPr>
        <p:sp>
          <p:nvSpPr>
            <p:cNvPr id="120" name="Google Shape;120;p20"/>
            <p:cNvSpPr/>
            <p:nvPr/>
          </p:nvSpPr>
          <p:spPr>
            <a:xfrm>
              <a:off x="6208375" y="1400025"/>
              <a:ext cx="1476375" cy="456975"/>
            </a:xfrm>
            <a:prstGeom prst="flowChartDecision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sp>
          <p:nvSpPr>
            <p:cNvPr id="121" name="Google Shape;121;p20"/>
            <p:cNvSpPr/>
            <p:nvPr/>
          </p:nvSpPr>
          <p:spPr>
            <a:xfrm>
              <a:off x="6370305" y="1478937"/>
              <a:ext cx="1218244" cy="305119"/>
            </a:xfrm>
            <a:prstGeom prst="flowChartDecision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800">
                  <a:solidFill>
                    <a:schemeClr val="dk1"/>
                  </a:solidFill>
                </a:rPr>
                <a:t>DONATES</a:t>
              </a:r>
              <a:endParaRPr/>
            </a:p>
          </p:txBody>
        </p:sp>
      </p:grpSp>
      <p:sp>
        <p:nvSpPr>
          <p:cNvPr id="122" name="Google Shape;122;p20"/>
          <p:cNvSpPr/>
          <p:nvPr/>
        </p:nvSpPr>
        <p:spPr>
          <a:xfrm>
            <a:off x="1117125" y="4522450"/>
            <a:ext cx="878100" cy="204900"/>
          </a:xfrm>
          <a:prstGeom prst="donut">
            <a:avLst>
              <a:gd fmla="val 11612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p_phone</a:t>
            </a:r>
            <a:endParaRPr/>
          </a:p>
        </p:txBody>
      </p:sp>
      <p:cxnSp>
        <p:nvCxnSpPr>
          <p:cNvPr id="123" name="Google Shape;123;p20"/>
          <p:cNvCxnSpPr>
            <a:stCxn id="100" idx="3"/>
            <a:endCxn id="120" idx="1"/>
          </p:cNvCxnSpPr>
          <p:nvPr/>
        </p:nvCxnSpPr>
        <p:spPr>
          <a:xfrm>
            <a:off x="5294200" y="1705575"/>
            <a:ext cx="72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20"/>
          <p:cNvCxnSpPr>
            <a:stCxn id="120" idx="3"/>
            <a:endCxn id="114" idx="1"/>
          </p:cNvCxnSpPr>
          <p:nvPr/>
        </p:nvCxnSpPr>
        <p:spPr>
          <a:xfrm flipH="1" rot="10800000">
            <a:off x="7686494" y="1700179"/>
            <a:ext cx="2949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20"/>
          <p:cNvCxnSpPr>
            <a:stCxn id="115" idx="1"/>
            <a:endCxn id="93" idx="3"/>
          </p:cNvCxnSpPr>
          <p:nvPr/>
        </p:nvCxnSpPr>
        <p:spPr>
          <a:xfrm rot="10800000">
            <a:off x="1637925" y="1709700"/>
            <a:ext cx="76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20"/>
          <p:cNvCxnSpPr>
            <a:stCxn id="108" idx="3"/>
            <a:endCxn id="118" idx="1"/>
          </p:cNvCxnSpPr>
          <p:nvPr/>
        </p:nvCxnSpPr>
        <p:spPr>
          <a:xfrm>
            <a:off x="2223250" y="4092700"/>
            <a:ext cx="6969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20"/>
          <p:cNvCxnSpPr>
            <a:stCxn id="108" idx="0"/>
            <a:endCxn id="111" idx="4"/>
          </p:cNvCxnSpPr>
          <p:nvPr/>
        </p:nvCxnSpPr>
        <p:spPr>
          <a:xfrm rot="10800000">
            <a:off x="1556050" y="3762100"/>
            <a:ext cx="348900" cy="24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20"/>
          <p:cNvSpPr/>
          <p:nvPr/>
        </p:nvSpPr>
        <p:spPr>
          <a:xfrm>
            <a:off x="6240250" y="3942250"/>
            <a:ext cx="932400" cy="30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BLOOD_BANK</a:t>
            </a:r>
            <a:endParaRPr sz="800"/>
          </a:p>
        </p:txBody>
      </p:sp>
      <p:sp>
        <p:nvSpPr>
          <p:cNvPr id="129" name="Google Shape;129;p20"/>
          <p:cNvSpPr/>
          <p:nvPr/>
        </p:nvSpPr>
        <p:spPr>
          <a:xfrm>
            <a:off x="6772225" y="4491625"/>
            <a:ext cx="907800" cy="252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bank_add</a:t>
            </a:r>
            <a:endParaRPr sz="800"/>
          </a:p>
        </p:txBody>
      </p:sp>
      <p:sp>
        <p:nvSpPr>
          <p:cNvPr id="130" name="Google Shape;130;p20"/>
          <p:cNvSpPr/>
          <p:nvPr/>
        </p:nvSpPr>
        <p:spPr>
          <a:xfrm>
            <a:off x="5593400" y="4491625"/>
            <a:ext cx="1011000" cy="252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bank_name</a:t>
            </a:r>
            <a:endParaRPr sz="800"/>
          </a:p>
        </p:txBody>
      </p:sp>
      <p:sp>
        <p:nvSpPr>
          <p:cNvPr id="131" name="Google Shape;131;p20"/>
          <p:cNvSpPr/>
          <p:nvPr/>
        </p:nvSpPr>
        <p:spPr>
          <a:xfrm>
            <a:off x="7000825" y="3560200"/>
            <a:ext cx="1223700" cy="226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/>
              <a:t>blood_bank_id</a:t>
            </a:r>
            <a:endParaRPr sz="800" u="sng"/>
          </a:p>
        </p:txBody>
      </p:sp>
      <p:cxnSp>
        <p:nvCxnSpPr>
          <p:cNvPr id="132" name="Google Shape;132;p20"/>
          <p:cNvCxnSpPr>
            <a:stCxn id="116" idx="2"/>
            <a:endCxn id="128" idx="0"/>
          </p:cNvCxnSpPr>
          <p:nvPr/>
        </p:nvCxnSpPr>
        <p:spPr>
          <a:xfrm>
            <a:off x="5527313" y="3526625"/>
            <a:ext cx="1179000" cy="41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20"/>
          <p:cNvCxnSpPr>
            <a:stCxn id="128" idx="2"/>
            <a:endCxn id="130" idx="7"/>
          </p:cNvCxnSpPr>
          <p:nvPr/>
        </p:nvCxnSpPr>
        <p:spPr>
          <a:xfrm flipH="1">
            <a:off x="6456250" y="4247350"/>
            <a:ext cx="250200" cy="28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0"/>
          <p:cNvCxnSpPr>
            <a:stCxn id="129" idx="0"/>
            <a:endCxn id="128" idx="2"/>
          </p:cNvCxnSpPr>
          <p:nvPr/>
        </p:nvCxnSpPr>
        <p:spPr>
          <a:xfrm rot="10800000">
            <a:off x="6706525" y="4247425"/>
            <a:ext cx="519600" cy="24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20"/>
          <p:cNvCxnSpPr>
            <a:stCxn id="128" idx="3"/>
            <a:endCxn id="131" idx="4"/>
          </p:cNvCxnSpPr>
          <p:nvPr/>
        </p:nvCxnSpPr>
        <p:spPr>
          <a:xfrm flipH="1" rot="10800000">
            <a:off x="7172650" y="3786400"/>
            <a:ext cx="440100" cy="30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20"/>
          <p:cNvCxnSpPr>
            <a:endCxn id="128" idx="1"/>
          </p:cNvCxnSpPr>
          <p:nvPr/>
        </p:nvCxnSpPr>
        <p:spPr>
          <a:xfrm flipH="1" rot="10800000">
            <a:off x="5113750" y="4094800"/>
            <a:ext cx="11265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20"/>
          <p:cNvCxnSpPr>
            <a:stCxn id="108" idx="0"/>
            <a:endCxn id="109" idx="4"/>
          </p:cNvCxnSpPr>
          <p:nvPr/>
        </p:nvCxnSpPr>
        <p:spPr>
          <a:xfrm flipH="1" rot="10800000">
            <a:off x="1904950" y="3753400"/>
            <a:ext cx="447000" cy="24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20"/>
          <p:cNvCxnSpPr>
            <a:stCxn id="108" idx="2"/>
            <a:endCxn id="122" idx="0"/>
          </p:cNvCxnSpPr>
          <p:nvPr/>
        </p:nvCxnSpPr>
        <p:spPr>
          <a:xfrm flipH="1">
            <a:off x="1556050" y="4183000"/>
            <a:ext cx="348900" cy="33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20"/>
          <p:cNvCxnSpPr>
            <a:stCxn id="108" idx="2"/>
            <a:endCxn id="110" idx="0"/>
          </p:cNvCxnSpPr>
          <p:nvPr/>
        </p:nvCxnSpPr>
        <p:spPr>
          <a:xfrm>
            <a:off x="1904950" y="4183000"/>
            <a:ext cx="595500" cy="3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20"/>
          <p:cNvCxnSpPr>
            <a:stCxn id="117" idx="4"/>
          </p:cNvCxnSpPr>
          <p:nvPr/>
        </p:nvCxnSpPr>
        <p:spPr>
          <a:xfrm flipH="1">
            <a:off x="6184475" y="2993800"/>
            <a:ext cx="270900" cy="25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20"/>
          <p:cNvCxnSpPr>
            <a:stCxn id="107" idx="0"/>
            <a:endCxn id="100" idx="2"/>
          </p:cNvCxnSpPr>
          <p:nvPr/>
        </p:nvCxnSpPr>
        <p:spPr>
          <a:xfrm flipH="1" rot="10800000">
            <a:off x="4854600" y="1818825"/>
            <a:ext cx="156900" cy="39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20"/>
          <p:cNvCxnSpPr>
            <a:stCxn id="101" idx="0"/>
            <a:endCxn id="100" idx="2"/>
          </p:cNvCxnSpPr>
          <p:nvPr/>
        </p:nvCxnSpPr>
        <p:spPr>
          <a:xfrm flipH="1" rot="10800000">
            <a:off x="4400125" y="1818575"/>
            <a:ext cx="611400" cy="16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20"/>
          <p:cNvCxnSpPr>
            <a:stCxn id="100" idx="0"/>
            <a:endCxn id="106" idx="5"/>
          </p:cNvCxnSpPr>
          <p:nvPr/>
        </p:nvCxnSpPr>
        <p:spPr>
          <a:xfrm rot="10800000">
            <a:off x="4599400" y="1491075"/>
            <a:ext cx="412200" cy="10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20"/>
          <p:cNvCxnSpPr>
            <a:endCxn id="104" idx="3"/>
          </p:cNvCxnSpPr>
          <p:nvPr/>
        </p:nvCxnSpPr>
        <p:spPr>
          <a:xfrm flipH="1" rot="10800000">
            <a:off x="4960419" y="1165599"/>
            <a:ext cx="273300" cy="42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20"/>
          <p:cNvCxnSpPr>
            <a:endCxn id="105" idx="5"/>
          </p:cNvCxnSpPr>
          <p:nvPr/>
        </p:nvCxnSpPr>
        <p:spPr>
          <a:xfrm rot="10800000">
            <a:off x="4917716" y="1174827"/>
            <a:ext cx="15600" cy="41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0"/>
          <p:cNvCxnSpPr>
            <a:stCxn id="100" idx="0"/>
            <a:endCxn id="103" idx="2"/>
          </p:cNvCxnSpPr>
          <p:nvPr/>
        </p:nvCxnSpPr>
        <p:spPr>
          <a:xfrm flipH="1" rot="10800000">
            <a:off x="5011600" y="1455375"/>
            <a:ext cx="298500" cy="1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20"/>
          <p:cNvCxnSpPr>
            <a:stCxn id="102" idx="2"/>
          </p:cNvCxnSpPr>
          <p:nvPr/>
        </p:nvCxnSpPr>
        <p:spPr>
          <a:xfrm rot="10800000">
            <a:off x="5100800" y="1815850"/>
            <a:ext cx="249300" cy="1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20"/>
          <p:cNvCxnSpPr>
            <a:stCxn id="93" idx="1"/>
            <a:endCxn id="94" idx="0"/>
          </p:cNvCxnSpPr>
          <p:nvPr/>
        </p:nvCxnSpPr>
        <p:spPr>
          <a:xfrm flipH="1">
            <a:off x="693625" y="1709700"/>
            <a:ext cx="307800" cy="24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0"/>
          <p:cNvCxnSpPr>
            <a:endCxn id="98" idx="0"/>
          </p:cNvCxnSpPr>
          <p:nvPr/>
        </p:nvCxnSpPr>
        <p:spPr>
          <a:xfrm>
            <a:off x="1385125" y="1835975"/>
            <a:ext cx="201000" cy="14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20"/>
          <p:cNvCxnSpPr>
            <a:stCxn id="99" idx="4"/>
            <a:endCxn id="93" idx="0"/>
          </p:cNvCxnSpPr>
          <p:nvPr/>
        </p:nvCxnSpPr>
        <p:spPr>
          <a:xfrm flipH="1">
            <a:off x="1319625" y="1306050"/>
            <a:ext cx="117900" cy="27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0"/>
          <p:cNvCxnSpPr>
            <a:stCxn id="99" idx="2"/>
            <a:endCxn id="95" idx="4"/>
          </p:cNvCxnSpPr>
          <p:nvPr/>
        </p:nvCxnSpPr>
        <p:spPr>
          <a:xfrm rot="10800000">
            <a:off x="693675" y="1054350"/>
            <a:ext cx="252900" cy="13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0"/>
          <p:cNvCxnSpPr>
            <a:stCxn id="99" idx="6"/>
            <a:endCxn id="96" idx="4"/>
          </p:cNvCxnSpPr>
          <p:nvPr/>
        </p:nvCxnSpPr>
        <p:spPr>
          <a:xfrm flipH="1" rot="10800000">
            <a:off x="1928475" y="1099350"/>
            <a:ext cx="388200" cy="9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0"/>
          <p:cNvCxnSpPr>
            <a:stCxn id="99" idx="0"/>
            <a:endCxn id="97" idx="4"/>
          </p:cNvCxnSpPr>
          <p:nvPr/>
        </p:nvCxnSpPr>
        <p:spPr>
          <a:xfrm flipH="1" rot="10800000">
            <a:off x="1437525" y="802350"/>
            <a:ext cx="82200" cy="27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20"/>
          <p:cNvCxnSpPr>
            <a:stCxn id="114" idx="0"/>
            <a:endCxn id="112" idx="4"/>
          </p:cNvCxnSpPr>
          <p:nvPr/>
        </p:nvCxnSpPr>
        <p:spPr>
          <a:xfrm rot="10800000">
            <a:off x="8136975" y="1331100"/>
            <a:ext cx="162600" cy="24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0"/>
          <p:cNvCxnSpPr>
            <a:stCxn id="114" idx="2"/>
            <a:endCxn id="113" idx="0"/>
          </p:cNvCxnSpPr>
          <p:nvPr/>
        </p:nvCxnSpPr>
        <p:spPr>
          <a:xfrm flipH="1">
            <a:off x="8234175" y="1826400"/>
            <a:ext cx="65400" cy="1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20"/>
          <p:cNvSpPr/>
          <p:nvPr/>
        </p:nvSpPr>
        <p:spPr>
          <a:xfrm>
            <a:off x="4592950" y="2769788"/>
            <a:ext cx="791100" cy="226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do_date</a:t>
            </a:r>
            <a:endParaRPr sz="800"/>
          </a:p>
        </p:txBody>
      </p:sp>
      <p:cxnSp>
        <p:nvCxnSpPr>
          <p:cNvPr id="157" name="Google Shape;157;p20"/>
          <p:cNvCxnSpPr>
            <a:stCxn id="156" idx="4"/>
          </p:cNvCxnSpPr>
          <p:nvPr/>
        </p:nvCxnSpPr>
        <p:spPr>
          <a:xfrm>
            <a:off x="4988500" y="2995988"/>
            <a:ext cx="231300" cy="20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20"/>
          <p:cNvSpPr/>
          <p:nvPr/>
        </p:nvSpPr>
        <p:spPr>
          <a:xfrm>
            <a:off x="3388050" y="207075"/>
            <a:ext cx="2768400" cy="37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Entity Relationship Model</a:t>
            </a:r>
            <a:endParaRPr sz="1700"/>
          </a:p>
        </p:txBody>
      </p:sp>
      <p:cxnSp>
        <p:nvCxnSpPr>
          <p:cNvPr id="159" name="Google Shape;159;p20"/>
          <p:cNvCxnSpPr>
            <a:stCxn id="116" idx="0"/>
            <a:endCxn id="100" idx="2"/>
          </p:cNvCxnSpPr>
          <p:nvPr/>
        </p:nvCxnSpPr>
        <p:spPr>
          <a:xfrm rot="10800000">
            <a:off x="5011613" y="1818725"/>
            <a:ext cx="515700" cy="132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20"/>
          <p:cNvCxnSpPr/>
          <p:nvPr/>
        </p:nvCxnSpPr>
        <p:spPr>
          <a:xfrm flipH="1">
            <a:off x="3787425" y="1684588"/>
            <a:ext cx="9411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0"/>
          <p:cNvCxnSpPr/>
          <p:nvPr/>
        </p:nvCxnSpPr>
        <p:spPr>
          <a:xfrm flipH="1">
            <a:off x="3787425" y="1723975"/>
            <a:ext cx="941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Google Shape;162;p20"/>
          <p:cNvSpPr txBox="1"/>
          <p:nvPr/>
        </p:nvSpPr>
        <p:spPr>
          <a:xfrm>
            <a:off x="1982650" y="1397925"/>
            <a:ext cx="38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/>
        </p:nvSpPr>
        <p:spPr>
          <a:xfrm>
            <a:off x="123950" y="30600"/>
            <a:ext cx="8725500" cy="5082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								</a:t>
            </a:r>
            <a:r>
              <a:rPr b="1" lang="en" sz="1600">
                <a:solidFill>
                  <a:schemeClr val="dk1"/>
                </a:solidFill>
              </a:rPr>
              <a:t>Short Description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have demonstrated 5 entity sets in the ER diagram.These are-</a:t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b="1" lang="en">
                <a:solidFill>
                  <a:schemeClr val="dk1"/>
                </a:solidFill>
              </a:rPr>
              <a:t>DOCTOR:</a:t>
            </a:r>
            <a:r>
              <a:rPr lang="en">
                <a:solidFill>
                  <a:schemeClr val="dk1"/>
                </a:solidFill>
              </a:rPr>
              <a:t>This entity set has three attributes and one of those is composite attribute having three component. It has 1:N relationship with the entity set 'DONOR'.</a:t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b="1" lang="en">
                <a:solidFill>
                  <a:schemeClr val="dk1"/>
                </a:solidFill>
              </a:rPr>
              <a:t>DONOR: </a:t>
            </a:r>
            <a:r>
              <a:rPr lang="en">
                <a:solidFill>
                  <a:schemeClr val="dk1"/>
                </a:solidFill>
              </a:rPr>
              <a:t>'DONOR' entity set has 6 attributes among which donor_id is the primary key. It is also the owner entity set of the weak entity set 'BLOOD'. This entity set is related with entity set 'BLOOD_BANK' as well.</a:t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b="1" lang="en">
                <a:solidFill>
                  <a:schemeClr val="dk1"/>
                </a:solidFill>
              </a:rPr>
              <a:t>BLOOD: </a:t>
            </a:r>
            <a:r>
              <a:rPr lang="en">
                <a:solidFill>
                  <a:schemeClr val="dk1"/>
                </a:solidFill>
              </a:rPr>
              <a:t>This entity set is the only weak entity set in this ER diagram having </a:t>
            </a:r>
            <a:r>
              <a:rPr lang="en">
                <a:solidFill>
                  <a:schemeClr val="dk1"/>
                </a:solidFill>
              </a:rPr>
              <a:t>two</a:t>
            </a:r>
            <a:r>
              <a:rPr lang="en">
                <a:solidFill>
                  <a:schemeClr val="dk1"/>
                </a:solidFill>
              </a:rPr>
              <a:t> its own attributes blood_type, rh_fact and an additional attribute from its owner entity set 'DONOR' primary key of which is used to identify every instance distinctly.</a:t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b="1" lang="en" sz="1250">
                <a:solidFill>
                  <a:schemeClr val="dk1"/>
                </a:solidFill>
              </a:rPr>
              <a:t>BLOOD BANK: </a:t>
            </a:r>
            <a:r>
              <a:rPr lang="en">
                <a:solidFill>
                  <a:schemeClr val="dk1"/>
                </a:solidFill>
              </a:rPr>
              <a:t>This entity set has three attributes blood_bank_id, bank_name, and bank_add. It is in a many to many relationship with the entity set 'DONOR' named 'BLOOD_STORED'. 'blood_bank_id' is the primary key of this entity set</a:t>
            </a:r>
            <a:r>
              <a:rPr lang="en" sz="1250">
                <a:solidFill>
                  <a:schemeClr val="dk1"/>
                </a:solidFill>
              </a:rPr>
              <a:t>.</a:t>
            </a:r>
            <a:endParaRPr sz="125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b="1" lang="en">
                <a:solidFill>
                  <a:schemeClr val="dk1"/>
                </a:solidFill>
              </a:rPr>
              <a:t>PATIENT: </a:t>
            </a:r>
            <a:r>
              <a:rPr lang="en">
                <a:solidFill>
                  <a:schemeClr val="dk1"/>
                </a:solidFill>
              </a:rPr>
              <a:t> 'PATIENT' entity set has four attributes among which 'p_id' attribute is the primary key.This entity has a multi-valued attribute called 'p_phone' as patient might have contact no. more than one.This entity set is also in a many to many relationship the entity set 'BLOOD_BANK'.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