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71" r:id="rId13"/>
    <p:sldId id="265" r:id="rId14"/>
    <p:sldId id="272" r:id="rId15"/>
    <p:sldId id="273" r:id="rId16"/>
    <p:sldId id="268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46\OneDrive%20-%20Mr.%20Cooper\Documents\Asreen%20R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46\OneDrive%20-%20Mr.%20Cooper\Documents\Asreen%20R%20Exc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46\OneDrive%20-%20Mr.%20Cooper\Documents\Asreen%20R%20Exce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[Asreen R Excel.xlsx]Sheet1!PivotTable1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trendline>
            <c:spPr>
              <a:ln w="19050" cap="rnd">
                <a:solidFill>
                  <a:schemeClr val="accent6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7B-46C8-B1BB-74FE123F5A51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51000"/>
                    <a:satMod val="130000"/>
                  </a:schemeClr>
                </a:gs>
                <a:gs pos="80000">
                  <a:schemeClr val="accent5">
                    <a:shade val="93000"/>
                    <a:satMod val="130000"/>
                  </a:schemeClr>
                </a:gs>
                <a:gs pos="100000">
                  <a:schemeClr val="accent5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trendline>
            <c:spPr>
              <a:ln w="19050" cap="rnd">
                <a:solidFill>
                  <a:schemeClr val="accent5"/>
                </a:solidFill>
                <a:prstDash val="sysDash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17B-46C8-B1BB-74FE123F5A51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17B-46C8-B1BB-74FE123F5A51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hade val="51000"/>
                    <a:satMod val="130000"/>
                  </a:schemeClr>
                </a:gs>
                <a:gs pos="80000">
                  <a:schemeClr val="accent6">
                    <a:lumMod val="60000"/>
                    <a:shade val="93000"/>
                    <a:satMod val="130000"/>
                  </a:schemeClr>
                </a:gs>
                <a:gs pos="100000">
                  <a:schemeClr val="accent6">
                    <a:lumMod val="6000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17B-46C8-B1BB-74FE123F5A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7183951"/>
        <c:axId val="87183471"/>
      </c:barChart>
      <c:catAx>
        <c:axId val="871839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183471"/>
        <c:crosses val="autoZero"/>
        <c:auto val="1"/>
        <c:lblAlgn val="ctr"/>
        <c:lblOffset val="100"/>
        <c:noMultiLvlLbl val="0"/>
      </c:catAx>
      <c:valAx>
        <c:axId val="87183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183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[Asreen R Excel.xlsx]Sheet1!PivotTable1</c:name>
    <c:fmtId val="2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CB5-4CB0-89D9-B3EDB5021BE1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CB5-4CB0-89D9-B3EDB5021BE1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CB5-4CB0-89D9-B3EDB5021BE1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CB5-4CB0-89D9-B3EDB5021B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55215055"/>
        <c:axId val="841148063"/>
      </c:lineChart>
      <c:catAx>
        <c:axId val="655215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1148063"/>
        <c:crosses val="autoZero"/>
        <c:auto val="1"/>
        <c:lblAlgn val="ctr"/>
        <c:lblOffset val="100"/>
        <c:noMultiLvlLbl val="0"/>
      </c:catAx>
      <c:valAx>
        <c:axId val="841148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215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[Asreen R Excel.xlsx]Sheet1!PivotTable1</c:name>
    <c:fmtId val="32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9A4B-419B-AA3A-BB5DD64E4E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9A4B-419B-AA3A-BB5DD64E4E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9A4B-419B-AA3A-BB5DD64E4E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9A4B-419B-AA3A-BB5DD64E4E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9A4B-419B-AA3A-BB5DD64E4E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B-9A4B-419B-AA3A-BB5DD64E4E4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D-9A4B-419B-AA3A-BB5DD64E4E4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F-9A4B-419B-AA3A-BB5DD64E4E4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1-9A4B-419B-AA3A-BB5DD64E4E4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3-9A4B-419B-AA3A-BB5DD64E4E4F}"/>
              </c:ext>
            </c:extLst>
          </c:dPt>
          <c:dLbls>
            <c:dLbl>
              <c:idx val="0"/>
              <c:spPr>
                <a:solidFill>
                  <a:prstClr val="white"/>
                </a:solidFill>
                <a:ln>
                  <a:solidFill>
                    <a:srgbClr val="4F81BD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9A4B-419B-AA3A-BB5DD64E4E4F}"/>
                </c:ext>
              </c:extLst>
            </c:dLbl>
            <c:dLbl>
              <c:idx val="1"/>
              <c:spPr>
                <a:solidFill>
                  <a:prstClr val="white"/>
                </a:solidFill>
                <a:ln>
                  <a:solidFill>
                    <a:srgbClr val="4F81BD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9A4B-419B-AA3A-BB5DD64E4E4F}"/>
                </c:ext>
              </c:extLst>
            </c:dLbl>
            <c:dLbl>
              <c:idx val="2"/>
              <c:spPr>
                <a:solidFill>
                  <a:prstClr val="white"/>
                </a:solidFill>
                <a:ln>
                  <a:solidFill>
                    <a:srgbClr val="4F81BD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5-9A4B-419B-AA3A-BB5DD64E4E4F}"/>
                </c:ext>
              </c:extLst>
            </c:dLbl>
            <c:dLbl>
              <c:idx val="3"/>
              <c:spPr>
                <a:solidFill>
                  <a:prstClr val="white"/>
                </a:solidFill>
                <a:ln>
                  <a:solidFill>
                    <a:srgbClr val="4F81BD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7-9A4B-419B-AA3A-BB5DD64E4E4F}"/>
                </c:ext>
              </c:extLst>
            </c:dLbl>
            <c:dLbl>
              <c:idx val="4"/>
              <c:spPr>
                <a:solidFill>
                  <a:prstClr val="white"/>
                </a:solidFill>
                <a:ln>
                  <a:solidFill>
                    <a:srgbClr val="4F81BD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9-9A4B-419B-AA3A-BB5DD64E4E4F}"/>
                </c:ext>
              </c:extLst>
            </c:dLbl>
            <c:dLbl>
              <c:idx val="5"/>
              <c:spPr>
                <a:solidFill>
                  <a:prstClr val="white"/>
                </a:solidFill>
                <a:ln>
                  <a:solidFill>
                    <a:srgbClr val="4F81BD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B-9A4B-419B-AA3A-BB5DD64E4E4F}"/>
                </c:ext>
              </c:extLst>
            </c:dLbl>
            <c:dLbl>
              <c:idx val="6"/>
              <c:spPr>
                <a:solidFill>
                  <a:prstClr val="white"/>
                </a:solidFill>
                <a:ln>
                  <a:solidFill>
                    <a:srgbClr val="4F81BD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D-9A4B-419B-AA3A-BB5DD64E4E4F}"/>
                </c:ext>
              </c:extLst>
            </c:dLbl>
            <c:dLbl>
              <c:idx val="7"/>
              <c:spPr>
                <a:solidFill>
                  <a:prstClr val="white"/>
                </a:solidFill>
                <a:ln>
                  <a:solidFill>
                    <a:srgbClr val="4F81BD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F-9A4B-419B-AA3A-BB5DD64E4E4F}"/>
                </c:ext>
              </c:extLst>
            </c:dLbl>
            <c:dLbl>
              <c:idx val="8"/>
              <c:spPr>
                <a:solidFill>
                  <a:prstClr val="white"/>
                </a:solidFill>
                <a:ln>
                  <a:solidFill>
                    <a:srgbClr val="4F81BD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11-9A4B-419B-AA3A-BB5DD64E4E4F}"/>
                </c:ext>
              </c:extLst>
            </c:dLbl>
            <c:dLbl>
              <c:idx val="9"/>
              <c:spPr>
                <a:solidFill>
                  <a:prstClr val="white"/>
                </a:solidFill>
                <a:ln>
                  <a:solidFill>
                    <a:srgbClr val="4F81BD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13-9A4B-419B-AA3A-BB5DD64E4E4F}"/>
                </c:ext>
              </c:extLst>
            </c:dLbl>
            <c:spPr>
              <a:solidFill>
                <a:prstClr val="white"/>
              </a:solidFill>
              <a:ln>
                <a:solidFill>
                  <a:srgbClr val="4F81BD"/>
                </a:solidFill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9A4B-419B-AA3A-BB5DD64E4E4F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6-9A4B-419B-AA3A-BB5DD64E4E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8-9A4B-419B-AA3A-BB5DD64E4E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A-9A4B-419B-AA3A-BB5DD64E4E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C-9A4B-419B-AA3A-BB5DD64E4E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E-9A4B-419B-AA3A-BB5DD64E4E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0-9A4B-419B-AA3A-BB5DD64E4E4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2-9A4B-419B-AA3A-BB5DD64E4E4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4-9A4B-419B-AA3A-BB5DD64E4E4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6-9A4B-419B-AA3A-BB5DD64E4E4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8-9A4B-419B-AA3A-BB5DD64E4E4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6-9A4B-419B-AA3A-BB5DD64E4E4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8-9A4B-419B-AA3A-BB5DD64E4E4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A-9A4B-419B-AA3A-BB5DD64E4E4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C-9A4B-419B-AA3A-BB5DD64E4E4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E-9A4B-419B-AA3A-BB5DD64E4E4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0-9A4B-419B-AA3A-BB5DD64E4E4F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2-9A4B-419B-AA3A-BB5DD64E4E4F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4-9A4B-419B-AA3A-BB5DD64E4E4F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6-9A4B-419B-AA3A-BB5DD64E4E4F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8-9A4B-419B-AA3A-BB5DD64E4E4F}"/>
                </c:ext>
              </c:extLst>
            </c:dLbl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9A4B-419B-AA3A-BB5DD64E4E4F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B-9A4B-419B-AA3A-BB5DD64E4E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D-9A4B-419B-AA3A-BB5DD64E4E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F-9A4B-419B-AA3A-BB5DD64E4E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31-9A4B-419B-AA3A-BB5DD64E4E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33-9A4B-419B-AA3A-BB5DD64E4E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35-9A4B-419B-AA3A-BB5DD64E4E4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37-9A4B-419B-AA3A-BB5DD64E4E4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39-9A4B-419B-AA3A-BB5DD64E4E4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3B-9A4B-419B-AA3A-BB5DD64E4E4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3D-9A4B-419B-AA3A-BB5DD64E4E4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B-9A4B-419B-AA3A-BB5DD64E4E4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D-9A4B-419B-AA3A-BB5DD64E4E4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F-9A4B-419B-AA3A-BB5DD64E4E4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1-9A4B-419B-AA3A-BB5DD64E4E4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3-9A4B-419B-AA3A-BB5DD64E4E4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5-9A4B-419B-AA3A-BB5DD64E4E4F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7-9A4B-419B-AA3A-BB5DD64E4E4F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9-9A4B-419B-AA3A-BB5DD64E4E4F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B-9A4B-419B-AA3A-BB5DD64E4E4F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D-9A4B-419B-AA3A-BB5DD64E4E4F}"/>
                </c:ext>
              </c:extLst>
            </c:dLbl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9A4B-419B-AA3A-BB5DD64E4E4F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40-9A4B-419B-AA3A-BB5DD64E4E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42-9A4B-419B-AA3A-BB5DD64E4E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44-9A4B-419B-AA3A-BB5DD64E4E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46-9A4B-419B-AA3A-BB5DD64E4E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48-9A4B-419B-AA3A-BB5DD64E4E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4A-9A4B-419B-AA3A-BB5DD64E4E4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4C-9A4B-419B-AA3A-BB5DD64E4E4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4E-9A4B-419B-AA3A-BB5DD64E4E4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50-9A4B-419B-AA3A-BB5DD64E4E4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52-9A4B-419B-AA3A-BB5DD64E4E4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0-9A4B-419B-AA3A-BB5DD64E4E4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2-9A4B-419B-AA3A-BB5DD64E4E4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4-9A4B-419B-AA3A-BB5DD64E4E4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6-9A4B-419B-AA3A-BB5DD64E4E4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8-9A4B-419B-AA3A-BB5DD64E4E4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A-9A4B-419B-AA3A-BB5DD64E4E4F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C-9A4B-419B-AA3A-BB5DD64E4E4F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E-9A4B-419B-AA3A-BB5DD64E4E4F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50-9A4B-419B-AA3A-BB5DD64E4E4F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52-9A4B-419B-AA3A-BB5DD64E4E4F}"/>
                </c:ext>
              </c:extLst>
            </c:dLbl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9A4B-419B-AA3A-BB5DD64E4E4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pngall.com/employment-png/download/53909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05200" y="5254674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219075"/>
            <a:ext cx="989647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52600" y="2971800"/>
            <a:ext cx="94125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ASREEN R</a:t>
            </a:r>
          </a:p>
          <a:p>
            <a:r>
              <a:rPr lang="en-US" sz="2400" dirty="0"/>
              <a:t>REGISTER NO: 312216759</a:t>
            </a:r>
          </a:p>
          <a:p>
            <a:r>
              <a:rPr lang="en-US" sz="2400" dirty="0"/>
              <a:t>NM ID: 31C4CBC5C43D9DB94294E8AD4EBFEBBB</a:t>
            </a:r>
          </a:p>
          <a:p>
            <a:r>
              <a:rPr lang="en-US" sz="2400" dirty="0"/>
              <a:t>DEPARTMENT: B.COM ACCOUNTING &amp; FINANCE</a:t>
            </a:r>
          </a:p>
          <a:p>
            <a:r>
              <a:rPr lang="en-US" sz="2400" dirty="0"/>
              <a:t>COLLEGE: SHRI KRISHNASWAMY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E07510-2848-B4A4-C8FC-BACAE0950FA0}"/>
              </a:ext>
            </a:extLst>
          </p:cNvPr>
          <p:cNvSpPr txBox="1"/>
          <p:nvPr/>
        </p:nvSpPr>
        <p:spPr>
          <a:xfrm>
            <a:off x="838200" y="1371600"/>
            <a:ext cx="82867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1. Data Collection: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Downloaded the employee dataset from the Edunet dashboard.</a:t>
            </a:r>
          </a:p>
          <a:p>
            <a:r>
              <a:rPr lang="en-US" sz="2800" b="1" dirty="0"/>
              <a:t>2. Feature Collection: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the dataset there were 26 features. From those features I considered 9 features.</a:t>
            </a:r>
          </a:p>
          <a:p>
            <a:r>
              <a:rPr lang="en-US" sz="2800" b="1" dirty="0"/>
              <a:t>3. Data cleaning: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Identified the missing values in the data using conditional formatting.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Then removed those missing values using filter.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1CFE7-5E61-832E-E535-72EE5944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1F2D2-6F1D-24E1-10DB-6FDEF9A69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1676400"/>
            <a:ext cx="7924800" cy="4739759"/>
          </a:xfrm>
        </p:spPr>
        <p:txBody>
          <a:bodyPr/>
          <a:lstStyle/>
          <a:p>
            <a:r>
              <a:rPr lang="en-US" sz="2800" b="1" dirty="0"/>
              <a:t>4. Performance Level: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current employee rating of the employees are used to categorized the performance level as Very High level, High level, Medium level, and Low level.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 this, I used </a:t>
            </a:r>
            <a:r>
              <a:rPr lang="en-US" sz="2800" b="1" dirty="0"/>
              <a:t>=IFS(Z8&gt;=5,"VERY HIGH",Z8&gt;=4,"HIGH",Z8&gt;=3,"MED",TRUE,"LOW") </a:t>
            </a:r>
            <a:r>
              <a:rPr lang="en-US" sz="2800" dirty="0"/>
              <a:t>this formula.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By this, the rating of the employees are categorized accordingly.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2375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A34C-7472-BDC5-1795-A95412B4A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146FC-5039-6294-FD1C-6555E41B9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0600" y="1524000"/>
            <a:ext cx="8382000" cy="4308872"/>
          </a:xfrm>
        </p:spPr>
        <p:txBody>
          <a:bodyPr/>
          <a:lstStyle/>
          <a:p>
            <a:r>
              <a:rPr lang="en-US" sz="2800" b="1" dirty="0"/>
              <a:t>5. Summarization: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Inserted a pivot table in a new sheet.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 summarization, in the pivot table gender is given to filter, performance level is given to series, business unit to categories, first name count to values.</a:t>
            </a:r>
          </a:p>
          <a:p>
            <a:r>
              <a:rPr lang="en-US" sz="2800" b="1" dirty="0"/>
              <a:t>6. Data Visualization: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Inserted a graph chart and given the chart title as “employee performance analysis”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Then inserted a trendline for High and Low category.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8822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96200" y="72943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DB94232-3AA6-8E06-ACFD-643D9AE09B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4739801"/>
              </p:ext>
            </p:extLst>
          </p:nvPr>
        </p:nvGraphicFramePr>
        <p:xfrm>
          <a:off x="914400" y="1295400"/>
          <a:ext cx="80772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39A30-7C2D-2840-AE56-34CCAAD2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39B93DD-3EEE-2ACE-B95C-F559838432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2378260"/>
              </p:ext>
            </p:extLst>
          </p:nvPr>
        </p:nvGraphicFramePr>
        <p:xfrm>
          <a:off x="990600" y="1524000"/>
          <a:ext cx="77724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7178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EBA7D-CAFB-1803-0058-C93F9C30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0570EBA-AC64-0A2A-C3CA-F6F18727B1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8889250"/>
              </p:ext>
            </p:extLst>
          </p:nvPr>
        </p:nvGraphicFramePr>
        <p:xfrm>
          <a:off x="1219200" y="1524000"/>
          <a:ext cx="71628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5776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77D678-71BC-56C0-9524-D0B6686F389F}"/>
              </a:ext>
            </a:extLst>
          </p:cNvPr>
          <p:cNvSpPr txBox="1"/>
          <p:nvPr/>
        </p:nvSpPr>
        <p:spPr>
          <a:xfrm>
            <a:off x="990600" y="1752600"/>
            <a:ext cx="8153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performance analysis shows that most employees are in the medium category, followed by low, then high, and very high categories.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This indicates a need to focus on improving the performance of medium and low-level employees through targeted training and support.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Additionally, maintaining motivation for high and very high performers will be key to overall organizational success.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06D5E0-0BA0-D016-1AFC-DBF6D6E20F7C}"/>
              </a:ext>
            </a:extLst>
          </p:cNvPr>
          <p:cNvSpPr txBox="1"/>
          <p:nvPr/>
        </p:nvSpPr>
        <p:spPr>
          <a:xfrm>
            <a:off x="457200" y="2289393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Employee performance analysis is essential for improving productivity, ensuring fair salary increments, and making informed promotion decisions.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There is a need for a standardized, data-driven approach to performance analysis to enhance transparency, recognize employee achievements, and align individual performance with organizational goals.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705600" y="149981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78AEF1-92AC-3D43-0438-BBCDB29F5CFE}"/>
              </a:ext>
            </a:extLst>
          </p:cNvPr>
          <p:cNvSpPr txBox="1"/>
          <p:nvPr/>
        </p:nvSpPr>
        <p:spPr>
          <a:xfrm>
            <a:off x="533400" y="1823664"/>
            <a:ext cx="882015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Employee performance analysis is a critical process for organizations aiming to optimize their workforce’s productivity and efficiency.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This project focuses on analyzing the performance of employees by examining various factors such as gender, performance scores, rating, achievements and other relevant metrics.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goal is to categorize employees into different performance levels High, Medium &amp; Low and identify trends and patterns that can guide future organizational strategies.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9" name="Picture 8" descr="A group of people with different colored faces&#10;&#10;Description automatically generated">
            <a:extLst>
              <a:ext uri="{FF2B5EF4-FFF2-40B4-BE49-F238E27FC236}">
                <a16:creationId xmlns:a16="http://schemas.microsoft.com/office/drawing/2014/main" id="{65283694-AF33-9E15-1762-480F88F240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78458" y="1974949"/>
            <a:ext cx="3706641" cy="25970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6B73C7-1ECF-D057-8340-A927B136AD95}"/>
              </a:ext>
            </a:extLst>
          </p:cNvPr>
          <p:cNvSpPr txBox="1"/>
          <p:nvPr/>
        </p:nvSpPr>
        <p:spPr>
          <a:xfrm>
            <a:off x="838200" y="2019299"/>
            <a:ext cx="57218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Managers and Supervisors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HR Departments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Executives and Leadership Teams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Employees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Performance Review Committees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Data Analysts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FA2B3C-AB43-A124-5AF0-CB0AB044D756}"/>
              </a:ext>
            </a:extLst>
          </p:cNvPr>
          <p:cNvSpPr txBox="1"/>
          <p:nvPr/>
        </p:nvSpPr>
        <p:spPr>
          <a:xfrm>
            <a:off x="3124201" y="2281556"/>
            <a:ext cx="668654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Conditional Formatting:</a:t>
            </a:r>
            <a:r>
              <a:rPr lang="en-US" sz="2800" dirty="0"/>
              <a:t> To highlight the missing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Filter:</a:t>
            </a:r>
            <a:r>
              <a:rPr lang="en-US" sz="2800" dirty="0"/>
              <a:t> To remove missing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Formula:</a:t>
            </a:r>
            <a:r>
              <a:rPr lang="en-US" sz="2800" dirty="0"/>
              <a:t> To calculate the employees performance level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Pivot Table:</a:t>
            </a:r>
            <a:r>
              <a:rPr lang="en-US" sz="2800" dirty="0"/>
              <a:t> For summarization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Graph:</a:t>
            </a:r>
            <a:r>
              <a:rPr lang="en-US" sz="2800" dirty="0"/>
              <a:t> To visualize the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2E26A9-10B8-19A9-421B-60C325E69ED6}"/>
              </a:ext>
            </a:extLst>
          </p:cNvPr>
          <p:cNvSpPr txBox="1"/>
          <p:nvPr/>
        </p:nvSpPr>
        <p:spPr>
          <a:xfrm>
            <a:off x="755332" y="1219200"/>
            <a:ext cx="93030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Employee dataset – Downloaded from Edunet dashboard.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contained 26 features. Considered only 9 features. They are: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Employee ID – numerical values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Name (first name &amp; last name) – text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Business unit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Employee status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Employee type – Part time, Full time, Contract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Employee classification type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Gender – Male, Female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Performance score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Current employee rating – numerical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59E705-70A6-6135-0A65-88E788A5A6CD}"/>
              </a:ext>
            </a:extLst>
          </p:cNvPr>
          <p:cNvSpPr txBox="1"/>
          <p:nvPr/>
        </p:nvSpPr>
        <p:spPr>
          <a:xfrm>
            <a:off x="2381251" y="2209800"/>
            <a:ext cx="6229349" cy="318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Performance level: </a:t>
            </a:r>
            <a:r>
              <a:rPr lang="en-US" sz="2800" dirty="0"/>
              <a:t>Used the following formula to categorized the performance level of the employees such as Very High, High, Medium and Low. </a:t>
            </a:r>
          </a:p>
          <a:p>
            <a:r>
              <a:rPr lang="en-US" sz="2800" b="1" dirty="0"/>
              <a:t>Formula:</a:t>
            </a:r>
            <a:r>
              <a:rPr lang="en-US" sz="2800" dirty="0"/>
              <a:t> =IFS(Z8&gt;=5,"VERY HIGH",Z8&gt;=4,"HIGH",Z8&gt;=3,"MED",TRUE,"LOW")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</TotalTime>
  <Words>684</Words>
  <Application>Microsoft Office PowerPoint</Application>
  <PresentationFormat>Widescreen</PresentationFormat>
  <Paragraphs>97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</vt:lpstr>
      <vt:lpstr>MODELLING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Aysha Amreen R</cp:lastModifiedBy>
  <cp:revision>15</cp:revision>
  <dcterms:created xsi:type="dcterms:W3CDTF">2024-03-29T15:07:22Z</dcterms:created>
  <dcterms:modified xsi:type="dcterms:W3CDTF">2024-08-31T17:18:19Z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