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61" r:id="rId2"/>
    <p:sldId id="262" r:id="rId3"/>
    <p:sldId id="263" r:id="rId4"/>
    <p:sldId id="264" r:id="rId5"/>
    <p:sldId id="265"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5" autoAdjust="0"/>
  </p:normalViewPr>
  <p:slideViewPr>
    <p:cSldViewPr snapToGrid="0">
      <p:cViewPr varScale="1">
        <p:scale>
          <a:sx n="109" d="100"/>
          <a:sy n="109" d="100"/>
        </p:scale>
        <p:origin x="5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86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915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244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230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9816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9149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174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6920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003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407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966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851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516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266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578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86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204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20704064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DBBBAA-23F3-4CEA-84ED-441124697B07}"/>
              </a:ext>
            </a:extLst>
          </p:cNvPr>
          <p:cNvSpPr>
            <a:spLocks noGrp="1"/>
          </p:cNvSpPr>
          <p:nvPr>
            <p:ph type="ctrTitle"/>
          </p:nvPr>
        </p:nvSpPr>
        <p:spPr>
          <a:xfrm>
            <a:off x="2120155" y="2548467"/>
            <a:ext cx="7286312" cy="1077447"/>
          </a:xfrm>
        </p:spPr>
        <p:txBody>
          <a:bodyPr/>
          <a:lstStyle/>
          <a:p>
            <a:pPr algn="ctr"/>
            <a:r>
              <a:rPr lang="en-US" dirty="0">
                <a:solidFill>
                  <a:schemeClr val="bg1"/>
                </a:solidFill>
              </a:rPr>
              <a:t>Title of idea</a:t>
            </a:r>
            <a:endParaRPr lang="ru-RU" dirty="0">
              <a:solidFill>
                <a:schemeClr val="bg1"/>
              </a:solidFill>
            </a:endParaRPr>
          </a:p>
        </p:txBody>
      </p:sp>
      <p:sp>
        <p:nvSpPr>
          <p:cNvPr id="3" name="Подзаголовок 2">
            <a:extLst>
              <a:ext uri="{FF2B5EF4-FFF2-40B4-BE49-F238E27FC236}">
                <a16:creationId xmlns:a16="http://schemas.microsoft.com/office/drawing/2014/main" id="{1F29D884-04C4-49B5-A9D3-52BAB28409CB}"/>
              </a:ext>
            </a:extLst>
          </p:cNvPr>
          <p:cNvSpPr>
            <a:spLocks noGrp="1"/>
          </p:cNvSpPr>
          <p:nvPr>
            <p:ph type="subTitle" idx="1"/>
          </p:nvPr>
        </p:nvSpPr>
        <p:spPr>
          <a:xfrm>
            <a:off x="2120155" y="3625914"/>
            <a:ext cx="7481045" cy="539686"/>
          </a:xfrm>
        </p:spPr>
        <p:txBody>
          <a:bodyPr/>
          <a:lstStyle/>
          <a:p>
            <a:pPr algn="ctr"/>
            <a:r>
              <a:rPr lang="en-US" dirty="0">
                <a:solidFill>
                  <a:schemeClr val="bg1">
                    <a:lumMod val="50000"/>
                    <a:lumOff val="50000"/>
                  </a:schemeClr>
                </a:solidFill>
              </a:rPr>
              <a:t>WRITE the </a:t>
            </a:r>
            <a:r>
              <a:rPr lang="en-US" dirty="0" smtClean="0">
                <a:solidFill>
                  <a:schemeClr val="bg1">
                    <a:lumMod val="50000"/>
                    <a:lumOff val="50000"/>
                  </a:schemeClr>
                </a:solidFill>
              </a:rPr>
              <a:t>TITLE </a:t>
            </a:r>
            <a:r>
              <a:rPr lang="en-US" dirty="0">
                <a:solidFill>
                  <a:schemeClr val="bg1">
                    <a:lumMod val="50000"/>
                    <a:lumOff val="50000"/>
                  </a:schemeClr>
                </a:solidFill>
              </a:rPr>
              <a:t>of your idea / proposal</a:t>
            </a:r>
            <a:endParaRPr lang="ru-RU" dirty="0">
              <a:solidFill>
                <a:schemeClr val="bg1">
                  <a:lumMod val="50000"/>
                  <a:lumOff val="50000"/>
                </a:schemeClr>
              </a:solidFill>
            </a:endParaRPr>
          </a:p>
        </p:txBody>
      </p:sp>
      <p:sp>
        <p:nvSpPr>
          <p:cNvPr id="4" name="Подзаголовок 2">
            <a:extLst>
              <a:ext uri="{FF2B5EF4-FFF2-40B4-BE49-F238E27FC236}">
                <a16:creationId xmlns:a16="http://schemas.microsoft.com/office/drawing/2014/main" id="{1F29D884-04C4-49B5-A9D3-52BAB28409CB}"/>
              </a:ext>
            </a:extLst>
          </p:cNvPr>
          <p:cNvSpPr txBox="1">
            <a:spLocks/>
          </p:cNvSpPr>
          <p:nvPr/>
        </p:nvSpPr>
        <p:spPr>
          <a:xfrm>
            <a:off x="3877734" y="5781645"/>
            <a:ext cx="8314265" cy="8646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b="1" dirty="0" smtClean="0">
                <a:solidFill>
                  <a:srgbClr val="FF0000"/>
                </a:solidFill>
              </a:rPr>
              <a:t>Note</a:t>
            </a:r>
            <a:r>
              <a:rPr lang="ru-RU" sz="1700" b="1" dirty="0" smtClean="0">
                <a:solidFill>
                  <a:srgbClr val="FF0000"/>
                </a:solidFill>
              </a:rPr>
              <a:t>: </a:t>
            </a:r>
            <a:r>
              <a:rPr lang="en-US" sz="1700" dirty="0">
                <a:solidFill>
                  <a:schemeClr val="bg1">
                    <a:lumMod val="50000"/>
                    <a:lumOff val="50000"/>
                  </a:schemeClr>
                </a:solidFill>
              </a:rPr>
              <a:t>in the process of filling out the template, the gray color of the font serves as a hint. At the end, delete all text on gray, including this one.</a:t>
            </a:r>
            <a:endParaRPr lang="ru-RU" sz="1700" dirty="0">
              <a:solidFill>
                <a:schemeClr val="bg1">
                  <a:lumMod val="65000"/>
                </a:schemeClr>
              </a:solidFill>
            </a:endParaRPr>
          </a:p>
        </p:txBody>
      </p:sp>
    </p:spTree>
    <p:extLst>
      <p:ext uri="{BB962C8B-B14F-4D97-AF65-F5344CB8AC3E}">
        <p14:creationId xmlns:p14="http://schemas.microsoft.com/office/powerpoint/2010/main" val="369309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5DD3C2-DF2D-4FCF-B85F-F4561919D3A1}"/>
              </a:ext>
            </a:extLst>
          </p:cNvPr>
          <p:cNvSpPr>
            <a:spLocks noGrp="1"/>
          </p:cNvSpPr>
          <p:nvPr>
            <p:ph type="title"/>
          </p:nvPr>
        </p:nvSpPr>
        <p:spPr>
          <a:xfrm>
            <a:off x="1219200" y="365126"/>
            <a:ext cx="4572000" cy="770656"/>
          </a:xfrm>
        </p:spPr>
        <p:txBody>
          <a:bodyPr/>
          <a:lstStyle/>
          <a:p>
            <a:pPr algn="ctr"/>
            <a:r>
              <a:rPr lang="en-US" dirty="0">
                <a:solidFill>
                  <a:schemeClr val="bg1"/>
                </a:solidFill>
              </a:rPr>
              <a:t>About the idea</a:t>
            </a:r>
            <a:endParaRPr lang="ru-RU" dirty="0">
              <a:solidFill>
                <a:schemeClr val="bg1"/>
              </a:solidFill>
            </a:endParaRPr>
          </a:p>
        </p:txBody>
      </p:sp>
      <p:sp>
        <p:nvSpPr>
          <p:cNvPr id="3" name="Объект 2">
            <a:extLst>
              <a:ext uri="{FF2B5EF4-FFF2-40B4-BE49-F238E27FC236}">
                <a16:creationId xmlns:a16="http://schemas.microsoft.com/office/drawing/2014/main" id="{83EE13DA-48F6-4510-8C90-A7BD7BC8A4AF}"/>
              </a:ext>
            </a:extLst>
          </p:cNvPr>
          <p:cNvSpPr>
            <a:spLocks noGrp="1"/>
          </p:cNvSpPr>
          <p:nvPr>
            <p:ph idx="1"/>
          </p:nvPr>
        </p:nvSpPr>
        <p:spPr>
          <a:xfrm>
            <a:off x="838200" y="1343938"/>
            <a:ext cx="5257800" cy="4142462"/>
          </a:xfrm>
          <a:ln>
            <a:solidFill>
              <a:schemeClr val="accent1"/>
            </a:solidFill>
          </a:ln>
        </p:spPr>
        <p:txBody>
          <a:bodyPr>
            <a:normAutofit/>
          </a:bodyPr>
          <a:lstStyle/>
          <a:p>
            <a:pPr marL="0" indent="0">
              <a:buNone/>
            </a:pPr>
            <a:r>
              <a:rPr lang="en-US" sz="1600" dirty="0">
                <a:solidFill>
                  <a:schemeClr val="bg1">
                    <a:lumMod val="50000"/>
                    <a:lumOff val="50000"/>
                  </a:schemeClr>
                </a:solidFill>
              </a:rPr>
              <a:t>Write detailed information about your idea / proposal</a:t>
            </a:r>
            <a:endParaRPr lang="ru-RU" sz="1600" dirty="0">
              <a:solidFill>
                <a:schemeClr val="bg1">
                  <a:lumMod val="50000"/>
                  <a:lumOff val="50000"/>
                </a:schemeClr>
              </a:solidFill>
            </a:endParaRPr>
          </a:p>
        </p:txBody>
      </p:sp>
      <p:sp>
        <p:nvSpPr>
          <p:cNvPr id="4" name="Заголовок 1">
            <a:extLst>
              <a:ext uri="{FF2B5EF4-FFF2-40B4-BE49-F238E27FC236}">
                <a16:creationId xmlns:a16="http://schemas.microsoft.com/office/drawing/2014/main" id="{DAB7B10A-7864-4DB8-8B74-EE666A739C0A}"/>
              </a:ext>
            </a:extLst>
          </p:cNvPr>
          <p:cNvSpPr txBox="1">
            <a:spLocks/>
          </p:cNvSpPr>
          <p:nvPr/>
        </p:nvSpPr>
        <p:spPr>
          <a:xfrm>
            <a:off x="6652319" y="153371"/>
            <a:ext cx="5324164" cy="11267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Goals and targets</a:t>
            </a:r>
            <a:endParaRPr lang="ru-RU" dirty="0">
              <a:solidFill>
                <a:schemeClr val="bg1"/>
              </a:solidFill>
            </a:endParaRPr>
          </a:p>
        </p:txBody>
      </p:sp>
      <p:sp>
        <p:nvSpPr>
          <p:cNvPr id="6" name="Объект 2">
            <a:extLst>
              <a:ext uri="{FF2B5EF4-FFF2-40B4-BE49-F238E27FC236}">
                <a16:creationId xmlns:a16="http://schemas.microsoft.com/office/drawing/2014/main" id="{9C06B6B2-B8C0-4E8F-8B50-63050CA3EA13}"/>
              </a:ext>
            </a:extLst>
          </p:cNvPr>
          <p:cNvSpPr txBox="1">
            <a:spLocks/>
          </p:cNvSpPr>
          <p:nvPr/>
        </p:nvSpPr>
        <p:spPr>
          <a:xfrm>
            <a:off x="6662531" y="1344196"/>
            <a:ext cx="5257800" cy="414217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lumMod val="50000"/>
                    <a:lumOff val="50000"/>
                  </a:schemeClr>
                </a:solidFill>
              </a:rPr>
              <a:t>Write the main goals and </a:t>
            </a:r>
            <a:r>
              <a:rPr lang="en-US" sz="1600" dirty="0" smtClean="0">
                <a:solidFill>
                  <a:schemeClr val="bg1">
                    <a:lumMod val="50000"/>
                    <a:lumOff val="50000"/>
                  </a:schemeClr>
                </a:solidFill>
              </a:rPr>
              <a:t>targets of your idea</a:t>
            </a:r>
            <a:r>
              <a:rPr lang="ru-RU" sz="1600" dirty="0" smtClean="0">
                <a:solidFill>
                  <a:schemeClr val="bg1">
                    <a:lumMod val="50000"/>
                    <a:lumOff val="50000"/>
                  </a:schemeClr>
                </a:solidFill>
              </a:rPr>
              <a:t/>
            </a:r>
            <a:br>
              <a:rPr lang="ru-RU" sz="1600" dirty="0" smtClean="0">
                <a:solidFill>
                  <a:schemeClr val="bg1">
                    <a:lumMod val="50000"/>
                    <a:lumOff val="50000"/>
                  </a:schemeClr>
                </a:solidFill>
              </a:rPr>
            </a:br>
            <a:r>
              <a:rPr lang="ru-RU" sz="1600" dirty="0" smtClean="0">
                <a:solidFill>
                  <a:schemeClr val="bg1">
                    <a:lumMod val="50000"/>
                    <a:lumOff val="50000"/>
                  </a:schemeClr>
                </a:solidFill>
              </a:rPr>
              <a:t/>
            </a:r>
            <a:br>
              <a:rPr lang="ru-RU" sz="1600" dirty="0" smtClean="0">
                <a:solidFill>
                  <a:schemeClr val="bg1">
                    <a:lumMod val="50000"/>
                    <a:lumOff val="50000"/>
                  </a:schemeClr>
                </a:solidFill>
              </a:rPr>
            </a:br>
            <a:r>
              <a:rPr lang="ru-RU" sz="1600" dirty="0" smtClean="0">
                <a:solidFill>
                  <a:schemeClr val="bg1">
                    <a:lumMod val="50000"/>
                    <a:lumOff val="50000"/>
                  </a:schemeClr>
                </a:solidFill>
              </a:rPr>
              <a:t> - </a:t>
            </a:r>
            <a:r>
              <a:rPr lang="en-US" sz="1600" dirty="0">
                <a:solidFill>
                  <a:schemeClr val="bg1">
                    <a:lumMod val="50000"/>
                    <a:lumOff val="50000"/>
                  </a:schemeClr>
                </a:solidFill>
              </a:rPr>
              <a:t>Description</a:t>
            </a:r>
            <a:endParaRPr lang="ru-RU" sz="1600" dirty="0" smtClean="0">
              <a:solidFill>
                <a:schemeClr val="bg1">
                  <a:lumMod val="50000"/>
                  <a:lumOff val="50000"/>
                </a:schemeClr>
              </a:solidFill>
            </a:endParaRPr>
          </a:p>
          <a:p>
            <a:pPr marL="0" indent="0">
              <a:buNone/>
            </a:pPr>
            <a:r>
              <a:rPr lang="ru-RU" sz="1600" dirty="0" smtClean="0">
                <a:solidFill>
                  <a:schemeClr val="bg1">
                    <a:lumMod val="50000"/>
                    <a:lumOff val="50000"/>
                  </a:schemeClr>
                </a:solidFill>
              </a:rPr>
              <a:t> - </a:t>
            </a:r>
            <a:r>
              <a:rPr lang="en-US" sz="1600" dirty="0">
                <a:solidFill>
                  <a:schemeClr val="bg1">
                    <a:lumMod val="50000"/>
                    <a:lumOff val="50000"/>
                  </a:schemeClr>
                </a:solidFill>
              </a:rPr>
              <a:t>Description</a:t>
            </a:r>
            <a:endParaRPr lang="ru-RU" sz="1600" dirty="0" smtClean="0">
              <a:solidFill>
                <a:schemeClr val="bg1">
                  <a:lumMod val="50000"/>
                  <a:lumOff val="50000"/>
                </a:schemeClr>
              </a:solidFill>
            </a:endParaRPr>
          </a:p>
          <a:p>
            <a:pPr marL="0" indent="0">
              <a:buNone/>
            </a:pPr>
            <a:r>
              <a:rPr lang="ru-RU" sz="1600" dirty="0" smtClean="0">
                <a:solidFill>
                  <a:schemeClr val="bg1">
                    <a:lumMod val="50000"/>
                    <a:lumOff val="50000"/>
                  </a:schemeClr>
                </a:solidFill>
              </a:rPr>
              <a:t> </a:t>
            </a:r>
            <a:r>
              <a:rPr lang="ru-RU" sz="1600" dirty="0">
                <a:solidFill>
                  <a:schemeClr val="bg1">
                    <a:lumMod val="50000"/>
                    <a:lumOff val="50000"/>
                  </a:schemeClr>
                </a:solidFill>
              </a:rPr>
              <a:t>- </a:t>
            </a:r>
            <a:r>
              <a:rPr lang="en-US" sz="1600" dirty="0">
                <a:solidFill>
                  <a:schemeClr val="bg1">
                    <a:lumMod val="50000"/>
                    <a:lumOff val="50000"/>
                  </a:schemeClr>
                </a:solidFill>
              </a:rPr>
              <a:t>Description</a:t>
            </a:r>
            <a:endParaRPr lang="ru-RU" sz="1600" dirty="0">
              <a:solidFill>
                <a:schemeClr val="bg1">
                  <a:lumMod val="50000"/>
                  <a:lumOff val="50000"/>
                </a:schemeClr>
              </a:solidFill>
            </a:endParaRPr>
          </a:p>
          <a:p>
            <a:pPr marL="0" indent="0">
              <a:buNone/>
            </a:pPr>
            <a:r>
              <a:rPr lang="ru-RU" sz="1600" dirty="0">
                <a:solidFill>
                  <a:schemeClr val="bg1">
                    <a:lumMod val="50000"/>
                    <a:lumOff val="50000"/>
                  </a:schemeClr>
                </a:solidFill>
              </a:rPr>
              <a:t> - </a:t>
            </a:r>
            <a:r>
              <a:rPr lang="en-US" sz="1600" dirty="0">
                <a:solidFill>
                  <a:schemeClr val="bg1">
                    <a:lumMod val="50000"/>
                    <a:lumOff val="50000"/>
                  </a:schemeClr>
                </a:solidFill>
              </a:rPr>
              <a:t>Description</a:t>
            </a:r>
            <a:endParaRPr lang="ru-RU" sz="1600" dirty="0">
              <a:solidFill>
                <a:schemeClr val="bg1">
                  <a:lumMod val="50000"/>
                  <a:lumOff val="50000"/>
                </a:schemeClr>
              </a:solidFill>
            </a:endParaRPr>
          </a:p>
        </p:txBody>
      </p:sp>
      <p:cxnSp>
        <p:nvCxnSpPr>
          <p:cNvPr id="8" name="Прямая соединительная линия 7"/>
          <p:cNvCxnSpPr>
            <a:cxnSpLocks/>
          </p:cNvCxnSpPr>
          <p:nvPr/>
        </p:nvCxnSpPr>
        <p:spPr>
          <a:xfrm flipH="1">
            <a:off x="6369054" y="457200"/>
            <a:ext cx="10211" cy="5029170"/>
          </a:xfrm>
          <a:prstGeom prst="line">
            <a:avLst/>
          </a:prstGeom>
        </p:spPr>
        <p:style>
          <a:lnRef idx="1">
            <a:schemeClr val="accent1"/>
          </a:lnRef>
          <a:fillRef idx="0">
            <a:schemeClr val="accent1"/>
          </a:fillRef>
          <a:effectRef idx="0">
            <a:schemeClr val="accent1"/>
          </a:effectRef>
          <a:fontRef idx="minor">
            <a:schemeClr val="tx1"/>
          </a:fontRef>
        </p:style>
      </p:cxnSp>
      <p:sp>
        <p:nvSpPr>
          <p:cNvPr id="7" name="Прямоугольник 6">
            <a:extLst>
              <a:ext uri="{FF2B5EF4-FFF2-40B4-BE49-F238E27FC236}">
                <a16:creationId xmlns:a16="http://schemas.microsoft.com/office/drawing/2014/main" id="{95270442-A9A5-49FA-B361-353A54A5D151}"/>
              </a:ext>
            </a:extLst>
          </p:cNvPr>
          <p:cNvSpPr/>
          <p:nvPr/>
        </p:nvSpPr>
        <p:spPr>
          <a:xfrm>
            <a:off x="761624" y="5582265"/>
            <a:ext cx="11214859" cy="646331"/>
          </a:xfrm>
          <a:prstGeom prst="rect">
            <a:avLst/>
          </a:prstGeom>
        </p:spPr>
        <p:txBody>
          <a:bodyPr wrap="square">
            <a:spAutoFit/>
          </a:bodyPr>
          <a:lstStyle/>
          <a:p>
            <a:r>
              <a:rPr lang="en-US" b="1" dirty="0" smtClean="0">
                <a:solidFill>
                  <a:srgbClr val="FF0000"/>
                </a:solidFill>
              </a:rPr>
              <a:t>Note</a:t>
            </a:r>
            <a:r>
              <a:rPr lang="ru-RU" b="1" dirty="0" smtClean="0">
                <a:solidFill>
                  <a:srgbClr val="FF0000"/>
                </a:solidFill>
              </a:rPr>
              <a:t>: </a:t>
            </a:r>
            <a:r>
              <a:rPr lang="en-US" dirty="0">
                <a:solidFill>
                  <a:schemeClr val="bg1">
                    <a:lumMod val="50000"/>
                    <a:lumOff val="50000"/>
                  </a:schemeClr>
                </a:solidFill>
              </a:rPr>
              <a:t>Describe in detail your idea / proposal, describe what are the main goals of your idea and its </a:t>
            </a:r>
            <a:r>
              <a:rPr lang="en-US" dirty="0" smtClean="0">
                <a:solidFill>
                  <a:schemeClr val="bg1">
                    <a:lumMod val="50000"/>
                    <a:lumOff val="50000"/>
                  </a:schemeClr>
                </a:solidFill>
              </a:rPr>
              <a:t>targets.</a:t>
            </a:r>
            <a:endParaRPr lang="ru-RU" dirty="0">
              <a:solidFill>
                <a:schemeClr val="bg1">
                  <a:lumMod val="50000"/>
                  <a:lumOff val="50000"/>
                </a:schemeClr>
              </a:solidFill>
            </a:endParaRPr>
          </a:p>
        </p:txBody>
      </p:sp>
    </p:spTree>
    <p:extLst>
      <p:ext uri="{BB962C8B-B14F-4D97-AF65-F5344CB8AC3E}">
        <p14:creationId xmlns:p14="http://schemas.microsoft.com/office/powerpoint/2010/main" val="426842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867731-BA13-45B6-80F0-DB73A88B493C}"/>
              </a:ext>
            </a:extLst>
          </p:cNvPr>
          <p:cNvSpPr>
            <a:spLocks noGrp="1"/>
          </p:cNvSpPr>
          <p:nvPr>
            <p:ph type="title"/>
          </p:nvPr>
        </p:nvSpPr>
        <p:spPr>
          <a:xfrm>
            <a:off x="1498334" y="375679"/>
            <a:ext cx="9855466" cy="808317"/>
          </a:xfrm>
        </p:spPr>
        <p:txBody>
          <a:bodyPr/>
          <a:lstStyle/>
          <a:p>
            <a:pPr algn="ctr"/>
            <a:r>
              <a:rPr lang="uz-Latn-UZ" dirty="0">
                <a:solidFill>
                  <a:schemeClr val="bg1"/>
                </a:solidFill>
              </a:rPr>
              <a:t>T</a:t>
            </a:r>
            <a:r>
              <a:rPr lang="en-US" dirty="0" smtClean="0">
                <a:solidFill>
                  <a:schemeClr val="bg1"/>
                </a:solidFill>
              </a:rPr>
              <a:t>asks </a:t>
            </a:r>
            <a:r>
              <a:rPr lang="en-US" dirty="0">
                <a:solidFill>
                  <a:schemeClr val="bg1"/>
                </a:solidFill>
              </a:rPr>
              <a:t>and </a:t>
            </a:r>
            <a:r>
              <a:rPr lang="en-US" dirty="0" smtClean="0">
                <a:solidFill>
                  <a:schemeClr val="bg1"/>
                </a:solidFill>
              </a:rPr>
              <a:t>problems</a:t>
            </a:r>
            <a:r>
              <a:rPr lang="uz-Latn-UZ" dirty="0" smtClean="0">
                <a:solidFill>
                  <a:schemeClr val="bg1"/>
                </a:solidFill>
              </a:rPr>
              <a:t> to be solved</a:t>
            </a:r>
            <a:endParaRPr lang="ru-RU" dirty="0">
              <a:solidFill>
                <a:schemeClr val="bg1"/>
              </a:solidFill>
            </a:endParaRPr>
          </a:p>
        </p:txBody>
      </p:sp>
      <p:sp>
        <p:nvSpPr>
          <p:cNvPr id="3" name="Объект 2">
            <a:extLst>
              <a:ext uri="{FF2B5EF4-FFF2-40B4-BE49-F238E27FC236}">
                <a16:creationId xmlns:a16="http://schemas.microsoft.com/office/drawing/2014/main" id="{7AEF0417-DFE5-4541-8EAE-A711E5FBE236}"/>
              </a:ext>
            </a:extLst>
          </p:cNvPr>
          <p:cNvSpPr>
            <a:spLocks noGrp="1"/>
          </p:cNvSpPr>
          <p:nvPr>
            <p:ph idx="1"/>
          </p:nvPr>
        </p:nvSpPr>
        <p:spPr>
          <a:xfrm>
            <a:off x="838200" y="2156933"/>
            <a:ext cx="10515600" cy="4099488"/>
          </a:xfrm>
          <a:ln>
            <a:solidFill>
              <a:schemeClr val="accent1"/>
            </a:solidFill>
          </a:ln>
        </p:spPr>
        <p:txBody>
          <a:bodyPr/>
          <a:lstStyle/>
          <a:p>
            <a:pPr>
              <a:buFont typeface="Wingdings" panose="05000000000000000000" pitchFamily="2" charset="2"/>
              <a:buChar char="Ø"/>
            </a:pPr>
            <a:r>
              <a:rPr lang="ru-RU" dirty="0"/>
              <a:t>- </a:t>
            </a:r>
          </a:p>
          <a:p>
            <a:pPr>
              <a:buFont typeface="Wingdings" panose="05000000000000000000" pitchFamily="2" charset="2"/>
              <a:buChar char="Ø"/>
            </a:pPr>
            <a:r>
              <a:rPr lang="ru-RU" dirty="0"/>
              <a:t>-</a:t>
            </a:r>
          </a:p>
          <a:p>
            <a:pPr>
              <a:buFont typeface="Wingdings" panose="05000000000000000000" pitchFamily="2" charset="2"/>
              <a:buChar char="Ø"/>
            </a:pPr>
            <a:r>
              <a:rPr lang="ru-RU" dirty="0"/>
              <a:t>-</a:t>
            </a:r>
          </a:p>
          <a:p>
            <a:pPr>
              <a:buFont typeface="Wingdings" panose="05000000000000000000" pitchFamily="2" charset="2"/>
              <a:buChar char="Ø"/>
            </a:pPr>
            <a:r>
              <a:rPr lang="ru-RU" dirty="0"/>
              <a:t>-                                                                          </a:t>
            </a:r>
          </a:p>
        </p:txBody>
      </p:sp>
      <p:sp>
        <p:nvSpPr>
          <p:cNvPr id="4" name="Прямоугольник 3"/>
          <p:cNvSpPr/>
          <p:nvPr/>
        </p:nvSpPr>
        <p:spPr>
          <a:xfrm>
            <a:off x="1327001" y="1378077"/>
            <a:ext cx="9768629" cy="584775"/>
          </a:xfrm>
          <a:prstGeom prst="rect">
            <a:avLst/>
          </a:prstGeom>
        </p:spPr>
        <p:txBody>
          <a:bodyPr wrap="square">
            <a:spAutoFit/>
          </a:bodyPr>
          <a:lstStyle/>
          <a:p>
            <a:pPr algn="ctr"/>
            <a:r>
              <a:rPr lang="en-US" sz="1600" dirty="0">
                <a:solidFill>
                  <a:schemeClr val="bg1">
                    <a:lumMod val="50000"/>
                    <a:lumOff val="50000"/>
                  </a:schemeClr>
                </a:solidFill>
              </a:rPr>
              <a:t>Write down the tasks and problems that your idea / proposal will solve in the public education system, what will be the benefit for society from the implementation of this idea?</a:t>
            </a:r>
            <a:endParaRPr lang="ru-RU" sz="1600" dirty="0">
              <a:solidFill>
                <a:schemeClr val="bg1">
                  <a:lumMod val="50000"/>
                  <a:lumOff val="50000"/>
                </a:schemeClr>
              </a:solidFill>
            </a:endParaRPr>
          </a:p>
        </p:txBody>
      </p:sp>
    </p:spTree>
    <p:extLst>
      <p:ext uri="{BB962C8B-B14F-4D97-AF65-F5344CB8AC3E}">
        <p14:creationId xmlns:p14="http://schemas.microsoft.com/office/powerpoint/2010/main" val="386687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5BCE00-B78C-4740-8527-AD610AC2B98A}"/>
              </a:ext>
            </a:extLst>
          </p:cNvPr>
          <p:cNvSpPr>
            <a:spLocks noGrp="1"/>
          </p:cNvSpPr>
          <p:nvPr>
            <p:ph type="title"/>
          </p:nvPr>
        </p:nvSpPr>
        <p:spPr>
          <a:xfrm>
            <a:off x="852172" y="81387"/>
            <a:ext cx="10574735" cy="935540"/>
          </a:xfrm>
        </p:spPr>
        <p:txBody>
          <a:bodyPr/>
          <a:lstStyle/>
          <a:p>
            <a:pPr algn="ctr"/>
            <a:r>
              <a:rPr lang="en-US" sz="3600" dirty="0" smtClean="0">
                <a:solidFill>
                  <a:schemeClr val="bg1"/>
                </a:solidFill>
              </a:rPr>
              <a:t>Mechanism/Principle</a:t>
            </a:r>
            <a:r>
              <a:rPr lang="uz-Latn-UZ" sz="3600" dirty="0" smtClean="0">
                <a:solidFill>
                  <a:schemeClr val="bg1"/>
                </a:solidFill>
              </a:rPr>
              <a:t>s</a:t>
            </a:r>
            <a:r>
              <a:rPr lang="en-US" sz="3600" dirty="0" smtClean="0">
                <a:solidFill>
                  <a:schemeClr val="bg1"/>
                </a:solidFill>
              </a:rPr>
              <a:t> </a:t>
            </a:r>
            <a:r>
              <a:rPr lang="en-US" sz="3600" dirty="0">
                <a:solidFill>
                  <a:schemeClr val="bg1"/>
                </a:solidFill>
              </a:rPr>
              <a:t>of realization of the idea</a:t>
            </a:r>
            <a:endParaRPr lang="ru-RU" sz="3600" dirty="0">
              <a:solidFill>
                <a:schemeClr val="bg1"/>
              </a:solidFill>
            </a:endParaRPr>
          </a:p>
        </p:txBody>
      </p:sp>
      <p:graphicFrame>
        <p:nvGraphicFramePr>
          <p:cNvPr id="6" name="Таблица 5">
            <a:extLst>
              <a:ext uri="{FF2B5EF4-FFF2-40B4-BE49-F238E27FC236}">
                <a16:creationId xmlns:a16="http://schemas.microsoft.com/office/drawing/2014/main" id="{BAE3DEB3-28AE-478C-9EDB-187C367376E7}"/>
              </a:ext>
            </a:extLst>
          </p:cNvPr>
          <p:cNvGraphicFramePr>
            <a:graphicFrameLocks noGrp="1"/>
          </p:cNvGraphicFramePr>
          <p:nvPr>
            <p:extLst>
              <p:ext uri="{D42A27DB-BD31-4B8C-83A1-F6EECF244321}">
                <p14:modId xmlns:p14="http://schemas.microsoft.com/office/powerpoint/2010/main" val="1440449618"/>
              </p:ext>
            </p:extLst>
          </p:nvPr>
        </p:nvGraphicFramePr>
        <p:xfrm>
          <a:off x="660400" y="914399"/>
          <a:ext cx="11150600" cy="4578834"/>
        </p:xfrm>
        <a:graphic>
          <a:graphicData uri="http://schemas.openxmlformats.org/drawingml/2006/table">
            <a:tbl>
              <a:tblPr firstRow="1" bandRow="1">
                <a:tableStyleId>{8A107856-5554-42FB-B03E-39F5DBC370BA}</a:tableStyleId>
              </a:tblPr>
              <a:tblGrid>
                <a:gridCol w="1352675">
                  <a:extLst>
                    <a:ext uri="{9D8B030D-6E8A-4147-A177-3AD203B41FA5}">
                      <a16:colId xmlns:a16="http://schemas.microsoft.com/office/drawing/2014/main" val="2972161568"/>
                    </a:ext>
                  </a:extLst>
                </a:gridCol>
                <a:gridCol w="4667125">
                  <a:extLst>
                    <a:ext uri="{9D8B030D-6E8A-4147-A177-3AD203B41FA5}">
                      <a16:colId xmlns:a16="http://schemas.microsoft.com/office/drawing/2014/main" val="1117263943"/>
                    </a:ext>
                  </a:extLst>
                </a:gridCol>
                <a:gridCol w="1762653">
                  <a:extLst>
                    <a:ext uri="{9D8B030D-6E8A-4147-A177-3AD203B41FA5}">
                      <a16:colId xmlns:a16="http://schemas.microsoft.com/office/drawing/2014/main" val="1132403771"/>
                    </a:ext>
                  </a:extLst>
                </a:gridCol>
                <a:gridCol w="3368147">
                  <a:extLst>
                    <a:ext uri="{9D8B030D-6E8A-4147-A177-3AD203B41FA5}">
                      <a16:colId xmlns:a16="http://schemas.microsoft.com/office/drawing/2014/main" val="716536327"/>
                    </a:ext>
                  </a:extLst>
                </a:gridCol>
              </a:tblGrid>
              <a:tr h="963387">
                <a:tc>
                  <a:txBody>
                    <a:bodyPr/>
                    <a:lstStyle/>
                    <a:p>
                      <a:pPr algn="ctr"/>
                      <a:r>
                        <a:rPr lang="en-US" sz="1800" kern="1200" dirty="0" smtClean="0">
                          <a:solidFill>
                            <a:schemeClr val="dk1"/>
                          </a:solidFill>
                          <a:latin typeface="+mn-lt"/>
                          <a:ea typeface="+mn-ea"/>
                          <a:cs typeface="+mn-cs"/>
                        </a:rPr>
                        <a:t>Stages</a:t>
                      </a:r>
                      <a:endParaRPr lang="ru-RU" sz="1800" kern="1200" dirty="0">
                        <a:solidFill>
                          <a:schemeClr val="dk1"/>
                        </a:solidFill>
                        <a:latin typeface="+mn-lt"/>
                        <a:ea typeface="+mn-ea"/>
                        <a:cs typeface="+mn-cs"/>
                      </a:endParaRPr>
                    </a:p>
                  </a:txBody>
                  <a:tcPr anchor="ctr"/>
                </a:tc>
                <a:tc>
                  <a:txBody>
                    <a:bodyPr/>
                    <a:lstStyle/>
                    <a:p>
                      <a:pPr algn="ctr"/>
                      <a:r>
                        <a:rPr lang="en-US" dirty="0" smtClean="0"/>
                        <a:t>Stage name / description</a:t>
                      </a:r>
                      <a:r>
                        <a:rPr lang="ru-RU" dirty="0" smtClean="0"/>
                        <a:t> </a:t>
                      </a:r>
                      <a:endParaRPr lang="ru-RU" dirty="0"/>
                    </a:p>
                    <a:p>
                      <a:pPr algn="ctr"/>
                      <a:r>
                        <a:rPr lang="en-US" sz="1200" dirty="0" smtClean="0"/>
                        <a:t>(write the name of the stage)</a:t>
                      </a:r>
                      <a:endParaRPr lang="ru-RU" sz="1200" dirty="0"/>
                    </a:p>
                  </a:txBody>
                  <a:tcPr anchor="ctr"/>
                </a:tc>
                <a:tc>
                  <a:txBody>
                    <a:bodyPr/>
                    <a:lstStyle/>
                    <a:p>
                      <a:pPr algn="ctr"/>
                      <a:r>
                        <a:rPr lang="en-US" dirty="0" smtClean="0"/>
                        <a:t>Date</a:t>
                      </a:r>
                      <a:r>
                        <a:rPr lang="ru-RU" dirty="0" smtClean="0"/>
                        <a:t> </a:t>
                      </a:r>
                      <a:endParaRPr lang="ru-RU" dirty="0"/>
                    </a:p>
                    <a:p>
                      <a:pPr algn="ctr"/>
                      <a:r>
                        <a:rPr lang="en-US" sz="1200" dirty="0" smtClean="0"/>
                        <a:t>(enter the deadline for the stage)</a:t>
                      </a:r>
                      <a:endParaRPr lang="ru-RU" sz="1200" dirty="0"/>
                    </a:p>
                  </a:txBody>
                  <a:tcPr anchor="ctr"/>
                </a:tc>
                <a:tc>
                  <a:txBody>
                    <a:bodyPr/>
                    <a:lstStyle/>
                    <a:p>
                      <a:pPr algn="ctr"/>
                      <a:r>
                        <a:rPr lang="en-US" dirty="0" smtClean="0"/>
                        <a:t>Necessary resources</a:t>
                      </a:r>
                    </a:p>
                    <a:p>
                      <a:pPr algn="ctr"/>
                      <a:r>
                        <a:rPr lang="ru-RU" sz="1200" dirty="0" smtClean="0"/>
                        <a:t>(</a:t>
                      </a:r>
                      <a:r>
                        <a:rPr lang="en-US" sz="1200" dirty="0" smtClean="0"/>
                        <a:t>enter the necessary resources to implement the stage: (technology, amount)</a:t>
                      </a:r>
                      <a:endParaRPr lang="ru-RU" sz="1200" dirty="0"/>
                    </a:p>
                  </a:txBody>
                  <a:tcPr anchor="ctr"/>
                </a:tc>
                <a:extLst>
                  <a:ext uri="{0D108BD9-81ED-4DB2-BD59-A6C34878D82A}">
                    <a16:rowId xmlns:a16="http://schemas.microsoft.com/office/drawing/2014/main" val="2628880937"/>
                  </a:ext>
                </a:extLst>
              </a:tr>
              <a:tr h="987878">
                <a:tc>
                  <a:txBody>
                    <a:bodyPr/>
                    <a:lstStyle/>
                    <a:p>
                      <a:pPr algn="ctr"/>
                      <a:r>
                        <a:rPr lang="en-US" dirty="0" smtClean="0"/>
                        <a:t>1st stage</a:t>
                      </a:r>
                      <a:endParaRPr lang="ru-RU" dirty="0"/>
                    </a:p>
                  </a:txBody>
                  <a:tcPr anchor="ct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383259124"/>
                  </a:ext>
                </a:extLst>
              </a:tr>
              <a:tr h="98787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2nd stage</a:t>
                      </a:r>
                      <a:endParaRPr lang="ru-RU" dirty="0" smtClean="0"/>
                    </a:p>
                  </a:txBody>
                  <a:tcPr anchor="ctr"/>
                </a:tc>
                <a:tc>
                  <a:txBody>
                    <a:bodyPr/>
                    <a:lstStyle/>
                    <a:p>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215660365"/>
                  </a:ext>
                </a:extLst>
              </a:tr>
              <a:tr h="101237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effectLst/>
                          <a:uLnTx/>
                          <a:uFillTx/>
                        </a:rPr>
                        <a:t>3rd stage</a:t>
                      </a:r>
                      <a:endParaRPr kumimoji="0" lang="ru-RU"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txBody>
                  <a:tcPr anchor="ctr"/>
                </a:tc>
                <a:tc>
                  <a:txBody>
                    <a:bodyPr/>
                    <a:lstStyle/>
                    <a:p>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834098591"/>
                  </a:ext>
                </a:extLst>
              </a:tr>
              <a:tr h="6273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effectLst/>
                          <a:uLnTx/>
                          <a:uFillTx/>
                        </a:rPr>
                        <a:t>4th stage</a:t>
                      </a:r>
                      <a:endParaRPr kumimoji="0" lang="ru-RU"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endParaRPr>
                    </a:p>
                  </a:txBody>
                  <a:tcPr anchor="ctr"/>
                </a:tc>
                <a:tc>
                  <a:txBody>
                    <a:bodyPr/>
                    <a:lstStyle/>
                    <a:p>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420489960"/>
                  </a:ext>
                </a:extLst>
              </a:tr>
            </a:tbl>
          </a:graphicData>
        </a:graphic>
      </p:graphicFrame>
      <p:sp>
        <p:nvSpPr>
          <p:cNvPr id="3" name="Прямоугольник 2">
            <a:extLst>
              <a:ext uri="{FF2B5EF4-FFF2-40B4-BE49-F238E27FC236}">
                <a16:creationId xmlns:a16="http://schemas.microsoft.com/office/drawing/2014/main" id="{5476282E-32A5-4AD4-9F66-A3091F0E250B}"/>
              </a:ext>
            </a:extLst>
          </p:cNvPr>
          <p:cNvSpPr/>
          <p:nvPr/>
        </p:nvSpPr>
        <p:spPr>
          <a:xfrm>
            <a:off x="996044" y="5557788"/>
            <a:ext cx="10703379" cy="830997"/>
          </a:xfrm>
          <a:prstGeom prst="rect">
            <a:avLst/>
          </a:prstGeom>
        </p:spPr>
        <p:txBody>
          <a:bodyPr wrap="square">
            <a:spAutoFit/>
          </a:bodyPr>
          <a:lstStyle/>
          <a:p>
            <a:r>
              <a:rPr lang="en-US" sz="1600" b="1" dirty="0" smtClean="0">
                <a:solidFill>
                  <a:srgbClr val="FF0000"/>
                </a:solidFill>
              </a:rPr>
              <a:t>Note</a:t>
            </a:r>
            <a:r>
              <a:rPr lang="ru-RU" sz="1600" b="1" dirty="0" smtClean="0">
                <a:solidFill>
                  <a:srgbClr val="FF0000"/>
                </a:solidFill>
              </a:rPr>
              <a:t>:</a:t>
            </a:r>
            <a:r>
              <a:rPr lang="ru-RU" sz="1600" dirty="0" smtClean="0">
                <a:solidFill>
                  <a:schemeClr val="bg1">
                    <a:lumMod val="50000"/>
                    <a:lumOff val="50000"/>
                  </a:schemeClr>
                </a:solidFill>
              </a:rPr>
              <a:t> </a:t>
            </a:r>
            <a:r>
              <a:rPr lang="en-US" sz="1600" dirty="0">
                <a:solidFill>
                  <a:schemeClr val="bg1">
                    <a:lumMod val="50000"/>
                    <a:lumOff val="50000"/>
                  </a:schemeClr>
                </a:solidFill>
              </a:rPr>
              <a:t>The mechanism / </a:t>
            </a:r>
            <a:r>
              <a:rPr lang="en-US" sz="1600" dirty="0" smtClean="0">
                <a:solidFill>
                  <a:schemeClr val="bg1">
                    <a:lumMod val="50000"/>
                    <a:lumOff val="50000"/>
                  </a:schemeClr>
                </a:solidFill>
              </a:rPr>
              <a:t>principle</a:t>
            </a:r>
            <a:r>
              <a:rPr lang="uz-Latn-UZ" sz="1600" dirty="0" smtClean="0">
                <a:solidFill>
                  <a:schemeClr val="bg1">
                    <a:lumMod val="50000"/>
                    <a:lumOff val="50000"/>
                  </a:schemeClr>
                </a:solidFill>
              </a:rPr>
              <a:t>s</a:t>
            </a:r>
            <a:r>
              <a:rPr lang="en-US" sz="1600" dirty="0" smtClean="0">
                <a:solidFill>
                  <a:schemeClr val="bg1">
                    <a:lumMod val="50000"/>
                    <a:lumOff val="50000"/>
                  </a:schemeClr>
                </a:solidFill>
              </a:rPr>
              <a:t> </a:t>
            </a:r>
            <a:r>
              <a:rPr lang="en-US" sz="1600" dirty="0">
                <a:solidFill>
                  <a:schemeClr val="bg1">
                    <a:lumMod val="50000"/>
                    <a:lumOff val="50000"/>
                  </a:schemeClr>
                </a:solidFill>
              </a:rPr>
              <a:t>for the implementation of an idea / project consists of many stages and the necessary resources. Fill in the table indicating the stages of implementation, timing and the necessary resources for the implementation of each stage or project.</a:t>
            </a:r>
            <a:endParaRPr lang="ru-RU" sz="1600" dirty="0">
              <a:solidFill>
                <a:schemeClr val="bg1">
                  <a:lumMod val="50000"/>
                  <a:lumOff val="50000"/>
                </a:schemeClr>
              </a:solidFill>
            </a:endParaRPr>
          </a:p>
        </p:txBody>
      </p:sp>
    </p:spTree>
    <p:extLst>
      <p:ext uri="{BB962C8B-B14F-4D97-AF65-F5344CB8AC3E}">
        <p14:creationId xmlns:p14="http://schemas.microsoft.com/office/powerpoint/2010/main" val="398030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656211-0EF9-4D9C-9C8D-05872BEF36FE}"/>
              </a:ext>
            </a:extLst>
          </p:cNvPr>
          <p:cNvSpPr>
            <a:spLocks noGrp="1"/>
          </p:cNvSpPr>
          <p:nvPr>
            <p:ph type="title"/>
          </p:nvPr>
        </p:nvSpPr>
        <p:spPr>
          <a:xfrm>
            <a:off x="744643" y="500062"/>
            <a:ext cx="10609157" cy="847475"/>
          </a:xfrm>
        </p:spPr>
        <p:txBody>
          <a:bodyPr/>
          <a:lstStyle/>
          <a:p>
            <a:pPr algn="ctr"/>
            <a:r>
              <a:rPr lang="uz-Latn-UZ" dirty="0" smtClean="0">
                <a:solidFill>
                  <a:schemeClr val="bg1"/>
                </a:solidFill>
              </a:rPr>
              <a:t>A</a:t>
            </a:r>
            <a:r>
              <a:rPr lang="en-US" dirty="0" err="1" smtClean="0">
                <a:solidFill>
                  <a:schemeClr val="bg1"/>
                </a:solidFill>
              </a:rPr>
              <a:t>ccomplished</a:t>
            </a:r>
            <a:r>
              <a:rPr lang="en-US" dirty="0" smtClean="0">
                <a:solidFill>
                  <a:schemeClr val="bg1"/>
                </a:solidFill>
              </a:rPr>
              <a:t> </a:t>
            </a:r>
            <a:r>
              <a:rPr lang="uz-Latn-UZ" dirty="0" smtClean="0">
                <a:solidFill>
                  <a:schemeClr val="bg1"/>
                </a:solidFill>
              </a:rPr>
              <a:t>w</a:t>
            </a:r>
            <a:r>
              <a:rPr lang="en-US" dirty="0" err="1" smtClean="0">
                <a:solidFill>
                  <a:schemeClr val="bg1"/>
                </a:solidFill>
              </a:rPr>
              <a:t>ork</a:t>
            </a:r>
            <a:r>
              <a:rPr lang="en-US" dirty="0" smtClean="0">
                <a:solidFill>
                  <a:schemeClr val="bg1"/>
                </a:solidFill>
              </a:rPr>
              <a:t> </a:t>
            </a:r>
            <a:r>
              <a:rPr lang="ru-RU" sz="2800" dirty="0" smtClean="0">
                <a:solidFill>
                  <a:schemeClr val="bg1"/>
                </a:solidFill>
              </a:rPr>
              <a:t>(</a:t>
            </a:r>
            <a:r>
              <a:rPr lang="en-US" sz="2800" dirty="0">
                <a:solidFill>
                  <a:schemeClr val="bg1"/>
                </a:solidFill>
              </a:rPr>
              <a:t>if any</a:t>
            </a:r>
            <a:r>
              <a:rPr lang="ru-RU" sz="2800" dirty="0" smtClean="0">
                <a:solidFill>
                  <a:schemeClr val="bg1"/>
                </a:solidFill>
              </a:rPr>
              <a:t>)</a:t>
            </a:r>
            <a:endParaRPr lang="ru-RU" sz="2800" dirty="0">
              <a:solidFill>
                <a:schemeClr val="bg1"/>
              </a:solidFill>
            </a:endParaRPr>
          </a:p>
        </p:txBody>
      </p:sp>
      <p:sp>
        <p:nvSpPr>
          <p:cNvPr id="3" name="Объект 2">
            <a:extLst>
              <a:ext uri="{FF2B5EF4-FFF2-40B4-BE49-F238E27FC236}">
                <a16:creationId xmlns:a16="http://schemas.microsoft.com/office/drawing/2014/main" id="{751C4BB4-5252-4CBE-8710-A69C0EAE1E11}"/>
              </a:ext>
            </a:extLst>
          </p:cNvPr>
          <p:cNvSpPr>
            <a:spLocks noGrp="1"/>
          </p:cNvSpPr>
          <p:nvPr>
            <p:ph idx="1"/>
          </p:nvPr>
        </p:nvSpPr>
        <p:spPr>
          <a:xfrm>
            <a:off x="838199" y="1495712"/>
            <a:ext cx="10515600" cy="3772216"/>
          </a:xfrm>
          <a:ln>
            <a:solidFill>
              <a:schemeClr val="accent1"/>
            </a:solidFill>
          </a:ln>
        </p:spPr>
        <p:txBody>
          <a:bodyPr>
            <a:normAutofit/>
          </a:bodyPr>
          <a:lstStyle/>
          <a:p>
            <a:pPr marL="0" indent="0">
              <a:buNone/>
            </a:pPr>
            <a:r>
              <a:rPr lang="en-US" sz="2400" dirty="0">
                <a:solidFill>
                  <a:schemeClr val="bg1">
                    <a:lumMod val="50000"/>
                    <a:lumOff val="50000"/>
                  </a:schemeClr>
                </a:solidFill>
              </a:rPr>
              <a:t>Enter information about the </a:t>
            </a:r>
            <a:r>
              <a:rPr lang="en-US" sz="2400" dirty="0" smtClean="0">
                <a:solidFill>
                  <a:schemeClr val="bg1">
                    <a:lumMod val="50000"/>
                    <a:lumOff val="50000"/>
                  </a:schemeClr>
                </a:solidFill>
              </a:rPr>
              <a:t>accomplished work:</a:t>
            </a:r>
            <a:endParaRPr lang="ru-RU" sz="2400" dirty="0">
              <a:solidFill>
                <a:schemeClr val="bg1">
                  <a:lumMod val="50000"/>
                  <a:lumOff val="50000"/>
                </a:schemeClr>
              </a:solidFill>
            </a:endParaRPr>
          </a:p>
        </p:txBody>
      </p:sp>
      <p:sp>
        <p:nvSpPr>
          <p:cNvPr id="4" name="Прямоугольник 3">
            <a:extLst>
              <a:ext uri="{FF2B5EF4-FFF2-40B4-BE49-F238E27FC236}">
                <a16:creationId xmlns:a16="http://schemas.microsoft.com/office/drawing/2014/main" id="{28589CF1-45CA-4E14-A136-2CDBFD8E789F}"/>
              </a:ext>
            </a:extLst>
          </p:cNvPr>
          <p:cNvSpPr/>
          <p:nvPr/>
        </p:nvSpPr>
        <p:spPr>
          <a:xfrm>
            <a:off x="744642" y="5405073"/>
            <a:ext cx="10609157" cy="830997"/>
          </a:xfrm>
          <a:prstGeom prst="rect">
            <a:avLst/>
          </a:prstGeom>
        </p:spPr>
        <p:txBody>
          <a:bodyPr wrap="square">
            <a:spAutoFit/>
          </a:bodyPr>
          <a:lstStyle/>
          <a:p>
            <a:r>
              <a:rPr lang="en-US" sz="1600" b="1" dirty="0" smtClean="0">
                <a:solidFill>
                  <a:srgbClr val="FF0000"/>
                </a:solidFill>
              </a:rPr>
              <a:t>Note</a:t>
            </a:r>
            <a:r>
              <a:rPr lang="ru-RU" sz="1600" b="1" dirty="0" smtClean="0">
                <a:solidFill>
                  <a:srgbClr val="FF0000"/>
                </a:solidFill>
              </a:rPr>
              <a:t>: </a:t>
            </a:r>
            <a:r>
              <a:rPr lang="en-US" sz="1600" dirty="0" smtClean="0">
                <a:solidFill>
                  <a:schemeClr val="bg1">
                    <a:lumMod val="50000"/>
                    <a:lumOff val="50000"/>
                  </a:schemeClr>
                </a:solidFill>
              </a:rPr>
              <a:t>Perhaps</a:t>
            </a:r>
            <a:r>
              <a:rPr lang="uz-Latn-UZ" sz="1600" dirty="0" smtClean="0">
                <a:solidFill>
                  <a:schemeClr val="bg1">
                    <a:lumMod val="50000"/>
                    <a:lumOff val="50000"/>
                  </a:schemeClr>
                </a:solidFill>
              </a:rPr>
              <a:t>,</a:t>
            </a:r>
            <a:r>
              <a:rPr lang="en-US" sz="1600" dirty="0" smtClean="0">
                <a:solidFill>
                  <a:schemeClr val="bg1">
                    <a:lumMod val="50000"/>
                    <a:lumOff val="50000"/>
                  </a:schemeClr>
                </a:solidFill>
              </a:rPr>
              <a:t> </a:t>
            </a:r>
            <a:r>
              <a:rPr lang="en-US" sz="1600" dirty="0">
                <a:solidFill>
                  <a:schemeClr val="bg1">
                    <a:lumMod val="50000"/>
                    <a:lumOff val="50000"/>
                  </a:schemeClr>
                </a:solidFill>
              </a:rPr>
              <a:t>your idea has already been realized at some stage, that is, it is already solving a problem in the field of public education. Describe the work done above. If it’s not there, then just write that “The implementation of the idea has not yet begun”</a:t>
            </a:r>
            <a:endParaRPr lang="ru-RU" sz="1600" dirty="0">
              <a:solidFill>
                <a:schemeClr val="bg1">
                  <a:lumMod val="50000"/>
                  <a:lumOff val="50000"/>
                </a:schemeClr>
              </a:solidFill>
            </a:endParaRPr>
          </a:p>
        </p:txBody>
      </p:sp>
    </p:spTree>
    <p:extLst>
      <p:ext uri="{BB962C8B-B14F-4D97-AF65-F5344CB8AC3E}">
        <p14:creationId xmlns:p14="http://schemas.microsoft.com/office/powerpoint/2010/main" val="92727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7DC42A-FB3C-424B-9DCB-8518D4B9A3C1}"/>
              </a:ext>
            </a:extLst>
          </p:cNvPr>
          <p:cNvSpPr>
            <a:spLocks noGrp="1"/>
          </p:cNvSpPr>
          <p:nvPr>
            <p:ph type="title"/>
          </p:nvPr>
        </p:nvSpPr>
        <p:spPr>
          <a:xfrm>
            <a:off x="1393638" y="425095"/>
            <a:ext cx="9404723" cy="806939"/>
          </a:xfrm>
        </p:spPr>
        <p:txBody>
          <a:bodyPr/>
          <a:lstStyle/>
          <a:p>
            <a:pPr algn="ctr"/>
            <a:r>
              <a:rPr lang="en-US" dirty="0">
                <a:solidFill>
                  <a:schemeClr val="bg1"/>
                </a:solidFill>
              </a:rPr>
              <a:t>International experience (example)</a:t>
            </a:r>
            <a:endParaRPr lang="ru-RU" dirty="0">
              <a:solidFill>
                <a:schemeClr val="bg1"/>
              </a:solidFill>
            </a:endParaRPr>
          </a:p>
        </p:txBody>
      </p:sp>
      <p:sp>
        <p:nvSpPr>
          <p:cNvPr id="3" name="Объект 2">
            <a:extLst>
              <a:ext uri="{FF2B5EF4-FFF2-40B4-BE49-F238E27FC236}">
                <a16:creationId xmlns:a16="http://schemas.microsoft.com/office/drawing/2014/main" id="{5AB24F15-EC43-4F48-9E12-622708E6BB86}"/>
              </a:ext>
            </a:extLst>
          </p:cNvPr>
          <p:cNvSpPr>
            <a:spLocks noGrp="1"/>
          </p:cNvSpPr>
          <p:nvPr>
            <p:ph idx="1"/>
          </p:nvPr>
        </p:nvSpPr>
        <p:spPr>
          <a:xfrm>
            <a:off x="838200" y="1312333"/>
            <a:ext cx="10515600" cy="4028293"/>
          </a:xfrm>
          <a:ln>
            <a:solidFill>
              <a:schemeClr val="accent1"/>
            </a:solidFill>
          </a:ln>
        </p:spPr>
        <p:txBody>
          <a:bodyPr>
            <a:normAutofit/>
          </a:bodyPr>
          <a:lstStyle/>
          <a:p>
            <a:pPr marL="0" indent="0">
              <a:buNone/>
            </a:pPr>
            <a:r>
              <a:rPr lang="en-US" sz="2400" dirty="0">
                <a:solidFill>
                  <a:schemeClr val="bg1">
                    <a:lumMod val="50000"/>
                    <a:lumOff val="50000"/>
                  </a:schemeClr>
                </a:solidFill>
              </a:rPr>
              <a:t>Write an example of a project (analogue) from international experience, where a similar idea has been implemented in other countries, where this idea is already relevant and in demand.</a:t>
            </a:r>
            <a:endParaRPr lang="ru-RU" sz="2400" dirty="0">
              <a:solidFill>
                <a:schemeClr val="bg1">
                  <a:lumMod val="50000"/>
                  <a:lumOff val="50000"/>
                </a:schemeClr>
              </a:solidFill>
            </a:endParaRPr>
          </a:p>
        </p:txBody>
      </p:sp>
      <p:sp>
        <p:nvSpPr>
          <p:cNvPr id="4" name="Прямоугольник 3">
            <a:extLst>
              <a:ext uri="{FF2B5EF4-FFF2-40B4-BE49-F238E27FC236}">
                <a16:creationId xmlns:a16="http://schemas.microsoft.com/office/drawing/2014/main" id="{595051D7-38CF-4B66-B0AB-643DC50EBD23}"/>
              </a:ext>
            </a:extLst>
          </p:cNvPr>
          <p:cNvSpPr/>
          <p:nvPr/>
        </p:nvSpPr>
        <p:spPr>
          <a:xfrm>
            <a:off x="838200" y="5475563"/>
            <a:ext cx="10515600" cy="584775"/>
          </a:xfrm>
          <a:prstGeom prst="rect">
            <a:avLst/>
          </a:prstGeom>
        </p:spPr>
        <p:txBody>
          <a:bodyPr wrap="square">
            <a:spAutoFit/>
          </a:bodyPr>
          <a:lstStyle/>
          <a:p>
            <a:r>
              <a:rPr lang="en-US" sz="1600" b="1" dirty="0" smtClean="0">
                <a:solidFill>
                  <a:srgbClr val="FF0000"/>
                </a:solidFill>
              </a:rPr>
              <a:t>Note</a:t>
            </a:r>
            <a:r>
              <a:rPr lang="ru-RU" sz="1600" b="1" dirty="0" smtClean="0">
                <a:solidFill>
                  <a:srgbClr val="FF0000"/>
                </a:solidFill>
              </a:rPr>
              <a:t>:</a:t>
            </a:r>
            <a:r>
              <a:rPr lang="ru-RU" sz="1600" dirty="0" smtClean="0">
                <a:solidFill>
                  <a:schemeClr val="bg1">
                    <a:lumMod val="50000"/>
                    <a:lumOff val="50000"/>
                  </a:schemeClr>
                </a:solidFill>
              </a:rPr>
              <a:t> </a:t>
            </a:r>
            <a:r>
              <a:rPr lang="en-US" sz="1600" dirty="0">
                <a:solidFill>
                  <a:schemeClr val="bg1">
                    <a:lumMod val="50000"/>
                    <a:lumOff val="50000"/>
                  </a:schemeClr>
                </a:solidFill>
              </a:rPr>
              <a:t>It is important to write not only the country, but also to describe some facts, because the project is successful.</a:t>
            </a:r>
            <a:endParaRPr lang="ru-RU" sz="1600" dirty="0">
              <a:solidFill>
                <a:schemeClr val="bg1">
                  <a:lumMod val="50000"/>
                  <a:lumOff val="50000"/>
                </a:schemeClr>
              </a:solidFill>
            </a:endParaRPr>
          </a:p>
        </p:txBody>
      </p:sp>
    </p:spTree>
    <p:extLst>
      <p:ext uri="{BB962C8B-B14F-4D97-AF65-F5344CB8AC3E}">
        <p14:creationId xmlns:p14="http://schemas.microsoft.com/office/powerpoint/2010/main" val="411026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E3DB7F-E9EA-4917-952A-A5E2EA2BC8C8}"/>
              </a:ext>
            </a:extLst>
          </p:cNvPr>
          <p:cNvSpPr>
            <a:spLocks noGrp="1"/>
          </p:cNvSpPr>
          <p:nvPr>
            <p:ph type="title"/>
          </p:nvPr>
        </p:nvSpPr>
        <p:spPr>
          <a:xfrm>
            <a:off x="1393638" y="357627"/>
            <a:ext cx="9404723" cy="724156"/>
          </a:xfrm>
        </p:spPr>
        <p:txBody>
          <a:bodyPr/>
          <a:lstStyle/>
          <a:p>
            <a:pPr algn="ctr"/>
            <a:r>
              <a:rPr lang="en-US" dirty="0">
                <a:solidFill>
                  <a:schemeClr val="bg1"/>
                </a:solidFill>
              </a:rPr>
              <a:t>Expected results</a:t>
            </a:r>
            <a:endParaRPr lang="ru-RU" dirty="0">
              <a:solidFill>
                <a:schemeClr val="bg1"/>
              </a:solidFill>
            </a:endParaRPr>
          </a:p>
        </p:txBody>
      </p:sp>
      <p:sp>
        <p:nvSpPr>
          <p:cNvPr id="3" name="Объект 2">
            <a:extLst>
              <a:ext uri="{FF2B5EF4-FFF2-40B4-BE49-F238E27FC236}">
                <a16:creationId xmlns:a16="http://schemas.microsoft.com/office/drawing/2014/main" id="{866790DA-0568-4D04-A920-F536833CFE80}"/>
              </a:ext>
            </a:extLst>
          </p:cNvPr>
          <p:cNvSpPr>
            <a:spLocks noGrp="1"/>
          </p:cNvSpPr>
          <p:nvPr>
            <p:ph idx="1"/>
          </p:nvPr>
        </p:nvSpPr>
        <p:spPr>
          <a:xfrm>
            <a:off x="838200" y="1825625"/>
            <a:ext cx="10515600" cy="3581262"/>
          </a:xfrm>
          <a:ln>
            <a:solidFill>
              <a:schemeClr val="accent1"/>
            </a:solidFill>
          </a:ln>
        </p:spPr>
        <p:txBody>
          <a:bodyPr/>
          <a:lstStyle/>
          <a:p>
            <a:pPr>
              <a:buFont typeface="Wingdings" panose="05000000000000000000" pitchFamily="2" charset="2"/>
              <a:buChar char="Ø"/>
            </a:pPr>
            <a:r>
              <a:rPr lang="ru-RU" dirty="0"/>
              <a:t>- </a:t>
            </a:r>
          </a:p>
          <a:p>
            <a:pPr>
              <a:buFont typeface="Wingdings" panose="05000000000000000000" pitchFamily="2" charset="2"/>
              <a:buChar char="Ø"/>
            </a:pPr>
            <a:r>
              <a:rPr lang="ru-RU" dirty="0"/>
              <a:t>- </a:t>
            </a:r>
          </a:p>
          <a:p>
            <a:pPr>
              <a:buFont typeface="Wingdings" panose="05000000000000000000" pitchFamily="2" charset="2"/>
              <a:buChar char="Ø"/>
            </a:pPr>
            <a:r>
              <a:rPr lang="ru-RU" dirty="0"/>
              <a:t>- </a:t>
            </a:r>
          </a:p>
          <a:p>
            <a:pPr>
              <a:buFont typeface="Wingdings" panose="05000000000000000000" pitchFamily="2" charset="2"/>
              <a:buChar char="Ø"/>
            </a:pPr>
            <a:r>
              <a:rPr lang="ru-RU" dirty="0"/>
              <a:t>- </a:t>
            </a:r>
          </a:p>
          <a:p>
            <a:pPr>
              <a:buFont typeface="Wingdings" panose="05000000000000000000" pitchFamily="2" charset="2"/>
              <a:buChar char="Ø"/>
            </a:pPr>
            <a:r>
              <a:rPr lang="ru-RU" dirty="0"/>
              <a:t>-</a:t>
            </a:r>
          </a:p>
        </p:txBody>
      </p:sp>
      <p:sp>
        <p:nvSpPr>
          <p:cNvPr id="4" name="Прямоугольник 3"/>
          <p:cNvSpPr/>
          <p:nvPr/>
        </p:nvSpPr>
        <p:spPr>
          <a:xfrm>
            <a:off x="2275081" y="1269038"/>
            <a:ext cx="6575839" cy="369332"/>
          </a:xfrm>
          <a:prstGeom prst="rect">
            <a:avLst/>
          </a:prstGeom>
        </p:spPr>
        <p:txBody>
          <a:bodyPr wrap="none">
            <a:spAutoFit/>
          </a:bodyPr>
          <a:lstStyle/>
          <a:p>
            <a:r>
              <a:rPr lang="en-US" dirty="0">
                <a:solidFill>
                  <a:schemeClr val="bg1">
                    <a:lumMod val="50000"/>
                    <a:lumOff val="50000"/>
                  </a:schemeClr>
                </a:solidFill>
              </a:rPr>
              <a:t>Enter information about the expected results of your idea</a:t>
            </a:r>
            <a:endParaRPr lang="ru-RU" dirty="0">
              <a:solidFill>
                <a:schemeClr val="bg1">
                  <a:lumMod val="50000"/>
                  <a:lumOff val="50000"/>
                </a:schemeClr>
              </a:solidFill>
            </a:endParaRPr>
          </a:p>
        </p:txBody>
      </p:sp>
      <p:sp>
        <p:nvSpPr>
          <p:cNvPr id="5" name="Прямоугольник 4">
            <a:extLst>
              <a:ext uri="{FF2B5EF4-FFF2-40B4-BE49-F238E27FC236}">
                <a16:creationId xmlns:a16="http://schemas.microsoft.com/office/drawing/2014/main" id="{DF01FC3F-EF63-4D6E-9A98-AE47137BD411}"/>
              </a:ext>
            </a:extLst>
          </p:cNvPr>
          <p:cNvSpPr/>
          <p:nvPr/>
        </p:nvSpPr>
        <p:spPr>
          <a:xfrm>
            <a:off x="271425" y="5555894"/>
            <a:ext cx="11420061" cy="646331"/>
          </a:xfrm>
          <a:prstGeom prst="rect">
            <a:avLst/>
          </a:prstGeom>
        </p:spPr>
        <p:txBody>
          <a:bodyPr wrap="square">
            <a:spAutoFit/>
          </a:bodyPr>
          <a:lstStyle/>
          <a:p>
            <a:r>
              <a:rPr lang="en-US" b="1" dirty="0" smtClean="0">
                <a:solidFill>
                  <a:srgbClr val="FF0000"/>
                </a:solidFill>
              </a:rPr>
              <a:t>Note</a:t>
            </a:r>
            <a:r>
              <a:rPr lang="ru-RU" b="1" dirty="0" smtClean="0">
                <a:solidFill>
                  <a:srgbClr val="FF0000"/>
                </a:solidFill>
              </a:rPr>
              <a:t>:</a:t>
            </a:r>
            <a:r>
              <a:rPr lang="ru-RU" dirty="0" smtClean="0">
                <a:solidFill>
                  <a:schemeClr val="bg1">
                    <a:lumMod val="50000"/>
                    <a:lumOff val="50000"/>
                  </a:schemeClr>
                </a:solidFill>
              </a:rPr>
              <a:t> </a:t>
            </a:r>
            <a:r>
              <a:rPr lang="en-US" sz="1600" dirty="0">
                <a:solidFill>
                  <a:schemeClr val="bg1">
                    <a:lumMod val="50000"/>
                    <a:lumOff val="50000"/>
                  </a:schemeClr>
                </a:solidFill>
              </a:rPr>
              <a:t>Describe exactly what results you expect from the implementation of your idea / proposal?</a:t>
            </a:r>
            <a:endParaRPr lang="en-US" sz="1600" dirty="0" smtClean="0">
              <a:solidFill>
                <a:schemeClr val="bg1">
                  <a:lumMod val="50000"/>
                  <a:lumOff val="50000"/>
                </a:schemeClr>
              </a:solidFill>
            </a:endParaRPr>
          </a:p>
          <a:p>
            <a:r>
              <a:rPr lang="en-US" b="1" dirty="0" smtClean="0">
                <a:solidFill>
                  <a:srgbClr val="FF0000"/>
                </a:solidFill>
              </a:rPr>
              <a:t>Example: </a:t>
            </a:r>
            <a:r>
              <a:rPr lang="en-US" sz="1600" dirty="0">
                <a:solidFill>
                  <a:schemeClr val="bg1">
                    <a:lumMod val="50000"/>
                    <a:lumOff val="50000"/>
                  </a:schemeClr>
                </a:solidFill>
              </a:rPr>
              <a:t>Creation of "schools of the future" equipped with modern </a:t>
            </a:r>
            <a:r>
              <a:rPr lang="uz-Latn-UZ" sz="1600" dirty="0" smtClean="0">
                <a:solidFill>
                  <a:schemeClr val="bg1">
                    <a:lumMod val="50000"/>
                    <a:lumOff val="50000"/>
                  </a:schemeClr>
                </a:solidFill>
              </a:rPr>
              <a:t>tools</a:t>
            </a:r>
            <a:r>
              <a:rPr lang="en-US" sz="1600" dirty="0" smtClean="0">
                <a:solidFill>
                  <a:schemeClr val="bg1">
                    <a:lumMod val="50000"/>
                    <a:lumOff val="50000"/>
                  </a:schemeClr>
                </a:solidFill>
              </a:rPr>
              <a:t> </a:t>
            </a:r>
            <a:r>
              <a:rPr lang="en-US" sz="1600" dirty="0">
                <a:solidFill>
                  <a:schemeClr val="bg1">
                    <a:lumMod val="50000"/>
                    <a:lumOff val="50000"/>
                  </a:schemeClr>
                </a:solidFill>
              </a:rPr>
              <a:t>for STEAM areas.</a:t>
            </a:r>
            <a:endParaRPr lang="ru-RU" sz="1600" dirty="0">
              <a:solidFill>
                <a:schemeClr val="bg1">
                  <a:lumMod val="50000"/>
                  <a:lumOff val="50000"/>
                </a:schemeClr>
              </a:solidFill>
            </a:endParaRPr>
          </a:p>
        </p:txBody>
      </p:sp>
    </p:spTree>
    <p:extLst>
      <p:ext uri="{BB962C8B-B14F-4D97-AF65-F5344CB8AC3E}">
        <p14:creationId xmlns:p14="http://schemas.microsoft.com/office/powerpoint/2010/main" val="166668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EB7E75-7F3F-435B-B7A5-575464FF592E}"/>
              </a:ext>
            </a:extLst>
          </p:cNvPr>
          <p:cNvSpPr>
            <a:spLocks noGrp="1"/>
          </p:cNvSpPr>
          <p:nvPr>
            <p:ph type="title"/>
          </p:nvPr>
        </p:nvSpPr>
        <p:spPr>
          <a:xfrm>
            <a:off x="1393638" y="423843"/>
            <a:ext cx="9404723" cy="750439"/>
          </a:xfrm>
        </p:spPr>
        <p:txBody>
          <a:bodyPr/>
          <a:lstStyle/>
          <a:p>
            <a:pPr algn="ctr"/>
            <a:r>
              <a:rPr lang="en-US" dirty="0">
                <a:solidFill>
                  <a:schemeClr val="bg1"/>
                </a:solidFill>
              </a:rPr>
              <a:t>Monetization</a:t>
            </a:r>
            <a:endParaRPr lang="ru-RU" dirty="0">
              <a:solidFill>
                <a:schemeClr val="bg1"/>
              </a:solidFill>
            </a:endParaRPr>
          </a:p>
        </p:txBody>
      </p:sp>
      <p:sp>
        <p:nvSpPr>
          <p:cNvPr id="3" name="Объект 2">
            <a:extLst>
              <a:ext uri="{FF2B5EF4-FFF2-40B4-BE49-F238E27FC236}">
                <a16:creationId xmlns:a16="http://schemas.microsoft.com/office/drawing/2014/main" id="{46A9ECD4-C541-4D93-B153-70D9FC711645}"/>
              </a:ext>
            </a:extLst>
          </p:cNvPr>
          <p:cNvSpPr>
            <a:spLocks noGrp="1"/>
          </p:cNvSpPr>
          <p:nvPr>
            <p:ph idx="1"/>
          </p:nvPr>
        </p:nvSpPr>
        <p:spPr>
          <a:xfrm>
            <a:off x="838200" y="1690688"/>
            <a:ext cx="10515600" cy="3528253"/>
          </a:xfrm>
          <a:ln>
            <a:solidFill>
              <a:schemeClr val="accent1"/>
            </a:solidFill>
          </a:ln>
        </p:spPr>
        <p:txBody>
          <a:bodyPr>
            <a:normAutofit/>
          </a:bodyPr>
          <a:lstStyle/>
          <a:p>
            <a:pPr marL="0" indent="0">
              <a:buNone/>
            </a:pPr>
            <a:r>
              <a:rPr lang="en-US" sz="2400" dirty="0">
                <a:solidFill>
                  <a:schemeClr val="bg1">
                    <a:lumMod val="50000"/>
                    <a:lumOff val="50000"/>
                  </a:schemeClr>
                </a:solidFill>
              </a:rPr>
              <a:t>Enter a description of how you can monetize this idea:</a:t>
            </a:r>
            <a:endParaRPr lang="ru-RU" sz="2400" dirty="0">
              <a:solidFill>
                <a:schemeClr val="bg1">
                  <a:lumMod val="50000"/>
                  <a:lumOff val="50000"/>
                </a:schemeClr>
              </a:solidFill>
            </a:endParaRPr>
          </a:p>
        </p:txBody>
      </p:sp>
      <p:sp>
        <p:nvSpPr>
          <p:cNvPr id="4" name="Прямоугольник 3">
            <a:extLst>
              <a:ext uri="{FF2B5EF4-FFF2-40B4-BE49-F238E27FC236}">
                <a16:creationId xmlns:a16="http://schemas.microsoft.com/office/drawing/2014/main" id="{940E25F2-3BAB-45B3-B2F3-F61B01C2CE76}"/>
              </a:ext>
            </a:extLst>
          </p:cNvPr>
          <p:cNvSpPr/>
          <p:nvPr/>
        </p:nvSpPr>
        <p:spPr>
          <a:xfrm>
            <a:off x="764685" y="5218941"/>
            <a:ext cx="10982739" cy="830997"/>
          </a:xfrm>
          <a:prstGeom prst="rect">
            <a:avLst/>
          </a:prstGeom>
        </p:spPr>
        <p:txBody>
          <a:bodyPr wrap="square">
            <a:spAutoFit/>
          </a:bodyPr>
          <a:lstStyle/>
          <a:p>
            <a:r>
              <a:rPr lang="en-US" sz="1600" b="1" dirty="0" smtClean="0">
                <a:solidFill>
                  <a:srgbClr val="FF0000"/>
                </a:solidFill>
              </a:rPr>
              <a:t>Note</a:t>
            </a:r>
            <a:r>
              <a:rPr lang="ru-RU" sz="1600" b="1" dirty="0" smtClean="0">
                <a:solidFill>
                  <a:srgbClr val="FF0000"/>
                </a:solidFill>
              </a:rPr>
              <a:t>:</a:t>
            </a:r>
            <a:r>
              <a:rPr lang="ru-RU" sz="1600" dirty="0" smtClean="0">
                <a:solidFill>
                  <a:schemeClr val="bg1">
                    <a:lumMod val="50000"/>
                    <a:lumOff val="50000"/>
                  </a:schemeClr>
                </a:solidFill>
              </a:rPr>
              <a:t> </a:t>
            </a:r>
            <a:r>
              <a:rPr lang="en-US" sz="1600" dirty="0">
                <a:solidFill>
                  <a:schemeClr val="bg1">
                    <a:lumMod val="50000"/>
                    <a:lumOff val="50000"/>
                  </a:schemeClr>
                </a:solidFill>
              </a:rPr>
              <a:t>Describe the possibility of monetizing your idea / proposal. Is it possible to monetize it at all? To make it useful to society and generate income. If your idea has a social approach and does not have monetization, then write that “This is a social project that does not provide for monetization”.</a:t>
            </a:r>
            <a:endParaRPr lang="ru-RU" sz="1600" dirty="0">
              <a:solidFill>
                <a:schemeClr val="bg1">
                  <a:lumMod val="50000"/>
                  <a:lumOff val="50000"/>
                </a:schemeClr>
              </a:solidFill>
            </a:endParaRPr>
          </a:p>
        </p:txBody>
      </p:sp>
    </p:spTree>
    <p:extLst>
      <p:ext uri="{BB962C8B-B14F-4D97-AF65-F5344CB8AC3E}">
        <p14:creationId xmlns:p14="http://schemas.microsoft.com/office/powerpoint/2010/main" val="4200400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2893</TotalTime>
  <Words>497</Words>
  <Application>Microsoft Office PowerPoint</Application>
  <PresentationFormat>Широкоэкранный</PresentationFormat>
  <Paragraphs>48</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Century Gothic</vt:lpstr>
      <vt:lpstr>Wingdings</vt:lpstr>
      <vt:lpstr>Wingdings 3</vt:lpstr>
      <vt:lpstr>Ион</vt:lpstr>
      <vt:lpstr>Title of idea</vt:lpstr>
      <vt:lpstr>About the idea</vt:lpstr>
      <vt:lpstr>Tasks and problems to be solved</vt:lpstr>
      <vt:lpstr>Mechanism/Principles of realization of the idea</vt:lpstr>
      <vt:lpstr>Accomplished work (if any)</vt:lpstr>
      <vt:lpstr>International experience (example)</vt:lpstr>
      <vt:lpstr>Expected results</vt:lpstr>
      <vt:lpstr>Monetization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Technology and Strategy Center under the Ministry of public education of the Republic of Uzbekistan.</dc:title>
  <dc:creator>Пользователь</dc:creator>
  <cp:lastModifiedBy>Пользователь Windows</cp:lastModifiedBy>
  <cp:revision>140</cp:revision>
  <dcterms:created xsi:type="dcterms:W3CDTF">2019-02-22T10:00:41Z</dcterms:created>
  <dcterms:modified xsi:type="dcterms:W3CDTF">2019-10-10T13:07:24Z</dcterms:modified>
</cp:coreProperties>
</file>