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0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45" autoAdjust="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F6F66-2D7D-4E60-9096-8B302403D07C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7101D-BD7B-40FF-9946-C23577CB7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78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7101D-BD7B-40FF-9946-C23577CB771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94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5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47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2300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16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49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45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20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3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7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6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1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6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8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6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4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40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BBBAA-23F3-4CEA-84ED-441124697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155" y="2548467"/>
            <a:ext cx="7286312" cy="1077447"/>
          </a:xfrm>
        </p:spPr>
        <p:txBody>
          <a:bodyPr/>
          <a:lstStyle/>
          <a:p>
            <a:pPr algn="ctr"/>
            <a:r>
              <a:rPr lang="uz-Latn-UZ" dirty="0" smtClean="0">
                <a:solidFill>
                  <a:schemeClr val="bg1"/>
                </a:solidFill>
              </a:rPr>
              <a:t>Gʻoya nomi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29D884-04C4-49B5-A9D3-52BAB2840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0155" y="3625914"/>
            <a:ext cx="7481045" cy="539686"/>
          </a:xfrm>
        </p:spPr>
        <p:txBody>
          <a:bodyPr/>
          <a:lstStyle/>
          <a:p>
            <a:pPr algn="ctr"/>
            <a:r>
              <a:rPr lang="uz-Latn-UZ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GʻOYA/TAKLIFINGIZ NOMINI </a:t>
            </a:r>
            <a:r>
              <a:rPr lang="uz-Latn-UZ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KIRITING</a:t>
            </a:r>
            <a:endParaRPr lang="ru-RU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1F29D884-04C4-49B5-A9D3-52BAB28409CB}"/>
              </a:ext>
            </a:extLst>
          </p:cNvPr>
          <p:cNvSpPr txBox="1">
            <a:spLocks/>
          </p:cNvSpPr>
          <p:nvPr/>
        </p:nvSpPr>
        <p:spPr>
          <a:xfrm>
            <a:off x="3877734" y="5781645"/>
            <a:ext cx="8314265" cy="864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uz-Latn-UZ" sz="1700" b="1" dirty="0" smtClean="0">
                <a:solidFill>
                  <a:srgbClr val="FF0000"/>
                </a:solidFill>
              </a:rPr>
              <a:t>Izoh</a:t>
            </a:r>
            <a:r>
              <a:rPr lang="ru-RU" sz="1700" b="1" dirty="0" smtClean="0">
                <a:solidFill>
                  <a:srgbClr val="FF0000"/>
                </a:solidFill>
              </a:rPr>
              <a:t>:</a:t>
            </a:r>
            <a:r>
              <a:rPr lang="ru-RU" sz="1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uz-Latn-UZ" sz="1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mazkur taqdimot namunasini toʻldirish jarayonida kulrang </a:t>
            </a:r>
            <a:r>
              <a:rPr lang="uz-Latn-UZ" sz="1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matn </a:t>
            </a:r>
            <a:r>
              <a:rPr lang="uz-Latn-UZ" sz="1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qoʻshimcha yordam sifatida xizmat qiladi. </a:t>
            </a:r>
            <a:r>
              <a:rPr lang="uz-Latn-UZ" sz="1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Oxirida ushbu </a:t>
            </a:r>
            <a:r>
              <a:rPr lang="uz-Latn-UZ" sz="1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matn bilan birga </a:t>
            </a:r>
            <a:r>
              <a:rPr lang="uz-Latn-UZ" sz="1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kulrang </a:t>
            </a:r>
            <a:r>
              <a:rPr lang="uz-Latn-UZ" sz="1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barcha matnni oʻchirib tashlang.</a:t>
            </a:r>
            <a:endParaRPr lang="ru-RU" sz="1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09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DD3C2-DF2D-4FCF-B85F-F4561919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3" y="365126"/>
            <a:ext cx="4876800" cy="770656"/>
          </a:xfrm>
        </p:spPr>
        <p:txBody>
          <a:bodyPr/>
          <a:lstStyle/>
          <a:p>
            <a:pPr algn="ctr"/>
            <a:r>
              <a:rPr lang="uz-Latn-UZ" dirty="0" smtClean="0">
                <a:solidFill>
                  <a:schemeClr val="bg1"/>
                </a:solidFill>
              </a:rPr>
              <a:t>Gʻoya haqida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E13DA-48F6-4510-8C90-A7BD7BC8A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938"/>
            <a:ext cx="5257800" cy="414246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Sizning gʻoya/taklifingiz haqidagi batafsil maʻlumotni 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yozing</a:t>
            </a:r>
            <a:endParaRPr lang="uz-Latn-UZ" sz="1600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AB7B10A-7864-4DB8-8B74-EE666A739C0A}"/>
              </a:ext>
            </a:extLst>
          </p:cNvPr>
          <p:cNvSpPr txBox="1">
            <a:spLocks/>
          </p:cNvSpPr>
          <p:nvPr/>
        </p:nvSpPr>
        <p:spPr>
          <a:xfrm>
            <a:off x="6652319" y="153371"/>
            <a:ext cx="5446548" cy="1126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z-Latn-UZ" dirty="0" smtClean="0">
                <a:solidFill>
                  <a:schemeClr val="bg1"/>
                </a:solidFill>
              </a:rPr>
              <a:t>Maqsad va vazifalar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C06B6B2-B8C0-4E8F-8B50-63050CA3EA13}"/>
              </a:ext>
            </a:extLst>
          </p:cNvPr>
          <p:cNvSpPr txBox="1">
            <a:spLocks/>
          </p:cNvSpPr>
          <p:nvPr/>
        </p:nvSpPr>
        <p:spPr>
          <a:xfrm>
            <a:off x="6662531" y="1344196"/>
            <a:ext cx="5257800" cy="41421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Gʻoyangizning asosiy maqsadi va vazifalarini 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yozing</a:t>
            </a:r>
            <a:endParaRPr lang="uz-Latn-UZ" sz="1600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- 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Tavsifi</a:t>
            </a:r>
            <a:endParaRPr lang="ru-RU" sz="1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- </a:t>
            </a:r>
            <a:r>
              <a:rPr lang="uz-Latn-UZ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Tavsifi</a:t>
            </a:r>
            <a:endParaRPr lang="ru-RU" sz="1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- </a:t>
            </a:r>
            <a:r>
              <a:rPr lang="uz-Latn-UZ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Tavsifi</a:t>
            </a:r>
            <a:endParaRPr lang="ru-RU" sz="1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- </a:t>
            </a:r>
            <a:r>
              <a:rPr lang="uz-Latn-UZ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Tavsifi</a:t>
            </a:r>
            <a:endParaRPr lang="ru-RU" sz="1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Прямая соединительная линия 7"/>
          <p:cNvCxnSpPr>
            <a:cxnSpLocks/>
          </p:cNvCxnSpPr>
          <p:nvPr/>
        </p:nvCxnSpPr>
        <p:spPr>
          <a:xfrm flipH="1">
            <a:off x="6369054" y="457200"/>
            <a:ext cx="10211" cy="502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5270442-A9A5-49FA-B361-353A54A5D151}"/>
              </a:ext>
            </a:extLst>
          </p:cNvPr>
          <p:cNvSpPr/>
          <p:nvPr/>
        </p:nvSpPr>
        <p:spPr>
          <a:xfrm>
            <a:off x="761624" y="5582265"/>
            <a:ext cx="112148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Latn-UZ" b="1" dirty="0" smtClean="0">
                <a:solidFill>
                  <a:srgbClr val="FF0000"/>
                </a:solidFill>
              </a:rPr>
              <a:t>Izoh</a:t>
            </a:r>
            <a:r>
              <a:rPr lang="ru-RU" b="1" dirty="0" smtClean="0">
                <a:solidFill>
                  <a:srgbClr val="FF0000"/>
                </a:solidFill>
              </a:rPr>
              <a:t>: </a:t>
            </a:r>
            <a:r>
              <a:rPr lang="uz-Latn-UZ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Gʻoya/taklifingizni batafsil bayon eting, gʻoyangizning asosiy maqsad va vazifalarini koʻrsatib bering.</a:t>
            </a:r>
            <a:endParaRPr lang="ru-RU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42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67731-BA13-45B6-80F0-DB73A88B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33" y="375679"/>
            <a:ext cx="10752667" cy="808317"/>
          </a:xfrm>
        </p:spPr>
        <p:txBody>
          <a:bodyPr/>
          <a:lstStyle/>
          <a:p>
            <a:pPr algn="ctr"/>
            <a:r>
              <a:rPr lang="uz-Latn-UZ" dirty="0" smtClean="0">
                <a:solidFill>
                  <a:schemeClr val="bg1"/>
                </a:solidFill>
              </a:rPr>
              <a:t>Yechiladigan masalalar va muammolar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EF0417-DFE5-4541-8EAE-A711E5FBE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6933"/>
            <a:ext cx="10515600" cy="4099488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-                                                                         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27001" y="1378077"/>
            <a:ext cx="9768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Siz taqdim qilayotgan gʻoya/taklifingiz xalq taʼlimi tizimida qaysi masala va </a:t>
            </a:r>
            <a:r>
              <a:rPr lang="uz-Latn-UZ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muammolarni yechib 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berishini, mazkur gʻoyani amalga 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oshirishdan jamiyat 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uchun qanday foyda keltirishini bayon eting</a:t>
            </a:r>
            <a:endParaRPr lang="ru-RU" sz="1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87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BCE00-B78C-4740-8527-AD610AC2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387"/>
            <a:ext cx="11480800" cy="935540"/>
          </a:xfrm>
        </p:spPr>
        <p:txBody>
          <a:bodyPr/>
          <a:lstStyle/>
          <a:p>
            <a:pPr algn="ctr"/>
            <a:r>
              <a:rPr lang="uz-Latn-UZ" sz="3600" dirty="0" smtClean="0">
                <a:solidFill>
                  <a:schemeClr val="bg1"/>
                </a:solidFill>
              </a:rPr>
              <a:t>Gʻoyani amalga oshirish mexanizmi/tamoyillari</a:t>
            </a:r>
            <a:endParaRPr lang="ru-RU" sz="3600" dirty="0">
              <a:solidFill>
                <a:schemeClr val="bg1"/>
              </a:solidFill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AE3DEB3-28AE-478C-9EDB-187C3673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15583"/>
              </p:ext>
            </p:extLst>
          </p:nvPr>
        </p:nvGraphicFramePr>
        <p:xfrm>
          <a:off x="996044" y="914399"/>
          <a:ext cx="10703379" cy="457883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32289">
                  <a:extLst>
                    <a:ext uri="{9D8B030D-6E8A-4147-A177-3AD203B41FA5}">
                      <a16:colId xmlns:a16="http://schemas.microsoft.com/office/drawing/2014/main" val="2972161568"/>
                    </a:ext>
                  </a:extLst>
                </a:gridCol>
                <a:gridCol w="4472517">
                  <a:extLst>
                    <a:ext uri="{9D8B030D-6E8A-4147-A177-3AD203B41FA5}">
                      <a16:colId xmlns:a16="http://schemas.microsoft.com/office/drawing/2014/main" val="1117263943"/>
                    </a:ext>
                  </a:extLst>
                </a:gridCol>
                <a:gridCol w="1665514">
                  <a:extLst>
                    <a:ext uri="{9D8B030D-6E8A-4147-A177-3AD203B41FA5}">
                      <a16:colId xmlns:a16="http://schemas.microsoft.com/office/drawing/2014/main" val="1132403771"/>
                    </a:ext>
                  </a:extLst>
                </a:gridCol>
                <a:gridCol w="3233059">
                  <a:extLst>
                    <a:ext uri="{9D8B030D-6E8A-4147-A177-3AD203B41FA5}">
                      <a16:colId xmlns:a16="http://schemas.microsoft.com/office/drawing/2014/main" val="716536327"/>
                    </a:ext>
                  </a:extLst>
                </a:gridCol>
              </a:tblGrid>
              <a:tr h="963387">
                <a:tc>
                  <a:txBody>
                    <a:bodyPr/>
                    <a:lstStyle/>
                    <a:p>
                      <a:pPr algn="ctr"/>
                      <a:r>
                        <a:rPr lang="uz-Latn-U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Bosqich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Latn-UZ" dirty="0" smtClean="0"/>
                        <a:t>Bosqich nomi/tavsifi</a:t>
                      </a:r>
                      <a:endParaRPr lang="ru-RU" dirty="0"/>
                    </a:p>
                    <a:p>
                      <a:pPr algn="ctr"/>
                      <a:r>
                        <a:rPr lang="ru-RU" sz="1200" dirty="0" smtClean="0"/>
                        <a:t>(</a:t>
                      </a:r>
                      <a:r>
                        <a:rPr lang="uz-Latn-UZ" sz="1200" dirty="0" smtClean="0"/>
                        <a:t>bosqich nomini </a:t>
                      </a:r>
                      <a:r>
                        <a:rPr lang="uz-Latn-UZ" sz="1200" dirty="0" smtClean="0"/>
                        <a:t>yozing</a:t>
                      </a:r>
                      <a:r>
                        <a:rPr lang="ru-RU" sz="1200" dirty="0" smtClean="0"/>
                        <a:t>)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Latn-UZ" dirty="0" smtClean="0"/>
                        <a:t>Muddat</a:t>
                      </a:r>
                      <a:endParaRPr lang="ru-RU" dirty="0"/>
                    </a:p>
                    <a:p>
                      <a:pPr algn="ctr"/>
                      <a:r>
                        <a:rPr lang="ru-RU" sz="1200" dirty="0" smtClean="0"/>
                        <a:t>(</a:t>
                      </a:r>
                      <a:r>
                        <a:rPr lang="uz-Latn-UZ" sz="1200" dirty="0" smtClean="0"/>
                        <a:t>bosqichni </a:t>
                      </a:r>
                      <a:r>
                        <a:rPr lang="uz-Latn-UZ" sz="1200" dirty="0" smtClean="0"/>
                        <a:t>bajarish </a:t>
                      </a:r>
                      <a:r>
                        <a:rPr lang="uz-Latn-UZ" sz="1200" dirty="0" smtClean="0"/>
                        <a:t>muddatlarini</a:t>
                      </a:r>
                      <a:r>
                        <a:rPr lang="uz-Latn-UZ" sz="1200" baseline="0" dirty="0" smtClean="0"/>
                        <a:t> kiriting</a:t>
                      </a:r>
                      <a:r>
                        <a:rPr lang="ru-RU" sz="1200" dirty="0" smtClean="0"/>
                        <a:t>)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Latn-UZ" dirty="0" smtClean="0"/>
                        <a:t>Zarur </a:t>
                      </a:r>
                      <a:r>
                        <a:rPr lang="uz-Latn-UZ" dirty="0" smtClean="0"/>
                        <a:t>resurslar</a:t>
                      </a:r>
                      <a:endParaRPr lang="ru-RU" dirty="0"/>
                    </a:p>
                    <a:p>
                      <a:pPr algn="ctr"/>
                      <a:r>
                        <a:rPr lang="ru-RU" sz="1200" dirty="0" smtClean="0"/>
                        <a:t>(</a:t>
                      </a:r>
                      <a:r>
                        <a:rPr lang="uz-Latn-UZ" sz="1200" dirty="0" smtClean="0"/>
                        <a:t>bosqichni amalga oshirishda zarur boʻladigan </a:t>
                      </a:r>
                      <a:r>
                        <a:rPr lang="uz-Latn-UZ" sz="1200" dirty="0" smtClean="0"/>
                        <a:t>resurslarni </a:t>
                      </a:r>
                      <a:r>
                        <a:rPr lang="uz-Latn-UZ" sz="1200" dirty="0" smtClean="0"/>
                        <a:t>kiriting</a:t>
                      </a:r>
                      <a:r>
                        <a:rPr lang="en-US" sz="1200" dirty="0" smtClean="0"/>
                        <a:t>:</a:t>
                      </a:r>
                      <a:r>
                        <a:rPr lang="ru-RU" sz="1200" dirty="0" smtClean="0"/>
                        <a:t> </a:t>
                      </a:r>
                      <a:br>
                        <a:rPr lang="ru-RU" sz="1200" dirty="0" smtClean="0"/>
                      </a:br>
                      <a:r>
                        <a:rPr lang="uz-Latn-UZ" sz="1200" dirty="0" smtClean="0"/>
                        <a:t>texnologiyalar, </a:t>
                      </a:r>
                      <a:r>
                        <a:rPr lang="uz-Latn-UZ" sz="1200" dirty="0" smtClean="0"/>
                        <a:t>mablagʻ</a:t>
                      </a:r>
                      <a:r>
                        <a:rPr lang="ru-RU" sz="1200" dirty="0" smtClean="0"/>
                        <a:t>)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8880937"/>
                  </a:ext>
                </a:extLst>
              </a:tr>
              <a:tr h="98787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r>
                        <a:rPr lang="uz-Latn-UZ" dirty="0" smtClean="0"/>
                        <a:t>-bosqich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9124"/>
                  </a:ext>
                </a:extLst>
              </a:tr>
              <a:tr h="987879">
                <a:tc>
                  <a:txBody>
                    <a:bodyPr/>
                    <a:lstStyle/>
                    <a:p>
                      <a:pPr algn="ctr"/>
                      <a:r>
                        <a:rPr lang="uz-Latn-UZ" dirty="0" smtClean="0"/>
                        <a:t>2-bosqich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0365"/>
                  </a:ext>
                </a:extLst>
              </a:tr>
              <a:tr h="1012371">
                <a:tc>
                  <a:txBody>
                    <a:bodyPr/>
                    <a:lstStyle/>
                    <a:p>
                      <a:pPr algn="ctr"/>
                      <a:r>
                        <a:rPr lang="uz-Latn-UZ" dirty="0" smtClean="0"/>
                        <a:t>3-bosqich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98591"/>
                  </a:ext>
                </a:extLst>
              </a:tr>
              <a:tr h="627319">
                <a:tc>
                  <a:txBody>
                    <a:bodyPr/>
                    <a:lstStyle/>
                    <a:p>
                      <a:pPr algn="ctr"/>
                      <a:r>
                        <a:rPr lang="uz-Latn-UZ" dirty="0" smtClean="0"/>
                        <a:t>4-bosqich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489960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476282E-32A5-4AD4-9F66-A3091F0E250B}"/>
              </a:ext>
            </a:extLst>
          </p:cNvPr>
          <p:cNvSpPr/>
          <p:nvPr/>
        </p:nvSpPr>
        <p:spPr>
          <a:xfrm>
            <a:off x="996044" y="5557788"/>
            <a:ext cx="107033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Latn-UZ" sz="1600" b="1" dirty="0" smtClean="0">
                <a:solidFill>
                  <a:srgbClr val="FF0000"/>
                </a:solidFill>
              </a:rPr>
              <a:t>Izoh</a:t>
            </a:r>
            <a:r>
              <a:rPr lang="ru-RU" sz="1600" b="1" dirty="0" smtClean="0">
                <a:solidFill>
                  <a:srgbClr val="FF0000"/>
                </a:solidFill>
              </a:rPr>
              <a:t>:</a:t>
            </a: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Gʻoya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/loyiha</a:t>
            </a:r>
            <a:r>
              <a:rPr lang="en-US" sz="16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ni</a:t>
            </a:r>
            <a:r>
              <a:rPr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amalga</a:t>
            </a:r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oshirish</a:t>
            </a:r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mexanizmi</a:t>
            </a:r>
            <a:r>
              <a:rPr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6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tamoyillari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bir necha bosqichlar va zarur 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resurslardan 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tashkil topgan. Har bir bosqich yoki loyihani bajarish uchun zarur boʻladigan muddatlar, 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resurs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lar 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hamda amalga oshirish bosqichlarini koʻrsatgan holda jadvalni toʻldiring.</a:t>
            </a:r>
            <a:endParaRPr lang="ru-RU" sz="1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30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56211-0EF9-4D9C-9C8D-05872BEF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643" y="500062"/>
            <a:ext cx="10609157" cy="847475"/>
          </a:xfrm>
        </p:spPr>
        <p:txBody>
          <a:bodyPr/>
          <a:lstStyle/>
          <a:p>
            <a:pPr algn="ctr"/>
            <a:r>
              <a:rPr lang="uz-Latn-UZ" dirty="0" smtClean="0">
                <a:solidFill>
                  <a:schemeClr val="bg1"/>
                </a:solidFill>
              </a:rPr>
              <a:t>Amalga oshirilgan ish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uz-Latn-UZ" sz="2800" dirty="0" smtClean="0">
                <a:solidFill>
                  <a:schemeClr val="bg1"/>
                </a:solidFill>
              </a:rPr>
              <a:t>agar mavjud boʻlsa</a:t>
            </a:r>
            <a:r>
              <a:rPr lang="ru-RU" sz="2800" dirty="0" smtClean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C4BB4-5252-4CBE-8710-A69C0EAE1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5712"/>
            <a:ext cx="10515600" cy="377221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z-Latn-UZ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Amalga oshirilgan ish haqidagi maʼlumotni kiriting: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589CF1-45CA-4E14-A136-2CDBFD8E789F}"/>
              </a:ext>
            </a:extLst>
          </p:cNvPr>
          <p:cNvSpPr/>
          <p:nvPr/>
        </p:nvSpPr>
        <p:spPr>
          <a:xfrm>
            <a:off x="744642" y="5405073"/>
            <a:ext cx="106091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Latn-UZ" sz="1600" b="1" dirty="0" smtClean="0">
                <a:solidFill>
                  <a:srgbClr val="FF0000"/>
                </a:solidFill>
              </a:rPr>
              <a:t>Izoh</a:t>
            </a:r>
            <a:r>
              <a:rPr lang="ru-RU" sz="1600" b="1" dirty="0" smtClean="0">
                <a:solidFill>
                  <a:srgbClr val="FF0000"/>
                </a:solidFill>
              </a:rPr>
              <a:t>: 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Balki 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sizning gʻoyangiz ayni vaqtda qaysidir bosqichda amalga oshirilgan boʻlishi mumkin, yaʼni allaqachon xalq taʼlimi sohasidagi qandaydir muammoni hal qilmoqda. Amalga oshirilgan ishni yuqorida bayon eting. Agar mavjud boʻlmasa, </a:t>
            </a: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«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Gʻoyani amalga oshirish hali boshlanmagan</a:t>
            </a: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»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deb yozing.</a:t>
            </a:r>
            <a:endParaRPr lang="ru-RU" sz="1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27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DC42A-FB3C-424B-9DCB-8518D4B9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25095"/>
            <a:ext cx="9404723" cy="806939"/>
          </a:xfrm>
        </p:spPr>
        <p:txBody>
          <a:bodyPr/>
          <a:lstStyle/>
          <a:p>
            <a:pPr algn="ctr"/>
            <a:r>
              <a:rPr lang="uz-Latn-UZ" dirty="0" smtClean="0">
                <a:solidFill>
                  <a:schemeClr val="bg1"/>
                </a:solidFill>
              </a:rPr>
              <a:t>Xalqaro tajriba 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uz-Latn-UZ" dirty="0" smtClean="0">
                <a:solidFill>
                  <a:schemeClr val="bg1"/>
                </a:solidFill>
              </a:rPr>
              <a:t>namuna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B24F15-EC43-4F48-9E12-622708E6B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2333"/>
            <a:ext cx="10515600" cy="402829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z-Latn-UZ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Xalqaro tajribada xorijiy mamlakatlarda amalga </a:t>
            </a:r>
            <a:r>
              <a:rPr lang="uz-Latn-UZ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oshirilgan, dolzarb </a:t>
            </a:r>
            <a:r>
              <a:rPr lang="uz-Latn-UZ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va talabga ega </a:t>
            </a:r>
            <a:r>
              <a:rPr lang="uz-Latn-UZ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boʻlgan oʻxshash (muqobil</a:t>
            </a:r>
            <a:r>
              <a:rPr lang="uz-Latn-UZ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) </a:t>
            </a:r>
            <a:r>
              <a:rPr lang="uz-Latn-UZ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gʻoya namunasini </a:t>
            </a:r>
            <a:r>
              <a:rPr lang="uz-Latn-UZ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bayon eting. </a:t>
            </a:r>
            <a:endParaRPr lang="ru-RU" sz="2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95051D7-38CF-4B66-B0AB-643DC50EBD23}"/>
              </a:ext>
            </a:extLst>
          </p:cNvPr>
          <p:cNvSpPr/>
          <p:nvPr/>
        </p:nvSpPr>
        <p:spPr>
          <a:xfrm>
            <a:off x="838200" y="5475563"/>
            <a:ext cx="1051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Latn-UZ" sz="1600" b="1" dirty="0" smtClean="0">
                <a:solidFill>
                  <a:srgbClr val="FF0000"/>
                </a:solidFill>
              </a:rPr>
              <a:t>Izoh</a:t>
            </a:r>
            <a:r>
              <a:rPr lang="ru-RU" sz="1600" b="1" dirty="0" smtClean="0">
                <a:solidFill>
                  <a:srgbClr val="FF0000"/>
                </a:solidFill>
              </a:rPr>
              <a:t>:</a:t>
            </a: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Nafaqat loyiha amalga oshirilgan mamlakat, balki uning muvafaqqiyatli ekanligini koʻrsatuvchi faktlar, raqamlarni ham 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keltirish lozim</a:t>
            </a:r>
            <a:r>
              <a:rPr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.</a:t>
            </a:r>
            <a:endParaRPr lang="ru-RU" sz="1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26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3DB7F-E9EA-4917-952A-A5E2EA2B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57627"/>
            <a:ext cx="9404723" cy="724156"/>
          </a:xfrm>
        </p:spPr>
        <p:txBody>
          <a:bodyPr/>
          <a:lstStyle/>
          <a:p>
            <a:pPr algn="ctr"/>
            <a:r>
              <a:rPr lang="uz-Latn-UZ" dirty="0" smtClean="0">
                <a:solidFill>
                  <a:schemeClr val="bg1"/>
                </a:solidFill>
              </a:rPr>
              <a:t>Kutilayotgan natijalar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6790DA-0568-4D04-A920-F536833CF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81262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-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25951" y="1269038"/>
            <a:ext cx="7140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z-Latn-UZ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Gʻoyangizdan kutilayotgan natijalar haqida maʻlumotni kiriting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F01FC3F-EF63-4D6E-9A98-AE47137BD411}"/>
              </a:ext>
            </a:extLst>
          </p:cNvPr>
          <p:cNvSpPr/>
          <p:nvPr/>
        </p:nvSpPr>
        <p:spPr>
          <a:xfrm>
            <a:off x="271425" y="5555894"/>
            <a:ext cx="11564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Latn-UZ" b="1" dirty="0" smtClean="0">
                <a:solidFill>
                  <a:srgbClr val="FF0000"/>
                </a:solidFill>
              </a:rPr>
              <a:t>Izoh</a:t>
            </a:r>
            <a:r>
              <a:rPr lang="ru-RU" b="1" dirty="0" smtClean="0">
                <a:solidFill>
                  <a:srgbClr val="FF0000"/>
                </a:solidFill>
              </a:rPr>
              <a:t>:</a:t>
            </a:r>
            <a:r>
              <a:rPr lang="ru-RU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Gʻoya/taklifingizni amalga oshirishdan qanday 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natijalar kutayotganingizni bayon 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eting</a:t>
            </a:r>
            <a:r>
              <a:rPr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?</a:t>
            </a: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endParaRPr lang="uz-Latn-UZ" sz="1600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uz-Latn-UZ" b="1" dirty="0" smtClean="0">
                <a:solidFill>
                  <a:srgbClr val="FF0000"/>
                </a:solidFill>
              </a:rPr>
              <a:t>Namuna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STEAM yoʻnalishlari uchun zamonaviy uskunalar bilan jihozlangan </a:t>
            </a: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«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kelajak maktablar</a:t>
            </a: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»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ni tashkil 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etiladi.</a:t>
            </a:r>
            <a:endParaRPr lang="ru-RU" sz="1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68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B7E75-7F3F-435B-B7A5-575464FF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36339"/>
            <a:ext cx="9404723" cy="750439"/>
          </a:xfrm>
        </p:spPr>
        <p:txBody>
          <a:bodyPr/>
          <a:lstStyle/>
          <a:p>
            <a:pPr algn="ctr"/>
            <a:r>
              <a:rPr lang="uz-Latn-UZ" dirty="0" smtClean="0">
                <a:solidFill>
                  <a:schemeClr val="bg1"/>
                </a:solidFill>
              </a:rPr>
              <a:t>Monetizatsiya*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A9ECD4-C541-4D93-B153-70D9FC711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654" y="1182688"/>
            <a:ext cx="10718800" cy="352825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z-Latn-UZ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Mazkur gʻoyani qay tarzda monetizatsiyalash mumkinligini bayon eting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40E25F2-3BAB-45B3-B2F3-F61B01C2CE76}"/>
              </a:ext>
            </a:extLst>
          </p:cNvPr>
          <p:cNvSpPr/>
          <p:nvPr/>
        </p:nvSpPr>
        <p:spPr>
          <a:xfrm>
            <a:off x="896654" y="4710941"/>
            <a:ext cx="109827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Latn-UZ" sz="2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*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- </a:t>
            </a:r>
            <a:r>
              <a:rPr lang="uz-Latn-UZ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loyiha/gʻoyadan mablagʻ 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ishlash</a:t>
            </a:r>
            <a:endParaRPr lang="ru-RU" sz="1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endParaRPr lang="uz-Latn-UZ" sz="1600" b="1" dirty="0" smtClean="0">
              <a:solidFill>
                <a:srgbClr val="FF0000"/>
              </a:solidFill>
            </a:endParaRPr>
          </a:p>
          <a:p>
            <a:r>
              <a:rPr lang="uz-Latn-UZ" sz="1600" b="1" dirty="0" smtClean="0">
                <a:solidFill>
                  <a:srgbClr val="FF0000"/>
                </a:solidFill>
              </a:rPr>
              <a:t>Izoh</a:t>
            </a:r>
            <a:r>
              <a:rPr lang="ru-RU" sz="1600" b="1" dirty="0" smtClean="0">
                <a:solidFill>
                  <a:srgbClr val="FF0000"/>
                </a:solidFill>
              </a:rPr>
              <a:t>:</a:t>
            </a: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Gʻoya/taklifingizning monetizatsiya 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imkoniyatlarini bayon eting. Uni 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monetizatsiya qilish 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imkoniyati mavjudmi? Jamiyatga foydasi tegib, moddiy mablagʻ keltiradimi? Agarda gʻoyangiz ijtimoiy yondashuvga asoslangan boʻlib, monetizatsiyalash koʻzda tutilmagan boʻlsa, </a:t>
            </a: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«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Ushbu loyiha ijtimoiy boʻlib, unda monetizatsiyalash koʻzda tutilmagan</a:t>
            </a:r>
            <a:r>
              <a:rPr lang="ru-RU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»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deb </a:t>
            </a:r>
            <a:r>
              <a:rPr lang="uz-Latn-UZ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yozing</a:t>
            </a:r>
            <a:r>
              <a:rPr lang="en-US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.</a:t>
            </a:r>
            <a:endParaRPr lang="uz-Latn-UZ" sz="1600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400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2981</TotalTime>
  <Words>388</Words>
  <Application>Microsoft Office PowerPoint</Application>
  <PresentationFormat>Широкоэкранный</PresentationFormat>
  <Paragraphs>52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Ион</vt:lpstr>
      <vt:lpstr>Gʻoya nomi</vt:lpstr>
      <vt:lpstr>Gʻoya haqida</vt:lpstr>
      <vt:lpstr>Yechiladigan masalalar va muammolar</vt:lpstr>
      <vt:lpstr>Gʻoyani amalga oshirish mexanizmi/tamoyillari</vt:lpstr>
      <vt:lpstr>Amalga oshirilgan ish (agar mavjud boʻlsa)</vt:lpstr>
      <vt:lpstr>Xalqaro tajriba (namuna)</vt:lpstr>
      <vt:lpstr>Kutilayotgan natijalar</vt:lpstr>
      <vt:lpstr>Monetizatsiya*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Innovation, Technology and Strategy Center under the Ministry of public education of the Republic of Uzbekistan.</dc:title>
  <dc:creator>Пользователь</dc:creator>
  <cp:lastModifiedBy>Пользователь Windows</cp:lastModifiedBy>
  <cp:revision>197</cp:revision>
  <cp:lastPrinted>2019-10-09T12:23:08Z</cp:lastPrinted>
  <dcterms:created xsi:type="dcterms:W3CDTF">2019-02-22T10:00:41Z</dcterms:created>
  <dcterms:modified xsi:type="dcterms:W3CDTF">2019-10-09T13:12:26Z</dcterms:modified>
</cp:coreProperties>
</file>